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86"/>
    <p:restoredTop sz="94680"/>
  </p:normalViewPr>
  <p:slideViewPr>
    <p:cSldViewPr snapToGrid="0" snapToObjects="1">
      <p:cViewPr>
        <p:scale>
          <a:sx n="71" d="100"/>
          <a:sy n="71" d="100"/>
        </p:scale>
        <p:origin x="144" y="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C47E9-3DCB-E84A-B4A1-204F084DB073}" type="datetimeFigureOut">
              <a:rPr lang="en-US" smtClean="0"/>
              <a:t>10/18/17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601FC-F245-B045-BE04-A2D00C3B8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3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B69-3138-3A4E-9263-6984A6D7F25D}" type="datetimeFigureOut">
              <a:rPr lang="en-US" smtClean="0"/>
              <a:t>10/18/17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8183-353B-7343-959A-BCB3C2E1A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2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B69-3138-3A4E-9263-6984A6D7F25D}" type="datetimeFigureOut">
              <a:rPr lang="en-US" smtClean="0"/>
              <a:t>10/18/17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8183-353B-7343-959A-BCB3C2E1A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3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B69-3138-3A4E-9263-6984A6D7F25D}" type="datetimeFigureOut">
              <a:rPr lang="en-US" smtClean="0"/>
              <a:t>10/18/17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8183-353B-7343-959A-BCB3C2E1A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B69-3138-3A4E-9263-6984A6D7F25D}" type="datetimeFigureOut">
              <a:rPr lang="en-US" smtClean="0"/>
              <a:t>10/18/17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8183-353B-7343-959A-BCB3C2E1A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B69-3138-3A4E-9263-6984A6D7F25D}" type="datetimeFigureOut">
              <a:rPr lang="en-US" smtClean="0"/>
              <a:t>10/18/17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8183-353B-7343-959A-BCB3C2E1A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0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B69-3138-3A4E-9263-6984A6D7F25D}" type="datetimeFigureOut">
              <a:rPr lang="en-US" smtClean="0"/>
              <a:t>10/18/17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8183-353B-7343-959A-BCB3C2E1A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0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B69-3138-3A4E-9263-6984A6D7F25D}" type="datetimeFigureOut">
              <a:rPr lang="en-US" smtClean="0"/>
              <a:t>10/18/17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8183-353B-7343-959A-BCB3C2E1A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2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B69-3138-3A4E-9263-6984A6D7F25D}" type="datetimeFigureOut">
              <a:rPr lang="en-US" smtClean="0"/>
              <a:t>10/18/17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8183-353B-7343-959A-BCB3C2E1A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2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B69-3138-3A4E-9263-6984A6D7F25D}" type="datetimeFigureOut">
              <a:rPr lang="en-US" smtClean="0"/>
              <a:t>10/18/17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8183-353B-7343-959A-BCB3C2E1A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1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B69-3138-3A4E-9263-6984A6D7F25D}" type="datetimeFigureOut">
              <a:rPr lang="en-US" smtClean="0"/>
              <a:t>10/18/17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8183-353B-7343-959A-BCB3C2E1A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7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DB69-3138-3A4E-9263-6984A6D7F25D}" type="datetimeFigureOut">
              <a:rPr lang="en-US" smtClean="0"/>
              <a:t>10/18/17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8183-353B-7343-959A-BCB3C2E1A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1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DB69-3138-3A4E-9263-6984A6D7F25D}" type="datetimeFigureOut">
              <a:rPr lang="en-US" smtClean="0"/>
              <a:t>10/18/17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F8183-353B-7343-959A-BCB3C2E1A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5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microsoft.com/office/2007/relationships/media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6" Type="http://schemas.openxmlformats.org/officeDocument/2006/relationships/image" Target="../media/image1.png"/><Relationship Id="rId1" Type="http://schemas.openxmlformats.org/officeDocument/2006/relationships/tags" Target="../tags/tag2.xml"/><Relationship Id="rId2" Type="http://schemas.microsoft.com/office/2007/relationships/media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6" Type="http://schemas.openxmlformats.org/officeDocument/2006/relationships/image" Target="../media/image1.png"/><Relationship Id="rId1" Type="http://schemas.openxmlformats.org/officeDocument/2006/relationships/tags" Target="../tags/tag3.xml"/><Relationship Id="rId2" Type="http://schemas.microsoft.com/office/2007/relationships/media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8588" y="488931"/>
            <a:ext cx="70974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#in </a:t>
            </a:r>
            <a:r>
              <a:rPr lang="en-US" sz="2500" b="1" dirty="0" err="1" smtClean="0"/>
              <a:t>unix</a:t>
            </a:r>
            <a:r>
              <a:rPr lang="en-US" sz="2500" b="1" dirty="0" smtClean="0"/>
              <a:t>, lines that start with hash (#) are comments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8588" y="1241099"/>
            <a:ext cx="2877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Courier" charset="0"/>
                <a:ea typeface="Courier" charset="0"/>
                <a:cs typeface="Courier" charset="0"/>
              </a:rPr>
              <a:t>#like this one</a:t>
            </a:r>
            <a:endParaRPr lang="en-US" sz="25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588" y="2222665"/>
            <a:ext cx="4392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smtClean="0"/>
              <a:t>#lines that don't are commands</a:t>
            </a:r>
            <a:endParaRPr lang="en-US" sz="2500" b="1"/>
          </a:p>
        </p:txBody>
      </p:sp>
      <p:sp>
        <p:nvSpPr>
          <p:cNvPr id="7" name="TextBox 6"/>
          <p:cNvSpPr txBox="1"/>
          <p:nvPr/>
        </p:nvSpPr>
        <p:spPr>
          <a:xfrm>
            <a:off x="1068588" y="2974833"/>
            <a:ext cx="26853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mtClean="0">
                <a:latin typeface="Courier" charset="0"/>
                <a:ea typeface="Courier" charset="0"/>
                <a:cs typeface="Courier" charset="0"/>
              </a:rPr>
              <a:t>like this one</a:t>
            </a:r>
            <a:endParaRPr lang="en-US" sz="250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588" y="4433453"/>
            <a:ext cx="8922956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pressing tab </a:t>
            </a:r>
            <a:br>
              <a:rPr lang="en-US" sz="2500" b="1" dirty="0" smtClean="0"/>
            </a:br>
            <a:r>
              <a:rPr lang="en-US" sz="2500" dirty="0" smtClean="0"/>
              <a:t>will auto-complete command lines, when there is only one option</a:t>
            </a:r>
            <a:br>
              <a:rPr lang="en-US" sz="2500" dirty="0" smtClean="0"/>
            </a:br>
            <a:r>
              <a:rPr lang="en-US" sz="2500" dirty="0" smtClean="0"/>
              <a:t>pressing it twice will list all the options, if there is more than one</a:t>
            </a:r>
          </a:p>
          <a:p>
            <a:r>
              <a:rPr lang="en-US" sz="2500" dirty="0" smtClean="0"/>
              <a:t>this will </a:t>
            </a:r>
            <a:r>
              <a:rPr lang="en-US" sz="2500" dirty="0" smtClean="0"/>
              <a:t>auto-complete file names and program names</a:t>
            </a:r>
            <a:br>
              <a:rPr lang="en-US" sz="2500" dirty="0" smtClean="0"/>
            </a:br>
            <a:r>
              <a:rPr lang="en-US" sz="2500" dirty="0" smtClean="0"/>
              <a:t>(but won’t guess flags for programs)</a:t>
            </a:r>
          </a:p>
        </p:txBody>
      </p:sp>
      <p:pic>
        <p:nvPicPr>
          <p:cNvPr id="12" name="Sound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59"/>
    </mc:Choice>
    <mc:Fallback>
      <p:transition spd="slow" advTm="32159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8588" y="488931"/>
            <a:ext cx="97440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smtClean="0"/>
              <a:t>the history command will show you all the commands you have used.</a:t>
            </a:r>
          </a:p>
          <a:p>
            <a:r>
              <a:rPr lang="en-US" sz="2500" b="1" smtClean="0"/>
              <a:t>use it like this</a:t>
            </a:r>
            <a:endParaRPr lang="en-US" sz="2500" b="1"/>
          </a:p>
        </p:txBody>
      </p:sp>
      <p:sp>
        <p:nvSpPr>
          <p:cNvPr id="5" name="TextBox 4"/>
          <p:cNvSpPr txBox="1"/>
          <p:nvPr/>
        </p:nvSpPr>
        <p:spPr>
          <a:xfrm>
            <a:off x="1068588" y="1424576"/>
            <a:ext cx="15311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mtClean="0">
                <a:latin typeface="Courier" charset="0"/>
                <a:ea typeface="Courier" charset="0"/>
                <a:cs typeface="Courier" charset="0"/>
              </a:rPr>
              <a:t>history</a:t>
            </a:r>
            <a:endParaRPr lang="en-US" sz="250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588" y="2415271"/>
            <a:ext cx="784702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smtClean="0"/>
              <a:t>pressing up arrow shows you the last command</a:t>
            </a:r>
          </a:p>
          <a:p>
            <a:r>
              <a:rPr lang="en-US" sz="2500" b="1" smtClean="0"/>
              <a:t>pressing it again shows you the previous one (and so on)</a:t>
            </a:r>
          </a:p>
          <a:p>
            <a:r>
              <a:rPr lang="en-US" sz="2500" b="1" smtClean="0"/>
              <a:t>pressing the down arrow cycles back the other way</a:t>
            </a:r>
            <a:endParaRPr lang="en-US" sz="2500" b="1"/>
          </a:p>
        </p:txBody>
      </p:sp>
      <p:sp>
        <p:nvSpPr>
          <p:cNvPr id="8" name="TextBox 7"/>
          <p:cNvSpPr txBox="1"/>
          <p:nvPr/>
        </p:nvSpPr>
        <p:spPr>
          <a:xfrm>
            <a:off x="1068588" y="4084197"/>
            <a:ext cx="102085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smtClean="0"/>
              <a:t>ctrl-A, </a:t>
            </a:r>
            <a:r>
              <a:rPr lang="en-US" sz="2500" b="1" err="1" smtClean="0"/>
              <a:t>crtl</a:t>
            </a:r>
            <a:r>
              <a:rPr lang="en-US" sz="2500" b="1" smtClean="0"/>
              <a:t>-E</a:t>
            </a:r>
          </a:p>
          <a:p>
            <a:r>
              <a:rPr lang="en-US" sz="2500" b="1" smtClean="0"/>
              <a:t>pressing ctrl-A (sometime written ^A) takes you to the start of a command</a:t>
            </a:r>
          </a:p>
          <a:p>
            <a:r>
              <a:rPr lang="en-US" sz="2500" b="1" err="1" smtClean="0"/>
              <a:t>crtl</a:t>
            </a:r>
            <a:r>
              <a:rPr lang="en-US" sz="2500" b="1" smtClean="0"/>
              <a:t>-E takes you to the end</a:t>
            </a:r>
          </a:p>
          <a:p>
            <a:r>
              <a:rPr lang="en-US" sz="2500" b="1" smtClean="0"/>
              <a:t>this is useful when you wan to fix/alter a command you are typing</a:t>
            </a:r>
            <a:endParaRPr lang="en-US" sz="2500" b="1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9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45"/>
    </mc:Choice>
    <mc:Fallback>
      <p:transition spd="slow" advTm="62745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291" y="955192"/>
            <a:ext cx="111078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#########################################################################################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#A VERY SHORT PRETEND LAB BOOK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#########################################################################################</a:t>
            </a:r>
          </a:p>
          <a:p>
            <a:endParaRPr lang="en-US" sz="160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#25/12/2017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#list all the 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vcf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filesls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*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vcf</a:t>
            </a:r>
            <a:endParaRPr lang="en-US" sz="160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#I have 4 of them. Het, that’s nice!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#See what's in this file: 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merge.freebayes.gatk.union.genotyped.carlos.genomes.vcf</a:t>
            </a:r>
            <a:endParaRPr lang="en-US" sz="160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less 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merge.freebayes.gatk.union.genotyped.carlos.genomes.vcf</a:t>
            </a:r>
            <a:endParaRPr lang="en-US" sz="160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#that’s enough for today</a:t>
            </a:r>
          </a:p>
          <a:p>
            <a:endParaRPr lang="en-US" sz="160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##########################################################################################26/12/2017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#some comment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code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#etc</a:t>
            </a:r>
          </a:p>
          <a:p>
            <a:endParaRPr lang="en-US" sz="160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#########################################################################################</a:t>
            </a:r>
            <a:endParaRPr lang="en-US" sz="160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10" name="Sound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2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42"/>
    </mc:Choice>
    <mc:Fallback>
      <p:transition spd="slow" advTm="49442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302" y="21588"/>
            <a:ext cx="98062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smtClean="0"/>
              <a:t>#sometimes commands can get long and complex. this can be confusing.</a:t>
            </a:r>
            <a:endParaRPr lang="en-US" sz="2500" b="1"/>
          </a:p>
        </p:txBody>
      </p:sp>
      <p:sp>
        <p:nvSpPr>
          <p:cNvPr id="5" name="TextBox 4"/>
          <p:cNvSpPr txBox="1"/>
          <p:nvPr/>
        </p:nvSpPr>
        <p:spPr>
          <a:xfrm>
            <a:off x="524302" y="773756"/>
            <a:ext cx="52149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java -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XX:ParallelGCThreads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=2 -Xmx3g -jar /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biol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/programs/GenomeAnalysisTK-3.6/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GenomeAnalysisTK.jar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-T 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HaplotypeCaller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hets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0.02 -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out_mode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EMIT_ALL_CONFIDENT_SITES -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gt_mode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DISCOVERY --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dontUseSoftClippedBases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-L Hmel218003:780604-830604 -R Hmel2_mtDNA.fa -ERC GVCF -o 11-569_Hel_mel_agl.sorted.region1.rmdup.g.vcf -I 11-569_Hel_mel_agl.sorted.region1.rmdup.bam &amp;&gt; 11-569_Hel_mel_agl.sorted.region1.rmdup.GATK_HC_log 2&gt;&amp;1 &amp;</a:t>
            </a:r>
            <a:endParaRPr lang="en-US" sz="160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302" y="1418202"/>
            <a:ext cx="1125147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smtClean="0"/>
              <a:t>#if you put a backslashes (\) in the command, it becomes human-readable</a:t>
            </a:r>
          </a:p>
          <a:p>
            <a:r>
              <a:rPr lang="en-US" sz="2500" b="1" smtClean="0"/>
              <a:t>#Its also </a:t>
            </a:r>
            <a:r>
              <a:rPr lang="en-US" sz="2500" b="1" err="1" smtClean="0"/>
              <a:t>unix</a:t>
            </a:r>
            <a:r>
              <a:rPr lang="en-US" sz="2500" b="1" smtClean="0"/>
              <a:t>-readable, so you can paste it into the terminal.</a:t>
            </a:r>
          </a:p>
          <a:p>
            <a:r>
              <a:rPr lang="en-US" sz="2500" b="1" smtClean="0"/>
              <a:t>#Because \ means “I'm not done with this command, so don't run it, there's more.”</a:t>
            </a:r>
            <a:endParaRPr lang="en-US" sz="2500" b="1"/>
          </a:p>
        </p:txBody>
      </p:sp>
      <p:sp>
        <p:nvSpPr>
          <p:cNvPr id="7" name="TextBox 6"/>
          <p:cNvSpPr txBox="1"/>
          <p:nvPr/>
        </p:nvSpPr>
        <p:spPr>
          <a:xfrm>
            <a:off x="524302" y="2887682"/>
            <a:ext cx="796083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#call variants with GATK 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HaplotypeCaller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</a:t>
            </a:r>
            <a:endParaRPr lang="en-US" sz="160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java -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XX:ParallelGCThreads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=2 -Xmx3g \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-jar /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biol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/programs/GenomeAnalysisTK-3.6/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GenomeAnalysisTK.jar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\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-T 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HaplotypeCaller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\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hets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0.02 \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out_mode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EMIT_ALL_CONFIDENT_SITES \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gt_mode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DISCOVERY \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--</a:t>
            </a:r>
            <a:r>
              <a:rPr lang="en-US" sz="1600" err="1" smtClean="0">
                <a:latin typeface="Courier" charset="0"/>
                <a:ea typeface="Courier" charset="0"/>
                <a:cs typeface="Courier" charset="0"/>
              </a:rPr>
              <a:t>dontUseSoftClippedBases</a:t>
            </a:r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 \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-L Hmel218003:780604-830604 \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-R Hmel2_mtDNA.fa \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-ERC GVCF \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-o 11-569_Hel_mel_agl.sorted.region1.rmdup.g.vcf \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-I 11-569_Hel_mel_agl.sorted.region1.rmdup.bam &amp;&gt; \</a:t>
            </a:r>
          </a:p>
          <a:p>
            <a:r>
              <a:rPr lang="en-US" sz="1600" smtClean="0">
                <a:latin typeface="Courier" charset="0"/>
                <a:ea typeface="Courier" charset="0"/>
                <a:cs typeface="Courier" charset="0"/>
              </a:rPr>
              <a:t>11-569_Hel_mel_agl.sorted.region1.rmdup.GATK_HC_log 2&gt;&amp;1 &amp;</a:t>
            </a:r>
            <a:endParaRPr lang="en-US" sz="160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3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20"/>
    </mc:Choice>
    <mc:Fallback>
      <p:transition spd="slow" advTm="64520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908" y="1095730"/>
            <a:ext cx="941796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Using a text editor.</a:t>
            </a:r>
          </a:p>
          <a:p>
            <a:r>
              <a:rPr lang="en-US" sz="2000" b="1" dirty="0" smtClean="0"/>
              <a:t>If you have commands in notepad++ or similar,  you can copy  your command,</a:t>
            </a:r>
          </a:p>
          <a:p>
            <a:r>
              <a:rPr lang="en-US" sz="2000" b="1" dirty="0" smtClean="0"/>
              <a:t>paste it, then edit the new copy with a ’replace’ function</a:t>
            </a:r>
          </a:p>
          <a:p>
            <a:r>
              <a:rPr lang="en-US" sz="2000" b="1" dirty="0" err="1" smtClean="0"/>
              <a:t>Eg</a:t>
            </a:r>
            <a:r>
              <a:rPr lang="en-US" sz="2000" b="1" dirty="0" smtClean="0"/>
              <a:t>: to replace file1 with file2</a:t>
            </a:r>
          </a:p>
          <a:p>
            <a:endParaRPr lang="en-US" sz="2000" b="1" dirty="0"/>
          </a:p>
          <a:p>
            <a:r>
              <a:rPr lang="en-US" sz="2000" b="1" dirty="0" smtClean="0"/>
              <a:t>#this </a:t>
            </a:r>
          </a:p>
          <a:p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something bla.bla.</a:t>
            </a:r>
            <a:r>
              <a:rPr lang="en-US" sz="2000" b="1" dirty="0" smtClean="0">
                <a:latin typeface="Courier" charset="0"/>
                <a:ea typeface="Courier" charset="0"/>
                <a:cs typeface="Courier" charset="0"/>
              </a:rPr>
              <a:t>file1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.vcf something \</a:t>
            </a:r>
          </a:p>
          <a:p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something something something something &gt; output.</a:t>
            </a:r>
            <a:r>
              <a:rPr lang="en-US" sz="2000" b="1" dirty="0" smtClean="0">
                <a:latin typeface="Courier" charset="0"/>
                <a:ea typeface="Courier" charset="0"/>
                <a:cs typeface="Courier" charset="0"/>
              </a:rPr>
              <a:t>file1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.txt &amp;</a:t>
            </a:r>
          </a:p>
          <a:p>
            <a:endParaRPr lang="en-US" sz="2000" b="1" dirty="0"/>
          </a:p>
          <a:p>
            <a:r>
              <a:rPr lang="en-US" sz="2000" b="1" dirty="0" smtClean="0"/>
              <a:t>#this </a:t>
            </a:r>
          </a:p>
          <a:p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something bla.bla.</a:t>
            </a:r>
            <a:r>
              <a:rPr lang="en-US" sz="2000" b="1" dirty="0" smtClean="0">
                <a:latin typeface="Courier" charset="0"/>
                <a:ea typeface="Courier" charset="0"/>
                <a:cs typeface="Courier" charset="0"/>
              </a:rPr>
              <a:t>file2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.vcf something \</a:t>
            </a:r>
          </a:p>
          <a:p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something something something something &gt; output.</a:t>
            </a:r>
            <a:r>
              <a:rPr lang="en-US" sz="2000" b="1" dirty="0" smtClean="0">
                <a:latin typeface="Courier" charset="0"/>
                <a:ea typeface="Courier" charset="0"/>
                <a:cs typeface="Courier" charset="0"/>
              </a:rPr>
              <a:t>file2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.txt &amp;</a:t>
            </a:r>
            <a:endParaRPr lang="en-US" sz="2000" dirty="0" smtClean="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2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"/>
    </mc:Choice>
    <mc:Fallback>
      <p:transition spd="slow" advTm="436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9824" y="156422"/>
            <a:ext cx="4612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UNIX COMMANDS TO KNOW</a:t>
            </a:r>
            <a:endParaRPr lang="en-US" sz="2800" b="1"/>
          </a:p>
        </p:txBody>
      </p:sp>
      <p:sp>
        <p:nvSpPr>
          <p:cNvPr id="12" name="TextBox 11"/>
          <p:cNvSpPr txBox="1"/>
          <p:nvPr/>
        </p:nvSpPr>
        <p:spPr>
          <a:xfrm>
            <a:off x="569823" y="679642"/>
            <a:ext cx="889006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ls</a:t>
            </a: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#optional flags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	ls </a:t>
            </a:r>
            <a:r>
              <a:rPr lang="mr-IN" sz="2000" b="1" dirty="0" smtClean="0">
                <a:latin typeface="Courier New" charset="0"/>
                <a:ea typeface="Courier New" charset="0"/>
                <a:cs typeface="Courier New" charset="0"/>
              </a:rPr>
              <a:t>–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l</a:t>
            </a: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	ls </a:t>
            </a:r>
            <a:r>
              <a:rPr lang="mr-IN" sz="2000" b="1" dirty="0" smtClean="0">
                <a:latin typeface="Courier New" charset="0"/>
                <a:ea typeface="Courier New" charset="0"/>
                <a:cs typeface="Courier New" charset="0"/>
              </a:rPr>
              <a:t>–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latr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	ls *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vcf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less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somefile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cat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somefile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grep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a_pattern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somefile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#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eg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:</a:t>
            </a: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grep CHROM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my.vcf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	#optional flags </a:t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	grep -c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a_pattern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somefile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	grep -v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a_pattern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somefile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	grep -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vc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a_pattern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somefile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pwd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rm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somefile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#optional flags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rm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*file</a:t>
            </a:r>
          </a:p>
        </p:txBody>
      </p:sp>
      <p:pic>
        <p:nvPicPr>
          <p:cNvPr id="14" name="Sound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072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9"/>
    </mc:Choice>
    <mc:Fallback>
      <p:transition spd="slow" advTm="3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9824" y="156422"/>
            <a:ext cx="8386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MORE UNIX COMMANDS TO KNOW (about directories)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62991" y="679642"/>
            <a:ext cx="78413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wd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mkdir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home_cinema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#starting from </a:t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pwd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/something/something/home</a:t>
            </a:r>
          </a:p>
          <a:p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c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d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kitchroom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pwd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/something/something/home/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kitchroom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cd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cupboard2</a:t>
            </a:r>
          </a:p>
          <a:p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pwd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/something/something/home/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kitchroom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/cupboard2</a:t>
            </a:r>
          </a:p>
          <a:p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ls *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vcf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tea-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jar.vcf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coffee-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jar.vcf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362" y="1094948"/>
            <a:ext cx="1349486" cy="13494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7098" y="2020584"/>
            <a:ext cx="4621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home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bathroom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bedroom</a:t>
            </a:r>
            <a:b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kitchroom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 fridge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cupboard1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cupboard2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	 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tea-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jar.vcf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  coffee-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jar.vcf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useful.log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94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4"/>
    </mc:Choice>
    <mc:Fallback>
      <p:transition spd="slow" advTm="4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9824" y="156422"/>
            <a:ext cx="8386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MORE UNIX COMMANDS TO KNOW (about directories)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50615" y="1009789"/>
            <a:ext cx="78413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pwd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/something/something/home/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kitchroom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/cupboard2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c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d ../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pwd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/something/something/home/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kitchroom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/</a:t>
            </a:r>
          </a:p>
          <a:p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cd </a:t>
            </a:r>
            <a:r>
              <a:rPr lang="mr-IN" sz="2000" b="1" dirty="0" smtClean="0">
                <a:latin typeface="Courier New" charset="0"/>
                <a:ea typeface="Courier New" charset="0"/>
                <a:cs typeface="Courier New" charset="0"/>
              </a:rPr>
              <a:t>~/</a:t>
            </a:r>
            <a:endParaRPr lang="en-GB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pwd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/something/something/home/</a:t>
            </a:r>
          </a:p>
          <a:p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2000" b="1" dirty="0" err="1" smtClean="0">
                <a:latin typeface="Courier New" charset="0"/>
                <a:ea typeface="Courier New" charset="0"/>
                <a:cs typeface="Courier New" charset="0"/>
              </a:rPr>
              <a:t>cd</a:t>
            </a:r>
            <a:r>
              <a:rPr lang="mr-IN" sz="2000" b="1" dirty="0" smtClean="0">
                <a:latin typeface="Courier New" charset="0"/>
                <a:ea typeface="Courier New" charset="0"/>
                <a:cs typeface="Courier New" charset="0"/>
              </a:rPr>
              <a:t> –</a:t>
            </a:r>
            <a:endParaRPr lang="en-GB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pwd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/something/something/home/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kitchroom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/</a:t>
            </a:r>
          </a:p>
          <a:p>
            <a:endParaRPr lang="en-GB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GB" sz="2000" b="1" dirty="0" smtClean="0">
                <a:latin typeface="Courier New" charset="0"/>
                <a:ea typeface="Courier New" charset="0"/>
                <a:cs typeface="Courier New" charset="0"/>
              </a:rPr>
              <a:t>#and finally:</a:t>
            </a:r>
            <a:br>
              <a:rPr lang="en-GB" sz="20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GB" sz="2000" b="1" dirty="0" smtClean="0">
                <a:latin typeface="Courier New" charset="0"/>
                <a:ea typeface="Courier New" charset="0"/>
                <a:cs typeface="Courier New" charset="0"/>
              </a:rPr>
              <a:t>cd 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/something/something/home/anywhere/anyplace</a:t>
            </a:r>
            <a:endParaRPr lang="en-GB" sz="20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GB" sz="2000" b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574" y="1077019"/>
            <a:ext cx="1349486" cy="13494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886" y="2002655"/>
            <a:ext cx="4621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home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bathroom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bedroom</a:t>
            </a:r>
            <a:b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kitchroom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 fridge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cupboard1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cupboard2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	 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tea-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jar.vcf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  coffee-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jar.vcf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 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useful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.log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15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47"/>
    </mc:Choice>
    <mc:Fallback>
      <p:transition spd="slow" advTm="44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0.1|0.1|0.1|0.1|0.2|0.2|0.2|0.2|0.2|0.2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3|0.2|0.3|0.2|1|0.5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10|3.4|16.3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441</Words>
  <Application>Microsoft Macintosh PowerPoint</Application>
  <PresentationFormat>Widescreen</PresentationFormat>
  <Paragraphs>114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Courier</vt:lpstr>
      <vt:lpstr>Courier New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Jeffares</dc:creator>
  <cp:lastModifiedBy>Daniel Jeffares</cp:lastModifiedBy>
  <cp:revision>156</cp:revision>
  <dcterms:created xsi:type="dcterms:W3CDTF">2017-10-18T14:41:57Z</dcterms:created>
  <dcterms:modified xsi:type="dcterms:W3CDTF">2017-10-18T16:11:08Z</dcterms:modified>
</cp:coreProperties>
</file>