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14" r:id="rId2"/>
    <p:sldId id="1019" r:id="rId3"/>
    <p:sldId id="1032" r:id="rId4"/>
    <p:sldId id="1033" r:id="rId5"/>
    <p:sldId id="1029" r:id="rId6"/>
    <p:sldId id="1020" r:id="rId7"/>
    <p:sldId id="1021" r:id="rId8"/>
    <p:sldId id="1022" r:id="rId9"/>
    <p:sldId id="1031" r:id="rId10"/>
    <p:sldId id="1023" r:id="rId11"/>
    <p:sldId id="1025" r:id="rId12"/>
    <p:sldId id="1026" r:id="rId13"/>
    <p:sldId id="1027" r:id="rId14"/>
    <p:sldId id="1028" r:id="rId15"/>
    <p:sldId id="1034" r:id="rId16"/>
    <p:sldId id="1035" r:id="rId17"/>
    <p:sldId id="1037" r:id="rId18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3300"/>
    <a:srgbClr val="000000"/>
    <a:srgbClr val="57F7FB"/>
    <a:srgbClr val="FFFFFF"/>
    <a:srgbClr val="5F5F5F"/>
    <a:srgbClr val="1C1C1C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1908" autoAdjust="0"/>
  </p:normalViewPr>
  <p:slideViewPr>
    <p:cSldViewPr>
      <p:cViewPr varScale="1">
        <p:scale>
          <a:sx n="67" d="100"/>
          <a:sy n="67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nsembl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mbase.org/documentation/JBrowse_quick_star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.ac.uk/res/dasmahapatra/teaching/MBiol_sequence_analysis/pombe_projects_201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bj.nig.ac.jp/index-e.html" TargetMode="External"/><Relationship Id="rId2" Type="http://schemas.openxmlformats.org/officeDocument/2006/relationships/hyperlink" Target="https://www.ncbi.nlm.nih.gov/guide/a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bi.ac.uk/en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wpdb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12192000" cy="1628799"/>
          </a:xfrm>
        </p:spPr>
        <p:txBody>
          <a:bodyPr/>
          <a:lstStyle/>
          <a:p>
            <a:pPr eaLnBrk="1" hangingPunct="1"/>
            <a:r>
              <a:rPr lang="en-GB" sz="2400" b="1" dirty="0"/>
              <a:t>BIO00058M:</a:t>
            </a:r>
            <a:r>
              <a:rPr lang="en-GB" sz="2400" dirty="0"/>
              <a:t> Sequence Analysis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800" b="1" dirty="0"/>
              <a:t>Lecture </a:t>
            </a:r>
            <a:r>
              <a:rPr lang="en-GB" sz="2800" b="1" dirty="0"/>
              <a:t>5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600" b="1" dirty="0"/>
              <a:t>Genome browsers</a:t>
            </a:r>
            <a:endParaRPr lang="en-US" sz="36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3512" y="5085184"/>
            <a:ext cx="8748712" cy="1440160"/>
          </a:xfrm>
          <a:noFill/>
        </p:spPr>
        <p:txBody>
          <a:bodyPr/>
          <a:lstStyle/>
          <a:p>
            <a:pPr eaLnBrk="1" hangingPunct="1"/>
            <a:r>
              <a:rPr lang="en-GB" sz="2400" b="1" dirty="0"/>
              <a:t>Kanchon Dasmahapatra</a:t>
            </a:r>
          </a:p>
          <a:p>
            <a:pPr eaLnBrk="1" hangingPunct="1"/>
            <a:r>
              <a:rPr lang="en-GB" sz="2400" b="1" dirty="0"/>
              <a:t>kanchon.dasmahapatra@york.ac.uk</a:t>
            </a:r>
          </a:p>
          <a:p>
            <a:pPr eaLnBrk="1" hangingPunct="1"/>
            <a:r>
              <a:rPr lang="en-GB" sz="2400" b="1" dirty="0"/>
              <a:t>Room J101</a:t>
            </a:r>
          </a:p>
          <a:p>
            <a:pPr eaLnBrk="1" hangingPunct="1"/>
            <a:endParaRPr lang="en-GB" sz="2400" b="1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Ensemble: </a:t>
            </a:r>
            <a:r>
              <a:rPr lang="en-GB" dirty="0">
                <a:hlinkClick r:id="rId2"/>
              </a:rPr>
              <a:t>http://www.ensembl.org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" y="908720"/>
            <a:ext cx="1207613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0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2" y="1196752"/>
            <a:ext cx="120612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 in detail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121841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 in detail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3" y="836614"/>
            <a:ext cx="10779293" cy="602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 trees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13" y="902789"/>
            <a:ext cx="8983767" cy="49744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5795962"/>
            <a:ext cx="103822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PomBase</a:t>
            </a:r>
            <a:r>
              <a:rPr lang="en-GB" dirty="0" smtClean="0"/>
              <a:t>: an advanced browser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525963"/>
          </a:xfrm>
        </p:spPr>
        <p:txBody>
          <a:bodyPr/>
          <a:lstStyle/>
          <a:p>
            <a:r>
              <a:rPr lang="en-GB" sz="2600" dirty="0"/>
              <a:t>A database for the model yeast species </a:t>
            </a:r>
            <a:r>
              <a:rPr lang="en-GB" sz="2600" i="1" dirty="0" err="1"/>
              <a:t>Schizosaccharomyces</a:t>
            </a:r>
            <a:r>
              <a:rPr lang="en-GB" sz="2600" i="1" dirty="0"/>
              <a:t> </a:t>
            </a:r>
            <a:r>
              <a:rPr lang="en-GB" sz="2600" i="1" dirty="0" err="1"/>
              <a:t>pombe</a:t>
            </a:r>
            <a:r>
              <a:rPr lang="en-GB" sz="2600" dirty="0" smtClean="0"/>
              <a:t>:</a:t>
            </a:r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genome </a:t>
            </a:r>
            <a:r>
              <a:rPr lang="en-GB" dirty="0" smtClean="0"/>
              <a:t>browser</a:t>
            </a:r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gene information pages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structural and functional annotation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literature curation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– </a:t>
            </a:r>
            <a:r>
              <a:rPr lang="en-GB" dirty="0"/>
              <a:t>access to large-scale data sets </a:t>
            </a:r>
          </a:p>
          <a:p>
            <a:pPr marL="457200" lvl="1" indent="0">
              <a:buNone/>
            </a:pPr>
            <a:r>
              <a:rPr lang="en-GB" dirty="0" smtClean="0"/>
              <a:t>• </a:t>
            </a:r>
            <a:r>
              <a:rPr lang="en-GB" sz="2600" dirty="0"/>
              <a:t>Landing page: https://www.pombase.org </a:t>
            </a:r>
            <a:endParaRPr lang="en-GB" sz="2600" dirty="0" smtClean="0"/>
          </a:p>
          <a:p>
            <a:pPr marL="457200" lvl="1" indent="0">
              <a:buNone/>
            </a:pPr>
            <a:r>
              <a:rPr lang="en-GB" sz="2600" dirty="0" smtClean="0"/>
              <a:t>• </a:t>
            </a:r>
            <a:r>
              <a:rPr lang="en-GB" sz="2600" dirty="0"/>
              <a:t>Gene page: https://www.pombase.org/gene/SPAP8A3.13c </a:t>
            </a:r>
            <a:endParaRPr lang="en-GB" sz="2600" dirty="0" smtClean="0"/>
          </a:p>
          <a:p>
            <a:pPr marL="457200" lvl="1" indent="0">
              <a:buNone/>
            </a:pPr>
            <a:r>
              <a:rPr lang="en-GB" sz="2600" dirty="0" smtClean="0"/>
              <a:t>• </a:t>
            </a:r>
            <a:r>
              <a:rPr lang="en-GB" sz="2600" dirty="0"/>
              <a:t>Gene-based queries: https://www.pombase.org/query </a:t>
            </a:r>
            <a:endParaRPr lang="en-GB" sz="2600" dirty="0" smtClean="0"/>
          </a:p>
          <a:p>
            <a:pPr marL="457200" lvl="1" indent="0">
              <a:buNone/>
            </a:pPr>
            <a:r>
              <a:rPr lang="en-GB" sz="2600" dirty="0" smtClean="0"/>
              <a:t>• </a:t>
            </a:r>
            <a:r>
              <a:rPr lang="en-GB" sz="2600" dirty="0"/>
              <a:t>Community data submission: https://www.pombase.org/submit-data </a:t>
            </a:r>
            <a:endParaRPr lang="en-GB" sz="2600" dirty="0" smtClean="0"/>
          </a:p>
          <a:p>
            <a:pPr marL="457200" lvl="1" indent="0">
              <a:buNone/>
            </a:pPr>
            <a:r>
              <a:rPr lang="en-GB" sz="2600" dirty="0" smtClean="0"/>
              <a:t>• </a:t>
            </a:r>
            <a:r>
              <a:rPr lang="en-GB" sz="2600" dirty="0"/>
              <a:t>Data downloads: ftp://ftp.pombase.org/nightly_update/ </a:t>
            </a:r>
            <a:endParaRPr lang="en-GB" sz="2600" dirty="0" smtClean="0"/>
          </a:p>
          <a:p>
            <a:pPr marL="457200" lvl="1" indent="0">
              <a:buNone/>
            </a:pPr>
            <a:r>
              <a:rPr lang="en-GB" sz="2600" dirty="0" smtClean="0"/>
              <a:t>• </a:t>
            </a:r>
            <a:r>
              <a:rPr lang="en-GB" sz="2600" dirty="0"/>
              <a:t>Community annotation: https://curation.pombase.org/pombe/</a:t>
            </a:r>
          </a:p>
        </p:txBody>
      </p:sp>
    </p:spTree>
    <p:extLst>
      <p:ext uri="{BB962C8B-B14F-4D97-AF65-F5344CB8AC3E}">
        <p14:creationId xmlns:p14="http://schemas.microsoft.com/office/powerpoint/2010/main" val="310850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genome browsers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Getting started with the </a:t>
            </a:r>
            <a:r>
              <a:rPr lang="en-GB" dirty="0" err="1" smtClean="0"/>
              <a:t>PomBase</a:t>
            </a:r>
            <a:r>
              <a:rPr lang="en-GB" dirty="0" smtClean="0"/>
              <a:t> browser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www.pombase.org/documentation/JBrowse_quick_start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Using the ENSEMBLE genome browser</a:t>
            </a:r>
          </a:p>
          <a:p>
            <a:pPr lvl="1"/>
            <a:r>
              <a:rPr lang="en-GB" dirty="0"/>
              <a:t>http://www.ebi.ac.uk/training/online/course/ensembl-browsing-chordate-genomes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67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Assessment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1305256" cy="4968552"/>
          </a:xfrm>
        </p:spPr>
        <p:txBody>
          <a:bodyPr/>
          <a:lstStyle/>
          <a:p>
            <a:r>
              <a:rPr lang="en-GB" dirty="0"/>
              <a:t>Population genomics of fission yeast</a:t>
            </a:r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www.york.ac.uk/res/dasmahapatra/teaching/MBiol_sequence_analysis/pombe_projects_2019.html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L5 </a:t>
            </a:r>
            <a:r>
              <a:rPr lang="en-GB" dirty="0"/>
              <a:t>+ W5: Project plans and help with </a:t>
            </a:r>
            <a:r>
              <a:rPr lang="en-GB" dirty="0" smtClean="0"/>
              <a:t>projects</a:t>
            </a:r>
          </a:p>
          <a:p>
            <a:endParaRPr lang="en-GB" dirty="0"/>
          </a:p>
          <a:p>
            <a:r>
              <a:rPr lang="en-GB" dirty="0"/>
              <a:t>W6: Extra </a:t>
            </a:r>
            <a:r>
              <a:rPr lang="en-GB" dirty="0" smtClean="0"/>
              <a:t>project </a:t>
            </a:r>
            <a:r>
              <a:rPr lang="en-GB" dirty="0"/>
              <a:t>help </a:t>
            </a:r>
            <a:r>
              <a:rPr lang="en-GB" dirty="0" smtClean="0"/>
              <a:t>session (AEW004; 15 Nov 13:00-15:00)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0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L5: </a:t>
            </a:r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 the main sequence databases used in </a:t>
            </a:r>
            <a:r>
              <a:rPr lang="en-GB" dirty="0" smtClean="0"/>
              <a:t>biology</a:t>
            </a:r>
          </a:p>
          <a:p>
            <a:endParaRPr lang="en-GB" dirty="0" smtClean="0"/>
          </a:p>
          <a:p>
            <a:r>
              <a:rPr lang="en-GB" dirty="0" smtClean="0"/>
              <a:t>Understand </a:t>
            </a:r>
            <a:r>
              <a:rPr lang="en-GB" dirty="0" smtClean="0"/>
              <a:t>what genome browsers are </a:t>
            </a:r>
            <a:r>
              <a:rPr lang="en-GB" dirty="0" smtClean="0"/>
              <a:t>for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450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7"/>
            <a:ext cx="11017224" cy="4525963"/>
          </a:xfrm>
        </p:spPr>
        <p:txBody>
          <a:bodyPr/>
          <a:lstStyle/>
          <a:p>
            <a:r>
              <a:rPr lang="en-GB" dirty="0" smtClean="0"/>
              <a:t>Submitting </a:t>
            </a:r>
            <a:r>
              <a:rPr lang="en-GB" dirty="0"/>
              <a:t>raw sequence data to databases is a requirement of </a:t>
            </a:r>
            <a:r>
              <a:rPr lang="en-GB" dirty="0" smtClean="0"/>
              <a:t>publication</a:t>
            </a:r>
          </a:p>
          <a:p>
            <a:r>
              <a:rPr lang="en-GB" dirty="0"/>
              <a:t>There are many DNA/gene expression/protein databases</a:t>
            </a:r>
            <a:r>
              <a:rPr lang="en-GB" dirty="0" smtClean="0"/>
              <a:t>.</a:t>
            </a:r>
          </a:p>
          <a:p>
            <a:r>
              <a:rPr lang="en-GB" dirty="0"/>
              <a:t>The main providers of sequence database are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The National </a:t>
            </a:r>
            <a:r>
              <a:rPr lang="en-GB" dirty="0" err="1"/>
              <a:t>Center</a:t>
            </a:r>
            <a:r>
              <a:rPr lang="en-GB" dirty="0"/>
              <a:t> for Biotechnology Information (NCBI), USA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www.ncbi.nlm.nih.gov/guide/all/</a:t>
            </a:r>
            <a:endParaRPr lang="en-GB" dirty="0"/>
          </a:p>
          <a:p>
            <a:pPr lvl="1"/>
            <a:r>
              <a:rPr lang="en-GB" dirty="0" smtClean="0"/>
              <a:t>DNA Data Bank of Japan (DDBJ), Japan </a:t>
            </a:r>
            <a:r>
              <a:rPr lang="en-GB" dirty="0" smtClean="0">
                <a:hlinkClick r:id="rId3"/>
              </a:rPr>
              <a:t>https://www.ddbj.nig.ac.jp/index-e.html</a:t>
            </a:r>
            <a:endParaRPr lang="en-GB" dirty="0" smtClean="0"/>
          </a:p>
          <a:p>
            <a:pPr lvl="1"/>
            <a:r>
              <a:rPr lang="en-GB" dirty="0" smtClean="0"/>
              <a:t>European Nucleotide Archive, UK </a:t>
            </a:r>
            <a:r>
              <a:rPr lang="en-GB" dirty="0" smtClean="0">
                <a:hlinkClick r:id="rId4"/>
              </a:rPr>
              <a:t>https://www.ebi.ac.uk/ena</a:t>
            </a:r>
            <a:endParaRPr lang="en-GB" dirty="0"/>
          </a:p>
          <a:p>
            <a:r>
              <a:rPr lang="en-GB" dirty="0"/>
              <a:t>The data in these three databases </a:t>
            </a:r>
            <a:r>
              <a:rPr lang="en-GB" dirty="0" smtClean="0"/>
              <a:t>are </a:t>
            </a:r>
            <a:r>
              <a:rPr lang="en-GB" dirty="0"/>
              <a:t>synchronized every day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90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Sequence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052736"/>
            <a:ext cx="11233248" cy="5400600"/>
          </a:xfrm>
        </p:spPr>
        <p:txBody>
          <a:bodyPr/>
          <a:lstStyle/>
          <a:p>
            <a:r>
              <a:rPr lang="en-GB" dirty="0"/>
              <a:t>There are many other sequence databases. Some prominent ones </a:t>
            </a:r>
            <a:r>
              <a:rPr lang="en-GB" dirty="0" smtClean="0"/>
              <a:t>are:</a:t>
            </a:r>
          </a:p>
          <a:p>
            <a:pPr lvl="1"/>
            <a:r>
              <a:rPr lang="en-GB" sz="2000" b="1" dirty="0"/>
              <a:t>For protein sequences</a:t>
            </a:r>
            <a:r>
              <a:rPr lang="en-GB" sz="2000" dirty="0"/>
              <a:t> (mostly inferred from DNA sequences of genes)</a:t>
            </a:r>
          </a:p>
          <a:p>
            <a:pPr lvl="2"/>
            <a:r>
              <a:rPr lang="en-GB" sz="2000" dirty="0" err="1"/>
              <a:t>Uniprot</a:t>
            </a:r>
            <a:r>
              <a:rPr lang="en-GB" sz="2000" dirty="0"/>
              <a:t> https://www.uniprot.org/ (see also: https://en.wikipedia.org/wiki/UniProt) </a:t>
            </a:r>
          </a:p>
          <a:p>
            <a:pPr lvl="2"/>
            <a:r>
              <a:rPr lang="en-GB" sz="2000" dirty="0"/>
              <a:t>PFAM https://pfam.xfam.org/ </a:t>
            </a:r>
          </a:p>
          <a:p>
            <a:pPr lvl="2"/>
            <a:r>
              <a:rPr lang="en-GB" sz="2000" dirty="0"/>
              <a:t>CATH http://www.cathdb.info/ </a:t>
            </a:r>
          </a:p>
          <a:p>
            <a:pPr lvl="2"/>
            <a:r>
              <a:rPr lang="en-GB" sz="2000" dirty="0"/>
              <a:t>SCOP http://scop2.mrc-lmb.cam.ac.uk/ </a:t>
            </a:r>
          </a:p>
          <a:p>
            <a:pPr lvl="2"/>
            <a:r>
              <a:rPr lang="en-GB" sz="2000" dirty="0"/>
              <a:t>Protein Data Bank (PDB) three-dimensional structural data </a:t>
            </a:r>
            <a:r>
              <a:rPr lang="en-GB" sz="2000" dirty="0">
                <a:hlinkClick r:id="rId2"/>
              </a:rPr>
              <a:t>http://www.wwpdb.org/</a:t>
            </a:r>
            <a:endParaRPr lang="en-GB" sz="2000" dirty="0"/>
          </a:p>
          <a:p>
            <a:pPr lvl="1"/>
            <a:r>
              <a:rPr lang="en-GB" sz="2000" b="1" dirty="0"/>
              <a:t>For gene expression data</a:t>
            </a:r>
          </a:p>
          <a:p>
            <a:pPr lvl="2"/>
            <a:r>
              <a:rPr lang="en-GB" sz="2000" dirty="0"/>
              <a:t>Gene Expression Omnibus (GEO, at NCBI), https://www.ncbi.nlm.nih.gov/gds </a:t>
            </a:r>
          </a:p>
          <a:p>
            <a:pPr lvl="2"/>
            <a:r>
              <a:rPr lang="en-GB" sz="2000" dirty="0" err="1"/>
              <a:t>ArrayExpress</a:t>
            </a:r>
            <a:r>
              <a:rPr lang="en-GB" sz="2000" dirty="0"/>
              <a:t> https://www.ebi.ac.uk/arrayexpress/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2168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genome browsers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Vast amounts of information is associated with a genome</a:t>
            </a:r>
          </a:p>
          <a:p>
            <a:r>
              <a:rPr lang="en-GB" dirty="0" smtClean="0"/>
              <a:t>Genome browsers allow many layers of information to be displayed cleanly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IGV: Integrated Genome Viewer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75520" y="6381328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http://software.broadinstitute.org/software/igv/home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829172"/>
            <a:ext cx="10367522" cy="4861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341" y="5805264"/>
            <a:ext cx="838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Good for viewing the quality of your alignments to a genome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550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Ensembl</a:t>
            </a:r>
            <a:r>
              <a:rPr lang="en-GB" dirty="0" smtClean="0"/>
              <a:t> genome browser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Allows viewing of genomes together with</a:t>
            </a:r>
          </a:p>
          <a:p>
            <a:pPr lvl="1"/>
            <a:r>
              <a:rPr lang="en-GB" dirty="0" smtClean="0"/>
              <a:t>Annotations: genes, repeats, regulatory regions</a:t>
            </a:r>
          </a:p>
          <a:p>
            <a:pPr lvl="1"/>
            <a:r>
              <a:rPr lang="en-GB" dirty="0" smtClean="0"/>
              <a:t>Alternative splicing</a:t>
            </a:r>
          </a:p>
          <a:p>
            <a:pPr lvl="1"/>
            <a:r>
              <a:rPr lang="en-GB" dirty="0" smtClean="0"/>
              <a:t>Variants</a:t>
            </a:r>
          </a:p>
          <a:p>
            <a:pPr lvl="1"/>
            <a:r>
              <a:rPr lang="en-GB" dirty="0" smtClean="0"/>
              <a:t>Conserved regions</a:t>
            </a:r>
          </a:p>
          <a:p>
            <a:pPr lvl="1"/>
            <a:r>
              <a:rPr lang="en-GB" dirty="0" smtClean="0"/>
              <a:t>Gene trees</a:t>
            </a:r>
          </a:p>
          <a:p>
            <a:pPr lvl="1"/>
            <a:r>
              <a:rPr lang="en-GB" dirty="0" smtClean="0"/>
              <a:t>Upload and view your own bam and </a:t>
            </a:r>
            <a:r>
              <a:rPr lang="en-GB" dirty="0" err="1" smtClean="0"/>
              <a:t>vcf</a:t>
            </a:r>
            <a:r>
              <a:rPr lang="en-GB" dirty="0" smtClean="0"/>
              <a:t> files</a:t>
            </a:r>
          </a:p>
          <a:p>
            <a:pPr lvl="1"/>
            <a:r>
              <a:rPr lang="en-GB" dirty="0" smtClean="0"/>
              <a:t>And much more…</a:t>
            </a:r>
          </a:p>
        </p:txBody>
      </p:sp>
    </p:spTree>
    <p:extLst>
      <p:ext uri="{BB962C8B-B14F-4D97-AF65-F5344CB8AC3E}">
        <p14:creationId xmlns:p14="http://schemas.microsoft.com/office/powerpoint/2010/main" val="14441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genomes can be viewed?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1270"/>
            <a:ext cx="8229600" cy="4525963"/>
          </a:xfrm>
        </p:spPr>
        <p:txBody>
          <a:bodyPr/>
          <a:lstStyle/>
          <a:p>
            <a:r>
              <a:rPr lang="en-GB" dirty="0" smtClean="0"/>
              <a:t>Ensemble</a:t>
            </a:r>
          </a:p>
          <a:p>
            <a:pPr lvl="1"/>
            <a:r>
              <a:rPr lang="en-GB" dirty="0" smtClean="0"/>
              <a:t>244</a:t>
            </a:r>
            <a:r>
              <a:rPr lang="en-GB" dirty="0" smtClean="0"/>
              <a:t> </a:t>
            </a:r>
            <a:r>
              <a:rPr lang="en-GB" dirty="0" smtClean="0"/>
              <a:t>vertebrates (plus </a:t>
            </a:r>
            <a:r>
              <a:rPr lang="en-GB" i="1" dirty="0" smtClean="0"/>
              <a:t>Drosophila</a:t>
            </a:r>
            <a:r>
              <a:rPr lang="en-GB" dirty="0" smtClean="0"/>
              <a:t>, </a:t>
            </a:r>
            <a:r>
              <a:rPr lang="en-GB" i="1" dirty="0" smtClean="0"/>
              <a:t>C. </a:t>
            </a:r>
            <a:r>
              <a:rPr lang="en-GB" i="1" dirty="0" err="1" smtClean="0"/>
              <a:t>elegans</a:t>
            </a:r>
            <a:r>
              <a:rPr lang="en-GB" dirty="0" smtClean="0"/>
              <a:t>, yeast)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65" y="1852969"/>
            <a:ext cx="1409919" cy="4983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21" y="1924531"/>
            <a:ext cx="1825814" cy="4911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026" y="1924531"/>
            <a:ext cx="1122841" cy="494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923" y="1924530"/>
            <a:ext cx="1909415" cy="4950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455" y="1924530"/>
            <a:ext cx="1472938" cy="4950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330" y="1924530"/>
            <a:ext cx="1435303" cy="4911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3433" y="1974843"/>
            <a:ext cx="1495978" cy="4911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9538" y="1974843"/>
            <a:ext cx="1408911" cy="48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genomes can be viewed?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Ensemble</a:t>
            </a:r>
          </a:p>
          <a:p>
            <a:pPr lvl="1"/>
            <a:r>
              <a:rPr lang="en-GB" dirty="0" smtClean="0"/>
              <a:t>24</a:t>
            </a:r>
            <a:r>
              <a:rPr lang="en-GB" dirty="0" smtClean="0"/>
              <a:t>4 </a:t>
            </a:r>
            <a:r>
              <a:rPr lang="en-GB" dirty="0" smtClean="0"/>
              <a:t>vertebrates (plus </a:t>
            </a:r>
            <a:r>
              <a:rPr lang="en-GB" i="1" dirty="0" smtClean="0"/>
              <a:t>Drosophila</a:t>
            </a:r>
            <a:r>
              <a:rPr lang="en-GB" dirty="0" smtClean="0"/>
              <a:t>, </a:t>
            </a:r>
            <a:r>
              <a:rPr lang="en-GB" i="1" dirty="0" smtClean="0"/>
              <a:t>C. </a:t>
            </a:r>
            <a:r>
              <a:rPr lang="en-GB" i="1" dirty="0" err="1" smtClean="0"/>
              <a:t>elegans</a:t>
            </a:r>
            <a:r>
              <a:rPr lang="en-GB" dirty="0" smtClean="0"/>
              <a:t>, yeast)</a:t>
            </a:r>
          </a:p>
          <a:p>
            <a:r>
              <a:rPr lang="en-GB" dirty="0" smtClean="0"/>
              <a:t>Ensemble Genomes</a:t>
            </a:r>
          </a:p>
          <a:p>
            <a:pPr lvl="1"/>
            <a:r>
              <a:rPr lang="en-GB" dirty="0" err="1" smtClean="0"/>
              <a:t>Ensembl</a:t>
            </a:r>
            <a:r>
              <a:rPr lang="en-GB" dirty="0" smtClean="0"/>
              <a:t> Bacteria: over </a:t>
            </a:r>
            <a:r>
              <a:rPr lang="en-GB" dirty="0"/>
              <a:t>44,048</a:t>
            </a:r>
            <a:r>
              <a:rPr lang="en-GB" dirty="0" smtClean="0"/>
              <a:t> </a:t>
            </a:r>
            <a:r>
              <a:rPr lang="en-GB" dirty="0" smtClean="0"/>
              <a:t>genomes</a:t>
            </a:r>
          </a:p>
          <a:p>
            <a:pPr lvl="1"/>
            <a:r>
              <a:rPr lang="en-GB" dirty="0" err="1" smtClean="0"/>
              <a:t>Ensembl</a:t>
            </a:r>
            <a:r>
              <a:rPr lang="en-GB" dirty="0" smtClean="0"/>
              <a:t> Fungi: </a:t>
            </a:r>
            <a:r>
              <a:rPr lang="en-GB" dirty="0" smtClean="0"/>
              <a:t>1014 </a:t>
            </a:r>
            <a:r>
              <a:rPr lang="en-GB" dirty="0" smtClean="0"/>
              <a:t>genomes from 523 species</a:t>
            </a:r>
          </a:p>
          <a:p>
            <a:pPr lvl="1"/>
            <a:r>
              <a:rPr lang="en-GB" dirty="0" err="1" smtClean="0"/>
              <a:t>Ensembl</a:t>
            </a:r>
            <a:r>
              <a:rPr lang="en-GB" dirty="0" smtClean="0"/>
              <a:t> </a:t>
            </a:r>
            <a:r>
              <a:rPr lang="en-GB" dirty="0" err="1" smtClean="0"/>
              <a:t>Protists</a:t>
            </a:r>
            <a:r>
              <a:rPr lang="en-GB" dirty="0" smtClean="0"/>
              <a:t>: </a:t>
            </a:r>
            <a:r>
              <a:rPr lang="en-GB" dirty="0" smtClean="0"/>
              <a:t>237</a:t>
            </a:r>
            <a:r>
              <a:rPr lang="en-GB" dirty="0" smtClean="0"/>
              <a:t> genomes</a:t>
            </a:r>
            <a:endParaRPr lang="en-GB" dirty="0" smtClean="0"/>
          </a:p>
          <a:p>
            <a:pPr lvl="1"/>
            <a:r>
              <a:rPr lang="en-GB" dirty="0" err="1" smtClean="0"/>
              <a:t>Ensembl</a:t>
            </a:r>
            <a:r>
              <a:rPr lang="en-GB" dirty="0" smtClean="0"/>
              <a:t> plants: </a:t>
            </a:r>
            <a:r>
              <a:rPr lang="en-GB" dirty="0" smtClean="0"/>
              <a:t>67 </a:t>
            </a:r>
            <a:r>
              <a:rPr lang="en-GB" dirty="0" smtClean="0"/>
              <a:t>genomes</a:t>
            </a:r>
          </a:p>
          <a:p>
            <a:pPr lvl="1"/>
            <a:r>
              <a:rPr lang="en-GB" dirty="0" err="1" smtClean="0"/>
              <a:t>Ensembl</a:t>
            </a:r>
            <a:r>
              <a:rPr lang="en-GB" dirty="0" smtClean="0"/>
              <a:t> metazoan: </a:t>
            </a:r>
            <a:r>
              <a:rPr lang="en-GB" dirty="0" smtClean="0"/>
              <a:t>78 </a:t>
            </a:r>
            <a:r>
              <a:rPr lang="en-GB" dirty="0" smtClean="0"/>
              <a:t>genomes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27848" y="6126164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and counting….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26619795"/>
      </p:ext>
    </p:extLst>
  </p:cSld>
  <p:clrMapOvr>
    <a:masterClrMapping/>
  </p:clrMapOvr>
</p:sld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43191</TotalTime>
  <Words>489</Words>
  <Application>Microsoft Office PowerPoint</Application>
  <PresentationFormat>Widescreen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Dasmahapatra York 2011b</vt:lpstr>
      <vt:lpstr>BIO00058M: Sequence Analysis Lecture 5 Genome browsers</vt:lpstr>
      <vt:lpstr>L5: Learning objectives</vt:lpstr>
      <vt:lpstr>Sequence databases</vt:lpstr>
      <vt:lpstr>Sequence databases</vt:lpstr>
      <vt:lpstr>What are genome browsers for?</vt:lpstr>
      <vt:lpstr>IGV: Integrated Genome Viewer</vt:lpstr>
      <vt:lpstr>Ensembl genome browser</vt:lpstr>
      <vt:lpstr>What genomes can be viewed?</vt:lpstr>
      <vt:lpstr>What genomes can be viewed?</vt:lpstr>
      <vt:lpstr>Ensemble: http://www.ensembl.org</vt:lpstr>
      <vt:lpstr>PowerPoint Presentation</vt:lpstr>
      <vt:lpstr>Region in detail</vt:lpstr>
      <vt:lpstr>Region in detail</vt:lpstr>
      <vt:lpstr>Gene trees</vt:lpstr>
      <vt:lpstr>PomBase: an advanced browser</vt:lpstr>
      <vt:lpstr>Using genome browsers</vt:lpstr>
      <vt:lpstr>Assessment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Kanchon Dasmahapatra</cp:lastModifiedBy>
  <cp:revision>538</cp:revision>
  <cp:lastPrinted>2013-02-07T16:36:15Z</cp:lastPrinted>
  <dcterms:created xsi:type="dcterms:W3CDTF">2011-07-02T19:02:19Z</dcterms:created>
  <dcterms:modified xsi:type="dcterms:W3CDTF">2019-11-06T20:40:52Z</dcterms:modified>
</cp:coreProperties>
</file>