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14" r:id="rId2"/>
    <p:sldId id="1037" r:id="rId3"/>
    <p:sldId id="988" r:id="rId4"/>
    <p:sldId id="1021" r:id="rId5"/>
    <p:sldId id="1010" r:id="rId6"/>
    <p:sldId id="1039" r:id="rId7"/>
    <p:sldId id="1040" r:id="rId8"/>
    <p:sldId id="1041" r:id="rId9"/>
    <p:sldId id="1042" r:id="rId10"/>
    <p:sldId id="1050" r:id="rId11"/>
    <p:sldId id="1051" r:id="rId12"/>
    <p:sldId id="1053" r:id="rId13"/>
    <p:sldId id="1056" r:id="rId14"/>
    <p:sldId id="1054" r:id="rId15"/>
    <p:sldId id="1055" r:id="rId16"/>
    <p:sldId id="1043" r:id="rId17"/>
    <p:sldId id="1057" r:id="rId18"/>
    <p:sldId id="1058" r:id="rId19"/>
    <p:sldId id="1059" r:id="rId20"/>
    <p:sldId id="1060" r:id="rId21"/>
    <p:sldId id="1044" r:id="rId22"/>
    <p:sldId id="1045" r:id="rId23"/>
    <p:sldId id="1046" r:id="rId24"/>
    <p:sldId id="1047" r:id="rId25"/>
    <p:sldId id="1048" r:id="rId26"/>
    <p:sldId id="1049" r:id="rId27"/>
    <p:sldId id="1038" r:id="rId28"/>
  </p:sldIdLst>
  <p:sldSz cx="12192000" cy="6858000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  <a:srgbClr val="0000FF"/>
    <a:srgbClr val="CC3300"/>
    <a:srgbClr val="000000"/>
    <a:srgbClr val="57F7FB"/>
    <a:srgbClr val="FFFFFF"/>
    <a:srgbClr val="5F5F5F"/>
    <a:srgbClr val="1C1C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1908" autoAdjust="0"/>
  </p:normalViewPr>
  <p:slideViewPr>
    <p:cSldViewPr>
      <p:cViewPr varScale="1">
        <p:scale>
          <a:sx n="67" d="100"/>
          <a:sy n="67" d="100"/>
        </p:scale>
        <p:origin x="7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32EC17B7-EBE0-497A-95D6-87E0AECC9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4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82" y="0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" y="739775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92401"/>
            <a:ext cx="5438464" cy="44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85"/>
            <a:ext cx="2948194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82" y="9378485"/>
            <a:ext cx="2946575" cy="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37" tIns="46218" rIns="92437" bIns="46218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46CB8392-2C32-4AAC-8FEF-7190FDE67F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18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87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786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CB8392-2C32-4AAC-8FEF-7190FDE67FA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913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EA1CE0-522B-443A-890E-EA260C70223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5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0CE6-3739-490D-BF14-7F7D27A25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E652-7FE6-4EF5-8C63-B0F0C7048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1"/>
            <a:ext cx="3048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40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0E863-2F29-42C4-898A-4214DA072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7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3E20-DE6E-4CC3-8A04-5F0FDF2A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80DA7-7703-463A-8F6E-93EB5F95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88C1-83FD-44A3-8DCE-E74C4A7B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2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2C51F-D3F9-41BD-9432-CFC0B4A35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83FFA-3182-4542-ADF1-C8C6C920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2916-3E31-41E1-B30B-91F3CD873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1B22-A73E-4B05-A3D6-9180BE9F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4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7D09-86C6-4BCC-BBE5-6585D5689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83661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04D3E2-8D6C-418E-BD73-55C305B7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rk.ac.uk/res/dasmahapatra/teaching/MBiol_sequence_analysis/pombe_projects_2019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terson_estimator" TargetMode="External"/><Relationship Id="rId2" Type="http://schemas.openxmlformats.org/officeDocument/2006/relationships/hyperlink" Target="https://en.wikipedia.org/wiki/Nucleotide_diversit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yay4YMq2A" TargetMode="External"/><Relationship Id="rId2" Type="http://schemas.openxmlformats.org/officeDocument/2006/relationships/hyperlink" Target="https://en.wikipedia.org/wiki/Tajima's_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iyay4YMq2A" TargetMode="External"/><Relationship Id="rId2" Type="http://schemas.openxmlformats.org/officeDocument/2006/relationships/hyperlink" Target="https://en.wikipedia.org/wiki/Tajima's_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n.wikipedia.org/wiki/Selective_swee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kg/freebay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"/>
            <a:ext cx="12192000" cy="1628799"/>
          </a:xfrm>
        </p:spPr>
        <p:txBody>
          <a:bodyPr/>
          <a:lstStyle/>
          <a:p>
            <a:pPr eaLnBrk="1" hangingPunct="1"/>
            <a:r>
              <a:rPr lang="en-GB" sz="2400" b="1" dirty="0"/>
              <a:t>BIO00058M:</a:t>
            </a:r>
            <a:r>
              <a:rPr lang="en-GB" sz="2400" dirty="0"/>
              <a:t> Sequence Analysis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800" b="1" dirty="0"/>
              <a:t>Lecture </a:t>
            </a:r>
            <a:r>
              <a:rPr lang="en-GB" sz="2800" b="1" dirty="0"/>
              <a:t>4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3600" b="1" dirty="0"/>
              <a:t>Population genomic analyses</a:t>
            </a:r>
            <a:endParaRPr lang="en-US" sz="36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03512" y="5085184"/>
            <a:ext cx="8748712" cy="1440160"/>
          </a:xfrm>
          <a:noFill/>
        </p:spPr>
        <p:txBody>
          <a:bodyPr/>
          <a:lstStyle/>
          <a:p>
            <a:pPr eaLnBrk="1" hangingPunct="1"/>
            <a:r>
              <a:rPr lang="en-GB" sz="2400" b="1" dirty="0"/>
              <a:t>Kanchon Dasmahapatra</a:t>
            </a:r>
          </a:p>
          <a:p>
            <a:pPr eaLnBrk="1" hangingPunct="1"/>
            <a:r>
              <a:rPr lang="en-GB" sz="2400" b="1" dirty="0"/>
              <a:t>kanchon.dasmahapatra@york.ac.uk</a:t>
            </a:r>
          </a:p>
          <a:p>
            <a:pPr eaLnBrk="1" hangingPunct="1"/>
            <a:r>
              <a:rPr lang="en-GB" sz="2400" b="1" dirty="0"/>
              <a:t>Room J101</a:t>
            </a:r>
          </a:p>
          <a:p>
            <a:pPr eaLnBrk="1" hangingPunct="1"/>
            <a:endParaRPr lang="en-GB" sz="2400" b="1" dirty="0"/>
          </a:p>
        </p:txBody>
      </p:sp>
      <p:sp>
        <p:nvSpPr>
          <p:cNvPr id="2" name="AutoShape 7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9" descr="data:image/jpeg;base64,/9j/4AAQSkZJRgABAQAAAQABAAD/2wCEAAkGBhQSEBUUExQUFBUUFxcVFxUXFBUXFxoWFhUVFhcYGBcXHCYfGBkjGRUXHy8gIycpLC4sFR4xNTAqNSYsLCkBCQoKDgwOGA8PGiwkHyQsLCwpLCwpKSwsLCwsLCwsKSwpLCwsKSwsKSwsKSwsLCwsKSwsKiwsLCwsLCksLCwsLP/AABEIAOEA4QMBIgACEQEDEQH/xAAbAAACAwEBAQAAAAAAAAAAAAADBAACBQEGB//EAEMQAAIBAwMBBgIIAwYEBgMAAAECEQADIQQSMUEFEyJRYXEygQYUQpGhscHwI1LRMzRyc7LhFWKC8XSDs7TD0kOSwv/EABkBAAMBAQEAAAAAAAAAAAAAAAABAgMEBf/EACgRAAICAgIBBAEEAwAAAAAAAAABAhESIQMxQQQiUXEyYbHB0ROBof/aAAwDAQACEQMRAD8AVsawOsNgEGCa7p9wUryVIj2rMS1cDBQAVHX3p3SElmBaNsYj8q8hnVCWRTX3HLqVPHINbHZvaiplhPhIyJg0iEXc2J3Rn1oulvwCNsjgVOVGo7at7gTEjzo9u54fwrL0mrKMLbSJyP6U8izOeKzei0zJ+ldiVVv5cffXlTXtu1U3WmHMiRXia6OJ2jm5OyRVwapVgK1ILGhsKKBUNummMXqA0VrVVFurA6KItcC1YVDAuKupodWWpAOho6mllNGU0EsMKtVFNXmqRBwCi26oKPaWqCg9sVcCooq1NFUcrlWNVqiSRXa5UpUBk27QLB1ZsmSJwYNOqBlszilNKhAA8vy5py0sAzwcfpFccujXjCXUeRt42j8DzXXudFwSZFUW0VDpuJAXw+eTVL9/FtwODxPpBqKN26HF1HG6AfOi2GIY+RyfUUDU6Y23UOuHG4T18q5duPIAweBScSVI0zbBBArxWq0e12B6E16/R3G4IzNZ3beih93nV8bp0KSvZ54aWrdxFaK2qv3NbWJRM5dOat9XrTW0KsbNKysTJ7mhNaitV7FAuaeqyChLZVGWne6ob2qLJYtXRVjZNQW6DMspoqGhqtXAp0Jh1NWFCWirTJCqtMWxQUNHSgpB1q01QGpNWhNnZroFQCugVRBzbUq+2uUx0ZKsQyn7OVNM3W2hpBgjEedS3aIGcBuG9av3e0zJgV57ZvDoqjC5aDBiG25oWmAQbQQYyCfWi2EHij5Urf0odWOQRgEUJ7KbtGje1jugJIZkAAny60u2tYP4uI5Pma6iwq7SOADTV7aUIKywobEkX0Gt3SRyvPtTWvs70B6jNJ6RIUbeoyK0DqEMDj2pdOzRVR59hUU0ftLTbLhHTkfOk+8rdMY0KMBSS3qYt3ZobGXuJQmWjk4ocVIhe4tDW3TT1QLTRLQs9uhm3TjJQStWjJoWIrqimBaoi2KpEULbaugo/c1O4phRxKOlS1Zo/d0y1EoDVgKmypTRLiEU0RBQlpi1VMaid2VKLtrtIrExjdYoEPC5FDa6QGEE4wR1om7jHGarevRujEncI4z0riMrFBqHMOF6RjrTNlSFAAweZoOmtsh2kyCSf1pru/EGBJjBFJmsSlggyvQY+YzR9QfTK5BoVmwAxIwxzRhcyN3Xwn9Kl96NEM6XUQpaIb7wRXL94O24CJjHtQrVsFWUGCOKBZt3QxDgR0IqrtCG+2LofaR0EGslqbvyUbGRStmyT5VrBaBTvZUVdLlGt6QHqc+QH9aInZqnhzPkV/pV4MM0UV6Jp9O1wwgJ8/T3J4ql7SsgkjHmP18j71636LWk+rA9SWJPsSB+Aqcd7KuzzF/sy4okgH2Mn7v6UotyvbaiwCce9eZ7b7PKXcDDgkAeeJ/MH76eIMDptG1xXYR/DUsR5gRuA9QpLfKlQs16rsPR921sNw0q/wD5ikH/AFAfKvNvpyjsh5Rip91JH6U6olo4iUYWqlsUyoq0KgAs1ZbNG21dUphRQW64UpsWq6EFBQkUqvdU4y1QrTELBaYtiqRVxTEHrlUmpQMyLl3Bn7OfcUuzFAu4ckx7HimjpcQc4iqMQQqE5WD8hXCjnSO2IZjgiPP5V1SFJj/ER+tXFkAyDkeJfUeVA1Sk+LPSenWkbLRfvhuGOevl6UTV2mEEQRz7Gkkc7iR6QPOn9PqQzFSIYZI9KTVFL9RJNRcQhiN0cxWu+v3WgXwOnzpRNrJMgCTWfccmJnEwI6VpCLloHSQe5qOgz6D9aqrcTP3n9ATx5GgrAPqM59vaP2feiCD6+Y/3hY/ftXSkkqMizXMjnPSCZ9h1j9iu977H5D8sEVQ2PMAx6gj7wa5Ec9PUyB6cxVCHbeuxBzgjkZHPEH09Pzre+jtzwFYgAg/I8+3Bx615vTKJEceeP0ia021Vy2V7tJ8iAM9DyR+E0VaoqLp2em12pVW259AI4jn15rN1WpBG5ArFYKk/MMPQQwqt+83gZlAYgkznacEDmQDByPwiqKoUcRmIJmRMgemSJ9qg2k0c0XabTDxlvORyTE8/94rM7fA+s3COC0/eAT+M1pG9aL7WdAxAMboaYmIPJInHr1ql7sfepIPiE/PMfoaHsgyLTUyGpKCCRxHTypi29CHYwgoy0BDRA9UIZD1wtQd9c72gYUmhsa4blUJqkJnGFdWuxXQKCSRUq1SgZlpqhtJONpjPpUa4GExBFCvJiJAk8Gq27bRJP3eVcRKGe8h16Rz7EUQajxEciMUFwrESMjAaelcACznipNrOahJkqCDiD7VxEP8AaTkgDHlRlu49wZrloiPTpQSJXrfdyJG05n1J4+dW0On3GTJx8v3/AFpTta8O8AmR+AxWh2YwJnp5kV0w1EjyHv6YjpA8zIAHvH61VLJXMSecT95I6fdWw1mQPw6fpj3pO4oJjpzzJ+WI/fzp2VQmxPO3Pkcx6n1/rzQD6Ak+cNPzIx90Ua44JnGJgQfyiP31oB9ZPmQD+HT7p5qrIZp6a3CR1PI/Uyfw59aV1NpwYBG3/qB9syD94o+iuLwYPHrA8hin9QylR8BgeZBMexppg0I6K2ceIzznAn9P9+taaEEDMfLgwPKP35VlWH58p94Pyqzanb0PlGOf6VI0KP8AR+4L7E3R3bnxKFBYzB5YSOOQJxg16jSwIzJkCPnmY84n9mMpWJByZ8uv7+Vc015gSDG7giRGPIj4TGcmOaptyWxxST0H7c0YY70Bk/EIjPM5+Y+VYytXqNJda7dC+YOSsHmMiMYPPGOa81rIW4wUDbuIB8xPv+FSi5qhhHq9JWr1NI9WQWY4oUmrMaGXpMLCq9Gt0mHpqy1NBYyqV2KqGqlx6AC12l91SmI892kHBRxkcECjaHUZIMic1Szf/hglsDA/Kui0JODxg+lcdAEvLBJmBHPtVgoEH4twzXAwdCq8jGfauk+FcSQOnp0pUXRa27cYMDg0axpyVAVZA6/pSJfccgqTwa3uzdQLdnxH0nrJoa0VFJumeU7TU94xODiI+7+tX7M1ZEDpxOMfvH7zVu3l/iCDIYDPsf8Aes+0drRPznjgVsujN9nvuzyrAcRzx5dCDnoaV7S08HiF59JGOnviqdhamNueo/f3da3dW4e2BjrP3DA/L94LGeXa8Wy2cQJBn5eWaBcU/jn/ALdPzrUtWgMH9+1dfQE9P3k9OlCYmZCyM/p+4H78qc+vHEEn1Jn9+f7NUvWCOMz9x+7196X0/ZzMY/5sCPkfln8aE2DG3sXGg2yAZmTJEckR7fn86Y06XHbaFViOscfOtAaZbSQck8xzJ6VptcGnt7VAFwwcfZEH72yOae2KjKv6Xu/CxG4RhcCSAf1qlrVIp3QevXp16UtfvkkknmfxxP4k1n6m/wD1+/mtOgNzU/Sxgj20CpKkbgMxAnn5mvMX7kkFQBuE7RxPVQPXkfd5QN7uG/wkffj9aUS9+H7/AK0AaOmvT++lOq1Z9vn3z/X8iabU0gGS9Lua4z0MPRYyxantMaTtrJp20sU0IY3UF7lENI33zTAY76pSm6pTEeau6q9btNNlu7YyGjgiN0exMVVPpGGAjcCuTiYHEn0yK+vns1CkP4gFddrKBtDKfLiIEzyRXlb/ANDlkxaChoED0YMBjHKL18q4V6nja9yJxkeY0vbKwTyVEk1of8QRlLLiMmtXs36Nrpbhe2gIgqwYErAJkmeImPYClu0fo27oQV7sOQQQrAD8OIB+6nkpv29FqUkjPtXluqcwAZnyHpTGidj4RDgELPymfYVLH0d7vwks20ZAH2ZJnHTPNaeh7PLgC0AidXI6efmcSadx7vRdiOts24CmDGWP6Cs672bbIlQR7Hp7V7BvoqCColgevX/FRrP0QWzPeqGAjxKzzyw89vQ5jy5rKXMlsWjyfZjbfUDAPl716VdUCnkAs/Pqf35UXS9iIoCrZO5vDuubuQCSQu4dFOeDHHSh6nso2wsjctyI8JyGUZPp5/Onx80ZMEVa0ANyjd7Zj5dKqNUf1rVs/RpFvbIdNiBz4yNyk/ZwTyQPuFF0dlLhWFYiRiRuKTE/mcVs+WKQUjGRA5xg8fd+xWhb0n1dA5XczHavlIgyfkfzo/afZi2zu7sW4Mbt8IQCBMZg5mMfhWgtgXdE5U7iJdYzLWjnb1yu4fOnGUZPQ/Bl9kacFwWjaksSR1xPvWZrL24sx5Mn7zP61ua62LeitdGumT/hGY+8rXmtS+K1Qmq0I6h6zNTcp3UvWXfemSBu3vDHn+n7/Cg2arfNG064q6FY9p349P8AaaZDxSSGrXbmKkAzaiqLdpFrsVxNRFGI0za01yKet3cVhWtXTlnV0Ips0bl2BSV16ly9NCLUEk31KHXaZJ6nSdtXSxDXAA04khiMgBP/ANes4AiCMWs9vE3lLldglShJmZzJxuJDH2Ppz4PR9qFWZluGN0L4CSQwG2Y4PI68/KrWe0fENzYtkkloktOSMHxefqOJryHwSNMj3Nn6RCyrKFYm2AM/A0CYEMDPrHXpmtLQfSy20q9vb5QSqqCYG8GQPeIr593yzK7u7ubdzLmJM7iVEFeeeJOM0bU2nCkpucIpCk89SdsZI5xjxD/mylx9Jsrs91b7SHIZdy8+FogTAICkL5g8eXNI2u2eoR2DDMT9oTGRPWPuxHHm7W4LJulGIDHYmZCiAUBAkQTz1+VbdjXj6tb/AIU3F3biyrLBWJtgDoZPIgwsTWeKXkLRo6XXXbRgytxoERJlsjg9ZjPX1pxdU5LISFKstsGVJFxl8MFSSAYJJOB5cVidsavwgnYXtvubazArIkhGb4/hXyAJ8zNKXtYe8hQrs+UNtwpfnw7RgnJjk0lBVobkj2Ghu3LSbiQ54gwIKOoRt0ZG2cnMc1nntAse7Z12r4tluTt3cKIBMQOcDxc15hNfctt41ZrWVKtt3A4kKwIYHyU/ynCnJlvXXwrG06bgvgRgGxBlQP5TJiIH31WPVv8A6SegvdqjYCSwObf9lMgG0IBI4UwfmonGarfKqoXcGIBAMDfiIDfCTDcSMxWPou0Q90Bx3JWdu8AtAAJG7idw54gAYyaW1ANrb4kJXxbMGMEAgz4mhT64mfJOG6A1tHrQYG8ZaSWCYgGcEbS5LQMcD1Ner7K1aAWNjEALt7sCefEzSOM5k+QFfOrtlr1wXXYjbtAC/BO7xTBJnd5mYA961eytY4U2958Vsl/5TuJ6yMyPwP8AMDVqT49p/Y0z3Paz271pViAJ2mIAkDOenHHE15XXdjBV8QYTwYPNPdj6253b77lu4in4ZAJQksOD5scD7+ANS9qR4GWfFKxAgkS2MCMc4GPY1o/USu2wcfg+adp6NrfxcHg1k3BX1LtX6NLqUGdjBmIMYg5jHtXznWdnXLZIZGEYmDFd3DyqaM3oz+7miItWVK6a3EVJoF67RnNKkTQgBXHoLMaZZKCbVWiWS1dNOpepIJTCGkxo0LFyjstJWWimVuzUgztSrxUosR5XtMXFIWGQfEAfJgCI9IjjiOlaek1ocB7igtJGByQuSRkliYM9S0YqanSBWuIVAgyBDMFziI88mJjmra60JDK0sfExJEdFgBjgFQp/U1zOcZRSKryCudtEOqoqwAqmJBkgYwc8RGR+mnp3ui4Vs5HiZrZZixGZSM5J3AEZjPtgXbGw+IAAeLaWAMHJjdg/iM4rV010uQ1u5btkDdHJIER4iNuM4546GamcUlpBvoZBuoAUJVWBGBlCASyspGTEQKY7J7fuW0IuD+GHOV3E4BgSScdYxPNJntu629WKsWjx+EsPY+UYAIgAdJqfFpwBCmB/DYA7hMmGj0BkZ5B8qxfGmqkkNG9a+lO7du2W4BZSNxLceHxMRDLOCNucdSb2e2S9mCUElfit2mBkxyF58a9AfvivOC0w3SARsA2nxBWJkQRwZUiT19Jigczs2EG4HOM+JQ5JzMGBx5H2pLij4G+j0tvXM42tBVgZBIbdAG0qSSNogmOB6QYRN4KrKUVwQPGFmBMLlz4RDH18QBIiaXsdsgqLSkbAAYdDtLFFwQACPfoTj1bta0b9xViQrIqk/wAwYKd3LKMevh4qMXF7Qry7KXmgBZWGZGCBTAUqJE8ISWBkdTmZrWSwndzsbvmJ3EkQy7YGMQdygzIiR0MBOwS4Us0hwQpYqBKoDbbcSFyWOTHwweK2k7ItbCbrAIlsFmQjxMQAoDAfEQreLpuiPCZlSqh6Qjba4iSFKi2Q7nCtMug8UzsDNBJJ+LPNL6eByCA26P51BwCBAUSGPgPhIiOhpzs2y31O6m1DcdgSehU92x242g7l4wPwqtjTDw2u8QuZYSxK7xMgbo2jpiOTHSpyVlpDtq4WBVGU3A0dQrLB8RUdCPswMiekV6PTWu8RCYDl+m4Kp2zIDcYhts8N1mvJoWRCBK3BuBbIAJMndw22ZyRy/nW72XqjKmXCsJxMF4C+KMgz6xIGM1OJRodoi4AhtQyqsmRBaeZznEER5127dNy19llZQJ+0rEcMOlE0V7ejKxNwLwdoBJnJhcRuB4MetYdpCNQ0+AQWByveKrbYA95x/wAtTF+RJJ9nj+09AbVwgqQJMT1FIXFr1X0ucu1tukEDPkc+leda3Xt8byimYS9roSa3IqdzFOJaminT1rRFmW1qhstaF61SbrQOxcrXVFFW3Xe7oaBMvapqxapVVimLdysmaoaipQu9qUAN2tSiy7Wk3QYuL4ZkgAXAcbesgkyvHNKalUcsi+FgZgENDqJE4kcg4PHnSzX3e0qFV37rjkgSMwQccgLPPA9si1cOyXJAcoFdThiu0+I5wcgTk+GvMUKfYA9fpmdhuuTlRtOWlhgS3MKAR/i65pL6mycENPiJyBtC4WDgzxBp/XZ223DFJHEyCeqjoYHX3zFDF9lYKwlWyGBE+EmTEEeZOOvtHRGTx0JpA30ozGWaCG4g855jmI8196JptKbKAursDzjad4PQkQRlfXg0x2RqR34DQiBXyREtsYQQwx4urAAbs+unqu0pUhkVwCEjaQ4kwNrKDJlogjoealzknjRpGKexOzZZmlSVBGGmBPDSTkAyJHB4gThjbsCuYdFMCTbIB2hR4wNw3CFJQwcGCQDQvrMWEQWyyD7O2LjOznBYALO0HBGQF8yaFaG21ctDd3bPbc8qGCl8jqh8RBBMST1Aop+SZRMv6QM3fEL4QUtwOAYtpLcxllYyPw4BtD265ABbdBZioUL4ixIAgQRB+QCx8NLXtB0UFvxziCYBjgz6zjGWr+gJtBVQAT1gSdygMI9z7A10NwcVEwfteje7J7dVwiQituQbSBMAgGGIKiQImOGMRJp7XOGOxri29jZS4QmWYlXJws7gPi53YGRWJ2MFt2TuabhZg4KbtoRhtBaJk+IwM+ETFN6LtBTvVl7xbhAXw8gAAFZyDtHsRJ6VxT41lrpDUm2Os57wQB3Tsq/wyAAyyB4VURbwRI5n1mn3tKWgAncHCyDO4KDzHUeZGV86ykveGfEwQnhTJUbQxI9JIwIM9K0bd2WAAeNocNjwgSNsmQykE5xBGZms56fR0JpdDfZfZzK7bWUk+EK58XAJBgZgDBI4YAyKe0+gKtdA2AbiwUAyB4pjbjJHnmTxE0qRBPmVHB+zAggA56+3AFPKLiWTcYCCc9PD4ZIOZmYIImMgYFZqbbqANj3Zy3S19iwASBb8SqSBJ3SPPfHA49qW1uilQVLs7TsMSoyPjn0OfY0h2NrXKsQxFwSQgKi2QRgcQSSGgAA4BgxWlo+0Vs3iniNu6rkpvZn3DyU54WAJ6fKrlC43IKDdq9gL3ZQkFtgIacDOa+e6i1tJHkSPur33a+uuNaYiDsEiSDKjDcdYz8vcV4C9Xd6S8H8GU0S0KNS6Grh67kZMpfSkmt5rRY0uyU2Ak4oRuU9cs0ncs00JkF2q99QLpigd5TxTHk0aPe1Kz+9rtGKD/Iz19zRulnudTes7ivEg3VI/mgmcHgZivNXW/iwxJVTuTnqDzOY8pn0omgQMVDlQREkqASA0ggiOJYmfLymuvcHhlSrLgggSDkjEQRgZX/avJjBq2br4CM6h5nfIJJ2opDZOGHwnJPzOeoHcbxEEMQSpEZECOAOCQJn1JMTQNRa2qMqSQCGDK0HafCxVoWSDz/M3HTU03ZxUsHYZa6qkeE/wSSTAO0Bo4GBjoTDwaVjehezYGDtBU8sIJAz4SCRKspbJ4+WeAOFuFGJCksrI8blae7weVmehI3dKaudnsSZ8SYJdQSTnxHaucRJVgDkDqKDdshEm2ZDht7LnO8hTkSvwqpGPLkU1GVbKyvoCmrRyGIcgMG2KBLGRKMSRCziYJEckUO7qJbeymZ4yCRtPljaAIxjge00GhG1CCZNx9rAA/DaR4Zvfg9J+/Ru2J+GAFRWUgBRuOlDmc8kjODzJ48WjhXRLl8iGp7TNsqAA2JkyGUyes/F1gDqPKkdbrA9sKrN4iWKsCpDGZ8Q/mk+n31qa/Qh+CAoUtuAEkfw1KmPEGG8GPI45EK6nRItkMF3AFpYfEQGMFxgwfM5EgdaqEEkn5M3HYjd7Y1CEho3MxZiyyTvCTK9Z2g55k+dF7I+lLKW71j/+RtyrLsXVlKSCFCnd1MCMVXTW1mWVoPlHhhhHJlsZPlMe3W0KmSPhUyPCB7QDkmT+XpVtxemiVxu9BtH9NTbdvAe72bVX4SPCBIic7hu/DFb1v6R2rV213bfFliNroEO1Qu2MSJJ6znyry+m0g2sbi7QFMEEgfECcAYgj8Rirafs9CGZWkgxG0DwhY3QxEktJif8AaJ8fGyk5XTPfWNRu7u5buDEqCwA3IuBJ4YHwYmckz1HXa8m24rr4mNvuiWAubuEggBm7sMQZUwBkwd3n9P2gHtorkJCxuNpSjBdsyxJMsN46Y3c7gocbXO2nW0SblsQwINsnw7ypRTkQsYGRtwelYrjSNsRr/i4fWq6EW9u5dkHblQiu4JkgYWDlcxJwdntG4j7AsOV3O4GWhVJiDllhQBOcdcx43SagFrhdmcmWBAbcWXIgg5MMzeYiCczW/wBm217o92PENyuE6MzPBGBGDicifuOSOh1Rssu/S3mAKcnbJkWyhIPqIRifnXimu177s/W+FCygqXTiIYQrMIBwQAcNgjjBr56bW0kTwSMcYMY9MVv6VJJxMOTVBN9QPU21AK6zM73tSa4bdWC0ho4TQbgopFVKU7ChC5YmgnT1t2NLNEbQUmy4xMD6tUrc/wCH1KMh4CrEXLYdSQ26ZxGTHOI4ifTms5wbd1S1wIy/abfG2QWlFDE9OPn1rS7E7Ha7bjG0K4AIeATK7gNu0kHaxg7vLrM1I04dRd7veQBsKqVRtu0kuAeI7zah+16V53HFK1evgG2ctaZYkbiEOWG5QVAMqN0Fufl1wc81GuAJB3qzsTyuzcV3jd5AoQfb3pzSWzf8RG4EC2FCblTwsp2AL8MA3fD5+hpTU6Hu3F1FCkiJCryqFG+yNxYAtGRmDxRitpsGxq0bqWgSHDksC6LcJUDcSGmAcqJB9T0ik1IZAp3jbKiWYZ6lc8N5E5Pua1btzaSGKCGuRAHiH1eASSMZJnisvXopPeBQ8MVc/CQptoFncDkXCw8c5J4mhcdukwjItp9DdW0rKzHcSEWRB3AqAYyCRCkjPyqpusWIO9CQAp8U7QrKuCxyJOPl6VyzqgrJ4gfEoJnawYajcGCjIBQCckcjmDXH1C71ZWGxgCZ2bgQxDCQIJglgYiPLIFuMktspO/B1CwIywcCCQ8xzO3aYiNvB4iKEd0YlpHwkuNquw3ZnK4BzOQJ3YFFN1S1yArNuEFRKsXY7dwIguQVwQDEjJzV31tqGZVTbsvQpn7LDYCTmdojOY58qFGS8hkq6F7LBhuyviMmWI+ECeQNoOJMcgGYyV0KqpCmD4RHizENAYkhYUz8uJrj3gLhClBaAGVyZJWemBuaAAYzEdKpvDENgRJDMQZ4Y5P8Ai9xkCImsZWpBkdv2DmFJHJ3CQciBPQDepnPxTmBFVUh58KsSAJIII/xCN3UiJODiAKg3KGClAD4tplcktJJJIiS58jLDpgFu024qzeFvCCAcFWIyCcHG7rkjzzrBUi0qGPq+5SCsMCT3ZBIJ3Kx2w0cg4EMdx4zPbLMnxH4I2+KQUUNtwxnEzAnhoxkWUGJgyckCSCfTzIO4Fcn86G2ptkEL0wVIUHIiJVcz5T0bg1e2U0NqgIV1MjeByJDbgMEc+fSQR513QE27txNokwVJGPA+7IMTIlcxyeOjWm7LFlnBaWBtkABiSWVZGSMqzxifEDHFbVjsQOO7e6HtsIDLgMhG0NukSx4gkYBjmaWSRLdo72NeuFbSMylkYNJEja0MCCpyAcT6n1A8/qUm45HBdiPYsSOK9N2dq1vravKzAkKTOQtxd0sSMEgqzTGRumCMp9paFe+ubRC732jyG4wPaK09P2zPkVpGMiVbuK0bekow0tdRlRlLZq5tVpfVa4dLQOjKNmurp60vqtXt6OkVQvYsUz3NHTTEVfZWbs0VCnc1KZ7k1KAs8Q6d5ctqjsodWXeWPkSAVgG3BHxSQceRNI6fs9mPi2g2mVdpENLMBBY8fHnyMc1r6Lsct3m9XS9aGbbKArWyAJmDtMODBEMCINLAlyzOkF2trAkFrgIuE7YMsxE8gZwfLCDilTIf6Duq0V2yDaDlLe5/CSQJeFuKzIIPCRz8UcmKHoQVyDudNonc7eBm4BI8JLEjnJPyp0a5GLK77dhdiHAKlXIbZAU+DpmJJnkUroitwLB2ksu4ljCqHDs+ORAJnr5GstSZDbY92jrmFreBLkMwJtnlXCluhWCYPvHti6hiVi4hdju3iM7lK7sDhgT5H4f+am+0u3BqASFKgB1jeMKzIVgbRwLQB5ODIXFBOr3PvG2C+9Vcg7biupOzw7lJ2gEYkEc8io8UI+R2DTRkRPeDorRugtKW2E+W3jzU9RFcsqwWF4ADEcbWDbGIx8JK+kb494mpC7yFeNyMFJk+Btw8Sr6xG0cZM4PRqA02xHwunxSY75bs5XyjBB56TVNRrbLUmAs6R/GvjUhtmZMBZgBoz5dI6cUa4pIXeMzG5UOXJ8JIjIlIxnBGapd7fV1diVXxF13QfEzTCyAeMGD9qfUGPauzYF2iWQsVcfYZ4IhSW3Bo69Pahx91CsvpdISYYEr4W25BEkgFCAdwnoAQSx85E0VtRbA2qCULEAFdyG4yAtB+KSRnhR6Vy1ewyqJTaMbl3LtY7dsIB9pjxyZBmnLeraTPh3zmSUktvO2Ps7oP/c7lLGPZaszn0j27gRS0CSymR8BMhSAS0HBAnOBMigPrSlzaRhYQAAiQRiAOCfHJOZGc4p/UalkLqyrEuZ3/AGnKGA0cE21xn4WBJJrus0jttdVaGgkT8AC4Bg4YRn3nqRVOUSU3Ypf1W0HxcGYKghhtJkAzmSRjzGBTH/B5tC8u3e8XM+AgbirBIMkAjJWY5Iggkuks23AYuV8e1x027QFZWUzMyMrg/aAM09p9HuY27TDasbRAjfuAMHBLSUIB9cGKylyY6XYZ2S7dm6ci4YI4C7j4WRp3cj8JINex0Ol7tFWTcNkKgdkYGMZAk9GHPUTjcBXi+z7jK+55UMdgZbIKGVBgwoxLKZ+KCYMV7izfwo5D8neOQw3SwkHBIHOYHFRJUkjSJjtp1VbgAyLznwLldyJcUqshQRuWTBEkHAjbp6rRy7QMbm/M1k9kCE3MArXJvFdwMMeSI+wNu0cfAAcxPq7tmWJHBJI9iZH4Gujg/JmczHTQ0VdHWsmlq31ausgyDo6E+m9K2zp6G+koGYn1f0o9nTelaX1OjWdHQBnnR0JtGa3O5FVawKKAxfqVStnuKlFAfNe0PiH/AIa3/wC3qlz+00//AIp/9V2pUryY9IlnmtV/eLn+X+qVpdlf2T/4P/mWu1K6PC+v4CPZ5231/wAs/nWj2h8d3/MqVK1l2gRX+b/zP9FHf+8L/mH/ANM1KlYvt/TKO67+wvezfnapbs74/wDpX/TZqVK3h+AvgO3P/Q/5NTX2R/mW/wD3AqVKxn2vtG3gd1vN7/KX/wDms/Rf3G5/nj87NSpWXH+C+1/BjLsif3xPb/5WrR7P/ut//q/0rUqVc/6/cEa+r/s9P/mp+dutLS/3fUex/wDTNSpWPH4/3+5quh/t/wCOz/g/+lblr9/dUqV18H5MUg9capUrrIOGqNXalAFhVxXalAAzUqVKAL1KlSgD/9k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lowres-picturecabinet.com.s3-eu-west-1.amazonaws.com/43/main/21/99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92" y="0"/>
            <a:ext cx="8687616" cy="68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affects population structure?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Genetic drift</a:t>
            </a:r>
          </a:p>
          <a:p>
            <a:endParaRPr lang="en-GB" dirty="0"/>
          </a:p>
          <a:p>
            <a:r>
              <a:rPr lang="en-GB" dirty="0" smtClean="0"/>
              <a:t>Gene flow</a:t>
            </a:r>
          </a:p>
          <a:p>
            <a:endParaRPr lang="en-GB" dirty="0"/>
          </a:p>
          <a:p>
            <a:r>
              <a:rPr lang="en-GB" dirty="0" smtClean="0"/>
              <a:t>Selection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4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PCA for measuring population structure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way of describing variation in complex multidimensional datasets</a:t>
            </a:r>
          </a:p>
          <a:p>
            <a:endParaRPr lang="en-GB" dirty="0"/>
          </a:p>
          <a:p>
            <a:r>
              <a:rPr lang="en-GB" dirty="0" smtClean="0"/>
              <a:t>Widely used method for visualising genetic distances and relatedness between populations.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41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0790"/>
          </a:xfrm>
        </p:spPr>
        <p:txBody>
          <a:bodyPr/>
          <a:lstStyle/>
          <a:p>
            <a:r>
              <a:rPr lang="en-GB" b="1" dirty="0" smtClean="0"/>
              <a:t>Ancient genomes compared to modern European and Middle Eastern genomes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6" y="1370790"/>
            <a:ext cx="5871411" cy="494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Martiniano</a:t>
            </a:r>
            <a:r>
              <a:rPr lang="en-GB" dirty="0" smtClean="0"/>
              <a:t> et al (2015) Genomic signals of migration and continuity in Britain </a:t>
            </a:r>
          </a:p>
          <a:p>
            <a:r>
              <a:rPr lang="en-GB" dirty="0" smtClean="0"/>
              <a:t>before the Anglo-Saxons. </a:t>
            </a:r>
            <a:r>
              <a:rPr lang="en-GB" i="1" dirty="0" smtClean="0"/>
              <a:t>Nature Communications </a:t>
            </a:r>
            <a:r>
              <a:rPr lang="en-GB" dirty="0" smtClean="0"/>
              <a:t>7:10326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47747" y="47163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Modern genomes</a:t>
            </a:r>
            <a:endParaRPr lang="en-GB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700211" y="5421749"/>
            <a:ext cx="3641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11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Ancient genomes from Northern Britain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65434" y="2392144"/>
            <a:ext cx="2695575" cy="4943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Martiniano</a:t>
            </a:r>
            <a:r>
              <a:rPr lang="en-GB" dirty="0" smtClean="0"/>
              <a:t> et al (2015) Genomic signals of migration and continuity in Britain </a:t>
            </a:r>
          </a:p>
          <a:p>
            <a:r>
              <a:rPr lang="en-GB" dirty="0" smtClean="0"/>
              <a:t>before the Anglo-Saxons. </a:t>
            </a:r>
            <a:r>
              <a:rPr lang="en-GB" i="1" dirty="0" smtClean="0"/>
              <a:t>Nature Communications </a:t>
            </a:r>
            <a:r>
              <a:rPr lang="en-GB" dirty="0" smtClean="0"/>
              <a:t>7:10326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7516" y="1284744"/>
            <a:ext cx="78683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</a:t>
            </a:r>
            <a:r>
              <a:rPr lang="en-GB" sz="2400" dirty="0" smtClean="0"/>
              <a:t> ancient human genomes sequences</a:t>
            </a:r>
          </a:p>
          <a:p>
            <a:r>
              <a:rPr lang="en-GB" sz="2400" dirty="0" smtClean="0"/>
              <a:t>	7 from Roman era cemetery in York (200-400 AD)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1 Iron Age (200BC – 40 AD)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1 Anglo Saxon (650-900 AD)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43" y="2229214"/>
            <a:ext cx="4743607" cy="398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70790"/>
          </a:xfrm>
        </p:spPr>
        <p:txBody>
          <a:bodyPr/>
          <a:lstStyle/>
          <a:p>
            <a:r>
              <a:rPr lang="en-GB" b="1" dirty="0" smtClean="0"/>
              <a:t>Ancient genomes compared to modern European and Middle Eastern genomes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6" y="1370790"/>
            <a:ext cx="5871411" cy="494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8045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Martiniano</a:t>
            </a:r>
            <a:r>
              <a:rPr lang="en-GB" dirty="0" smtClean="0"/>
              <a:t> et al (2015) Genomic signals of migration and continuity in Britain </a:t>
            </a:r>
          </a:p>
          <a:p>
            <a:r>
              <a:rPr lang="en-GB" dirty="0" smtClean="0"/>
              <a:t>before the Anglo-Saxons. </a:t>
            </a:r>
            <a:r>
              <a:rPr lang="en-GB" i="1" dirty="0" smtClean="0"/>
              <a:t>Nature Communications </a:t>
            </a:r>
            <a:r>
              <a:rPr lang="en-GB" dirty="0" smtClean="0"/>
              <a:t>7:10326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47747" y="471637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Modern genomes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060571" y="545383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Ancient genomes</a:t>
            </a:r>
            <a:endParaRPr lang="en-GB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7700211" y="5421749"/>
            <a:ext cx="36415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73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genetic diversity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15680" y="2276872"/>
            <a:ext cx="4936606" cy="2392365"/>
            <a:chOff x="4247767" y="2548803"/>
            <a:chExt cx="2754344" cy="1334803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4247767" y="3102587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Oval 27"/>
            <p:cNvSpPr/>
            <p:nvPr/>
          </p:nvSpPr>
          <p:spPr bwMode="auto">
            <a:xfrm>
              <a:off x="6312155" y="303519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4247767" y="2881314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6312155" y="2816843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4247767" y="3433379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Oval 32"/>
            <p:cNvSpPr/>
            <p:nvPr/>
          </p:nvSpPr>
          <p:spPr bwMode="auto">
            <a:xfrm>
              <a:off x="6312155" y="3361371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4247767" y="3625613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247767" y="3806984"/>
              <a:ext cx="2754344" cy="5672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6312155" y="3739590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247767" y="2623000"/>
              <a:ext cx="2754344" cy="4461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5273919" y="255837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312155" y="2558529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487959" y="2548803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5273919" y="2798714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273919" y="3021180"/>
              <a:ext cx="144016" cy="144016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4" name="Oval 63"/>
          <p:cNvSpPr/>
          <p:nvPr/>
        </p:nvSpPr>
        <p:spPr bwMode="auto">
          <a:xfrm>
            <a:off x="4367808" y="4084333"/>
            <a:ext cx="258120" cy="258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533982" y="2751766"/>
            <a:ext cx="258120" cy="25812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ight Brace 65"/>
          <p:cNvSpPr/>
          <p:nvPr/>
        </p:nvSpPr>
        <p:spPr bwMode="auto">
          <a:xfrm>
            <a:off x="8348291" y="233547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924355" y="2714953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One population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ight Brace 67"/>
          <p:cNvSpPr/>
          <p:nvPr/>
        </p:nvSpPr>
        <p:spPr bwMode="auto">
          <a:xfrm>
            <a:off x="8348291" y="3766731"/>
            <a:ext cx="576064" cy="1074720"/>
          </a:xfrm>
          <a:prstGeom prst="rightBrace">
            <a:avLst>
              <a:gd name="adj1" fmla="val 8333"/>
              <a:gd name="adj2" fmla="val 5081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924355" y="4146213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Another population</a:t>
            </a:r>
          </a:p>
        </p:txBody>
      </p:sp>
      <p:sp>
        <p:nvSpPr>
          <p:cNvPr id="70" name="Oval 69"/>
          <p:cNvSpPr/>
          <p:nvPr/>
        </p:nvSpPr>
        <p:spPr bwMode="auto">
          <a:xfrm>
            <a:off x="4367808" y="4441823"/>
            <a:ext cx="258120" cy="258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316146" y="3728835"/>
            <a:ext cx="258120" cy="25812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17773" y="1635225"/>
            <a:ext cx="5216209" cy="618620"/>
            <a:chOff x="2317773" y="1635225"/>
            <a:chExt cx="5216209" cy="618620"/>
          </a:xfrm>
        </p:grpSpPr>
        <p:sp>
          <p:nvSpPr>
            <p:cNvPr id="19" name="TextBox 18"/>
            <p:cNvSpPr txBox="1"/>
            <p:nvPr/>
          </p:nvSpPr>
          <p:spPr>
            <a:xfrm>
              <a:off x="2317773" y="1635225"/>
              <a:ext cx="2045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Most variants are rare</a:t>
              </a: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3675017" y="1976846"/>
              <a:ext cx="65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4149155" y="1765373"/>
              <a:ext cx="3384827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72"/>
            <p:cNvSpPr/>
            <p:nvPr/>
          </p:nvSpPr>
          <p:spPr bwMode="auto">
            <a:xfrm>
              <a:off x="3285991" y="1913416"/>
              <a:ext cx="130905" cy="276999"/>
            </a:xfrm>
            <a:custGeom>
              <a:avLst/>
              <a:gdLst>
                <a:gd name="connsiteX0" fmla="*/ 0 w 69669"/>
                <a:gd name="connsiteY0" fmla="*/ 0 h 252548"/>
                <a:gd name="connsiteX1" fmla="*/ 60960 w 69669"/>
                <a:gd name="connsiteY1" fmla="*/ 226423 h 252548"/>
                <a:gd name="connsiteX2" fmla="*/ 69669 w 69669"/>
                <a:gd name="connsiteY2" fmla="*/ 252548 h 25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669" h="252548">
                  <a:moveTo>
                    <a:pt x="0" y="0"/>
                  </a:moveTo>
                  <a:cubicBezTo>
                    <a:pt x="20320" y="75474"/>
                    <a:pt x="36241" y="152273"/>
                    <a:pt x="60960" y="226423"/>
                  </a:cubicBezTo>
                  <a:lnTo>
                    <a:pt x="69669" y="252548"/>
                  </a:lnTo>
                </a:path>
              </a:pathLst>
            </a:custGeom>
            <a:noFill/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8636323" y="1141347"/>
            <a:ext cx="19830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tend to remain within their original population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55082" y="3418569"/>
            <a:ext cx="4298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Physically linked variants tend to travel together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01384" y="5385211"/>
            <a:ext cx="7003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Many signals can be found within polymorphism data.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patterns of polymorphism data are complex.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Hence: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summary statistics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52E22AD1-6010-A64A-948E-CEAB6B8E5909}"/>
              </a:ext>
            </a:extLst>
          </p:cNvPr>
          <p:cNvSpPr txBox="1">
            <a:spLocks/>
          </p:cNvSpPr>
          <p:nvPr/>
        </p:nvSpPr>
        <p:spPr>
          <a:xfrm>
            <a:off x="0" y="12127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diversity: the life of a SNP</a:t>
            </a:r>
          </a:p>
        </p:txBody>
      </p:sp>
    </p:spTree>
    <p:extLst>
      <p:ext uri="{BB962C8B-B14F-4D97-AF65-F5344CB8AC3E}">
        <p14:creationId xmlns:p14="http://schemas.microsoft.com/office/powerpoint/2010/main" val="287931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Genetic divergence, </a:t>
            </a:r>
            <a:r>
              <a:rPr lang="en-GB" b="1" dirty="0" err="1" smtClean="0"/>
              <a:t>Fst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measure of genetic difference between populations</a:t>
            </a:r>
          </a:p>
          <a:p>
            <a:r>
              <a:rPr lang="en-GB" dirty="0" err="1" smtClean="0"/>
              <a:t>Fst</a:t>
            </a:r>
            <a:r>
              <a:rPr lang="en-GB" dirty="0" smtClean="0"/>
              <a:t> ranges from 0 to 1</a:t>
            </a:r>
          </a:p>
          <a:p>
            <a:r>
              <a:rPr lang="en-GB" dirty="0" smtClean="0"/>
              <a:t>Populations that share many SNPs and have similar allele frequencies have low </a:t>
            </a:r>
            <a:r>
              <a:rPr lang="en-GB" dirty="0" err="1" smtClean="0"/>
              <a:t>Fst</a:t>
            </a:r>
            <a:r>
              <a:rPr lang="en-GB" dirty="0" smtClean="0"/>
              <a:t> (close to 0)</a:t>
            </a:r>
          </a:p>
          <a:p>
            <a:r>
              <a:rPr lang="en-GB" dirty="0" smtClean="0"/>
              <a:t>Populations with many SNP differences between them will have high </a:t>
            </a:r>
            <a:r>
              <a:rPr lang="en-GB" dirty="0" err="1" smtClean="0"/>
              <a:t>Fst</a:t>
            </a:r>
            <a:r>
              <a:rPr lang="en-GB" dirty="0" smtClean="0"/>
              <a:t> (close to 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31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135188" y="260350"/>
            <a:ext cx="8064500" cy="6597650"/>
            <a:chOff x="1474" y="482"/>
            <a:chExt cx="4264" cy="3431"/>
          </a:xfrm>
        </p:grpSpPr>
        <p:pic>
          <p:nvPicPr>
            <p:cNvPr id="9221" name="Picture 3" descr="melpomene distribu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482"/>
              <a:ext cx="4264" cy="3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4" descr="melpo_vulcanu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1" b="7692"/>
            <a:stretch>
              <a:fillRect/>
            </a:stretch>
          </p:blipFill>
          <p:spPr bwMode="auto">
            <a:xfrm>
              <a:off x="1474" y="1117"/>
              <a:ext cx="499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AutoShape 5" descr="heliconius_melpomene_vulcanu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220" name="Text Box 27"/>
          <p:cNvSpPr txBox="1">
            <a:spLocks noChangeArrowheads="1"/>
          </p:cNvSpPr>
          <p:nvPr/>
        </p:nvSpPr>
        <p:spPr bwMode="auto">
          <a:xfrm>
            <a:off x="8608422" y="1"/>
            <a:ext cx="18950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>
                <a:cs typeface="Arial" charset="0"/>
              </a:rPr>
              <a:t>Heliconius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i="1">
                <a:cs typeface="Arial" charset="0"/>
              </a:rPr>
              <a:t>melpomene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4581128"/>
            <a:ext cx="1872208" cy="151216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800" dirty="0"/>
              <a:t>Subspecies of </a:t>
            </a:r>
            <a:r>
              <a:rPr lang="en-GB" altLang="en-US" sz="3800" i="1" dirty="0"/>
              <a:t>H. melpomene</a:t>
            </a:r>
            <a:endParaRPr lang="en-US" altLang="en-US" sz="3800" i="1" dirty="0"/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151313" y="1444674"/>
            <a:ext cx="174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H. melpomene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aglaope</a:t>
            </a:r>
            <a:endParaRPr lang="en-US" altLang="en-US" sz="1800" b="1" i="1"/>
          </a:p>
        </p:txBody>
      </p:sp>
      <p:pic>
        <p:nvPicPr>
          <p:cNvPr id="10245" name="Picture 10" descr="mallet transfer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t="5295"/>
          <a:stretch>
            <a:fillRect/>
          </a:stretch>
        </p:blipFill>
        <p:spPr bwMode="auto">
          <a:xfrm>
            <a:off x="5819775" y="1084312"/>
            <a:ext cx="445293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4854575" y="5267374"/>
            <a:ext cx="1746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H. melpomene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amaryllis</a:t>
            </a:r>
            <a:endParaRPr lang="en-US" altLang="en-US" sz="1800" b="1" i="1"/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2155825" y="3429000"/>
            <a:ext cx="227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B</a:t>
            </a:r>
            <a:r>
              <a:rPr lang="en-GB" altLang="en-US" sz="1800" b="1"/>
              <a:t>/</a:t>
            </a:r>
            <a:r>
              <a:rPr lang="en-GB" altLang="en-US" sz="1800" b="1" i="1"/>
              <a:t>D</a:t>
            </a:r>
            <a:r>
              <a:rPr lang="en-GB" altLang="en-US" sz="1800" b="1"/>
              <a:t> : red patterns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/>
              <a:t>Yb</a:t>
            </a:r>
            <a:r>
              <a:rPr lang="en-GB" altLang="en-US" sz="1800" b="1"/>
              <a:t>: yellow patterns</a:t>
            </a:r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val="16337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Assessment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96752"/>
            <a:ext cx="11305256" cy="4968552"/>
          </a:xfrm>
        </p:spPr>
        <p:txBody>
          <a:bodyPr/>
          <a:lstStyle/>
          <a:p>
            <a:r>
              <a:rPr lang="en-GB" dirty="0"/>
              <a:t>Population genomics of fission yeast</a:t>
            </a:r>
          </a:p>
          <a:p>
            <a:endParaRPr lang="en-GB" dirty="0" smtClean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www.york.ac.uk/res/dasmahapatra/teaching/MBiol_sequence_analysis/pombe_projects_2019.html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L5 </a:t>
            </a:r>
            <a:r>
              <a:rPr lang="en-GB" dirty="0"/>
              <a:t>+ W5: Project plans and help with projects</a:t>
            </a:r>
          </a:p>
          <a:p>
            <a:r>
              <a:rPr lang="en-GB" dirty="0"/>
              <a:t>W6: Extra </a:t>
            </a:r>
            <a:r>
              <a:rPr lang="en-GB" dirty="0" smtClean="0"/>
              <a:t>project </a:t>
            </a:r>
            <a:r>
              <a:rPr lang="en-GB" dirty="0"/>
              <a:t>help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0768"/>
          </a:xfrm>
        </p:spPr>
        <p:txBody>
          <a:bodyPr/>
          <a:lstStyle/>
          <a:p>
            <a:pPr algn="l"/>
            <a:r>
              <a:rPr lang="en-GB" altLang="en-US" sz="4000" dirty="0"/>
              <a:t>Divergence (</a:t>
            </a:r>
            <a:r>
              <a:rPr lang="en-GB" altLang="en-US" sz="4000" i="1" dirty="0"/>
              <a:t>F</a:t>
            </a:r>
            <a:r>
              <a:rPr lang="en-GB" altLang="en-US" sz="4000" i="1" baseline="-25000" dirty="0"/>
              <a:t>ST</a:t>
            </a:r>
            <a:r>
              <a:rPr lang="en-GB" altLang="en-US" sz="4000" dirty="0"/>
              <a:t>) between subspecies of </a:t>
            </a:r>
            <a:r>
              <a:rPr lang="en-GB" altLang="en-US" sz="4000" i="1" dirty="0"/>
              <a:t>H. melpomene</a:t>
            </a:r>
            <a:endParaRPr lang="en-GB" altLang="en-U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1" r="909"/>
          <a:stretch/>
        </p:blipFill>
        <p:spPr bwMode="auto">
          <a:xfrm>
            <a:off x="384323" y="3789040"/>
            <a:ext cx="11671582" cy="18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" y="5614847"/>
            <a:ext cx="79152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762868" y="1374079"/>
            <a:ext cx="12400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/>
              <a:t>H. melpomene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/>
              <a:t>aglaope</a:t>
            </a:r>
            <a:endParaRPr lang="en-US" altLang="en-US" sz="1200" b="1" i="1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786532" y="2288163"/>
            <a:ext cx="1225542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/>
              <a:t>H. melpomene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b="1" i="1" dirty="0"/>
              <a:t>amaryllis</a:t>
            </a:r>
            <a:endParaRPr lang="en-US" altLang="en-US" sz="1200" b="1" i="1" dirty="0"/>
          </a:p>
        </p:txBody>
      </p:sp>
      <p:sp>
        <p:nvSpPr>
          <p:cNvPr id="3" name="Rectangle 2"/>
          <p:cNvSpPr/>
          <p:nvPr/>
        </p:nvSpPr>
        <p:spPr>
          <a:xfrm>
            <a:off x="5953497" y="6400797"/>
            <a:ext cx="4058577" cy="380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mallet transfer experi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5" t="5295"/>
          <a:stretch>
            <a:fillRect/>
          </a:stretch>
        </p:blipFill>
        <p:spPr bwMode="auto">
          <a:xfrm>
            <a:off x="9909803" y="0"/>
            <a:ext cx="2257937" cy="288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76" y="4028617"/>
            <a:ext cx="3258848" cy="24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374" y="2818076"/>
            <a:ext cx="566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Martin </a:t>
            </a:r>
            <a:r>
              <a:rPr lang="en-GB" sz="1600" dirty="0"/>
              <a:t>et al (2014) </a:t>
            </a:r>
            <a:r>
              <a:rPr lang="en-GB" sz="1600" dirty="0"/>
              <a:t>Genome-wide evidence for speciation </a:t>
            </a:r>
            <a:endParaRPr lang="en-GB" sz="1600" dirty="0"/>
          </a:p>
          <a:p>
            <a:r>
              <a:rPr lang="en-GB" sz="1600" dirty="0"/>
              <a:t>with </a:t>
            </a:r>
            <a:r>
              <a:rPr lang="en-GB" sz="1600" dirty="0"/>
              <a:t>gene flow in </a:t>
            </a:r>
            <a:r>
              <a:rPr lang="en-GB" sz="1600" i="1" dirty="0"/>
              <a:t>Heliconius</a:t>
            </a:r>
            <a:r>
              <a:rPr lang="en-GB" sz="1600" dirty="0"/>
              <a:t> butterflies. </a:t>
            </a:r>
            <a:r>
              <a:rPr lang="en-GB" sz="1600" i="1" dirty="0"/>
              <a:t>Genome Research</a:t>
            </a:r>
            <a:endParaRPr lang="en-GB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9" r="95187" b="39020"/>
          <a:stretch/>
        </p:blipFill>
        <p:spPr bwMode="auto">
          <a:xfrm rot="16200000">
            <a:off x="44244" y="4389342"/>
            <a:ext cx="380931" cy="2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8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5360" y="1073417"/>
            <a:ext cx="7848872" cy="4299799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Average pairwise similarity (‘diversity’, π):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If we compare every sequence to every other, what is the average number of differences?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number of segregating sites (S):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Allele frequencies: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Minor allele frequency (MAF)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Derived allele frequency (DAF)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of these statistics can be described as: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histogram (a distribution)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Plots along chromosomes 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00444"/>
            <a:ext cx="12192000" cy="11849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See: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Nucleotide diversity (</a:t>
            </a:r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) on Wikipedia: 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2"/>
              </a:rPr>
              <a:t>https://en.wikipedia.org/wiki/Nucleotide_diversity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Watterson estimator of 𝚯 on Wikipedia 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https://en.wikipedia.org/wiki/Watterson_estimator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3" name="AutoShape 2" descr="\displaystyle {\widehat {\theta \,}}_{w}={K \over a_{n}},}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8112224" y="1631890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8112224" y="1882404"/>
            <a:ext cx="2754344" cy="56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0176612" y="1815010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112224" y="1368494"/>
            <a:ext cx="2754344" cy="446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9138376" y="1303864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0176612" y="1304023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352416" y="129429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9138376" y="1550483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68208" y="2193071"/>
            <a:ext cx="30727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A genomic site/gene </a:t>
            </a:r>
          </a:p>
          <a:p>
            <a:pPr algn="ctr"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from many individuals within a species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62062" y="2867286"/>
            <a:ext cx="3168352" cy="201593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 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-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TAAATTTT</a:t>
            </a: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</a:t>
            </a: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GB" sz="2500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A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G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CCCG</a:t>
            </a:r>
            <a:r>
              <a:rPr lang="en-GB" sz="2500" b="1" dirty="0"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TAAA</a:t>
            </a:r>
            <a:r>
              <a:rPr lang="en-GB" sz="25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T</a:t>
            </a:r>
            <a:r>
              <a:rPr lang="en-GB" sz="2500" b="1" dirty="0">
                <a:solidFill>
                  <a:schemeClr val="bg1">
                    <a:lumMod val="65000"/>
                  </a:schemeClr>
                </a:solidFill>
                <a:latin typeface="Courier" charset="0"/>
                <a:ea typeface="Courier" charset="0"/>
                <a:cs typeface="Courier" charset="0"/>
              </a:rPr>
              <a:t>TTT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62062" y="4766724"/>
            <a:ext cx="1266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Ancestral state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30BEDA9-F3B6-C24C-8C48-F2391EE3B62C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diversity summary statistics</a:t>
            </a:r>
          </a:p>
        </p:txBody>
      </p:sp>
    </p:spTree>
    <p:extLst>
      <p:ext uri="{BB962C8B-B14F-4D97-AF65-F5344CB8AC3E}">
        <p14:creationId xmlns:p14="http://schemas.microsoft.com/office/powerpoint/2010/main" val="23751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1344" y="1052513"/>
            <a:ext cx="6120680" cy="44647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Tajima’s D uses summary statistics to detect </a:t>
            </a:r>
          </a:p>
          <a:p>
            <a:pPr marL="0" indent="0" algn="ctr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selection or demography</a:t>
            </a:r>
          </a:p>
          <a:p>
            <a:pPr marL="0" indent="0">
              <a:buNone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expected number of segregating sites, 𝚯 =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a neutral site π =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𝚯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Fumio Tajima worked out that π ≠ 𝚯 in certain circumstances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Tajima’s D is approximately  =  π - 𝚯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When D is negative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of rare alleles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sweep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bottleneck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When D is positive: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rare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alleles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Balancing selection or shrinking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493" y="5792777"/>
            <a:ext cx="12203493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Tajima’s D on Wikipedia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https://en.wikipedia.org/wiki/Tajima%27s_D</a:t>
            </a:r>
            <a:endParaRPr lang="en-GB" sz="20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Excellent explanation of</a:t>
            </a:r>
            <a:r>
              <a:rPr lang="en-GB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π, 𝚯 and Tajima’s D on </a:t>
            </a:r>
            <a:r>
              <a:rPr lang="en-GB" sz="2000" b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Youtube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https://www.youtube.com/watch?v=wiyay4YMq2A</a:t>
            </a:r>
            <a:endParaRPr lang="en-GB" sz="20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550" y="1124744"/>
            <a:ext cx="10795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25849" y="1676426"/>
            <a:ext cx="358600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 is the number of segregating sites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 is the number of sequences compared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36443"/>
          <a:stretch/>
        </p:blipFill>
        <p:spPr>
          <a:xfrm>
            <a:off x="7431221" y="2809114"/>
            <a:ext cx="1079500" cy="9686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90987" y="2902055"/>
            <a:ext cx="3024956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six sequences: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Sum of: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+ 1/2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+ 1/3 +1/4 +1/5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1622104"/>
            <a:ext cx="720080" cy="10165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48128" y="3963782"/>
            <a:ext cx="4693437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In theory, 𝚯 = π = 4N</a:t>
            </a:r>
            <a:r>
              <a:rPr lang="el-GR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μ</a:t>
            </a:r>
            <a:endParaRPr lang="en-GB" i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Where N = population size</a:t>
            </a:r>
          </a:p>
          <a:p>
            <a:r>
              <a:rPr lang="el-GR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μ</a:t>
            </a:r>
            <a:r>
              <a:rPr lang="en-GB" i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= </a:t>
            </a:r>
            <a:r>
              <a:rPr lang="en-GB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mutation rate</a:t>
            </a:r>
          </a:p>
          <a:p>
            <a:endParaRPr lang="en-GB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So π can give us an estimate of population size.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5467F5F-7F73-8A4D-8B6F-F9921ACB3DCD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Tajima’s D </a:t>
            </a:r>
          </a:p>
        </p:txBody>
      </p:sp>
    </p:spTree>
    <p:extLst>
      <p:ext uri="{BB962C8B-B14F-4D97-AF65-F5344CB8AC3E}">
        <p14:creationId xmlns:p14="http://schemas.microsoft.com/office/powerpoint/2010/main" val="19232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>
                <a:latin typeface="Arial" panose="020B0604020202020204" pitchFamily="34" charset="0"/>
                <a:cs typeface="Arial" panose="020B0604020202020204" pitchFamily="34" charset="0"/>
              </a:rPr>
              <a:t>Concept: genome-wide summary statistics: Tajima’s D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3034" y="4182369"/>
            <a:ext cx="6120680" cy="1637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When D is positive: 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2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Lack of rare </a:t>
            </a:r>
            <a:r>
              <a:rPr lang="en-GB" sz="22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common alleles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balancing selection</a:t>
            </a:r>
          </a:p>
          <a:p>
            <a:pPr marL="457200" lvl="1" indent="0">
              <a:buNone/>
            </a:pP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shrinking </a:t>
            </a:r>
            <a:r>
              <a:rPr lang="en-GB" sz="22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population</a:t>
            </a:r>
            <a:endParaRPr lang="en-GB" sz="22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1493" y="6049887"/>
            <a:ext cx="12203493" cy="10926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Tajima’s D on Wikipedia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https://en.wikipedia.org/wiki/Tajima%27s_D</a:t>
            </a:r>
            <a:endParaRPr lang="en-GB" sz="20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Excellent explanation of</a:t>
            </a:r>
            <a:r>
              <a:rPr lang="en-GB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π, 𝚯 and Tajima’s D on </a:t>
            </a:r>
            <a:r>
              <a:rPr lang="en-GB" sz="2000" b="1" dirty="0" err="1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Youtube</a:t>
            </a:r>
            <a:r>
              <a:rPr lang="en-GB" sz="20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  <a:hlinkClick r:id="rId3"/>
              </a:rPr>
              <a:t>https://www.youtube.com/watch?v=wiyay4YMq2A</a:t>
            </a:r>
            <a:endParaRPr lang="en-GB" sz="2000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14" y="4421280"/>
            <a:ext cx="3494077" cy="131185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32792" y="1105469"/>
            <a:ext cx="9110951" cy="1148291"/>
            <a:chOff x="232792" y="1105469"/>
            <a:chExt cx="9110951" cy="11482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0252" y="1105469"/>
              <a:ext cx="3253491" cy="114829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32792" y="1120804"/>
              <a:ext cx="49271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200" b="1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Tajima’s D = 0</a:t>
              </a:r>
            </a:p>
            <a:p>
              <a:pPr lvl="1"/>
              <a:r>
                <a:rPr lang="en-GB" sz="2200" dirty="0">
                  <a:latin typeface="Arial" panose="020B0604020202020204" pitchFamily="34" charset="0"/>
                  <a:ea typeface="Calibri" charset="0"/>
                  <a:cs typeface="Arial" panose="020B0604020202020204" pitchFamily="34" charset="0"/>
                </a:rPr>
                <a:t>Neutrally evolving, stable population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7714" y="245856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When D is negative:</a:t>
            </a:r>
          </a:p>
          <a:p>
            <a:pPr lvl="1"/>
            <a:r>
              <a:rPr lang="en-GB" sz="2200" b="1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more rare alleles </a:t>
            </a:r>
            <a:r>
              <a:rPr lang="en-GB" sz="2200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than </a:t>
            </a:r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expected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selective sweep </a:t>
            </a:r>
          </a:p>
          <a:p>
            <a:pPr lvl="1"/>
            <a:r>
              <a:rPr lang="en-GB" sz="2200" dirty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or expanding population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9508DBF-F071-3F4F-A06A-B4FA4F2F2E7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Tajima’s 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365" y="2647089"/>
            <a:ext cx="3693702" cy="14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-27384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pPr algn="ctr"/>
            <a:r>
              <a:rPr lang="en-GB" b="1" kern="0" dirty="0"/>
              <a:t>Concept: Purifying selection </a:t>
            </a:r>
            <a:r>
              <a:rPr lang="mr-IN" b="1" kern="0" dirty="0"/>
              <a:t>–</a:t>
            </a:r>
            <a:r>
              <a:rPr lang="en-GB" b="1" kern="0" dirty="0"/>
              <a:t> expectations and observations </a:t>
            </a:r>
          </a:p>
        </p:txBody>
      </p:sp>
      <p:sp>
        <p:nvSpPr>
          <p:cNvPr id="69" name="Content Placeholder 2"/>
          <p:cNvSpPr txBox="1">
            <a:spLocks/>
          </p:cNvSpPr>
          <p:nvPr/>
        </p:nvSpPr>
        <p:spPr bwMode="auto">
          <a:xfrm>
            <a:off x="277144" y="1052512"/>
            <a:ext cx="6532076" cy="446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SzPct val="9000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GB" sz="2000" b="1" kern="0" dirty="0">
                <a:latin typeface="Arial" panose="020B0604020202020204" pitchFamily="34" charset="0"/>
                <a:cs typeface="Arial" panose="020B0604020202020204" pitchFamily="34" charset="0"/>
              </a:rPr>
              <a:t>Purifying is the loss of deleterious (harmful) variants</a:t>
            </a:r>
          </a:p>
          <a:p>
            <a:pPr marL="0" indent="0">
              <a:buFontTx/>
              <a:buNone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This process will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Reduce diversity in regions that are important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Increase the proportion of rare alleles</a:t>
            </a:r>
          </a:p>
          <a:p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Cause negative Tajima’s D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Purifying selection is expected to be 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event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6A8F59-47B6-6E4C-9A7A-26DBDF0E44D9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Purifying selection (negative selection)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005" y="1268761"/>
            <a:ext cx="5606409" cy="5256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182" y="514427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exons (EXO), 5′ and 3′ UTRs (5UT and 3UT), introns (INT), </a:t>
            </a:r>
            <a:r>
              <a:rPr lang="en-GB" dirty="0" err="1"/>
              <a:t>lncRNAs</a:t>
            </a:r>
            <a:r>
              <a:rPr lang="en-GB" dirty="0"/>
              <a:t> (RNA), unannotated regions (NIL), LTRs of Tf2 family transposons (LTR), and </a:t>
            </a:r>
            <a:r>
              <a:rPr lang="en-GB" dirty="0" err="1"/>
              <a:t>onefold</a:t>
            </a:r>
            <a:r>
              <a:rPr lang="en-GB" dirty="0"/>
              <a:t>-degenerate (1FD) and fourfold-degenerate (4FD) sites in exons. Protein-coding categories have red borders.</a:t>
            </a:r>
          </a:p>
        </p:txBody>
      </p:sp>
    </p:spTree>
    <p:extLst>
      <p:ext uri="{BB962C8B-B14F-4D97-AF65-F5344CB8AC3E}">
        <p14:creationId xmlns:p14="http://schemas.microsoft.com/office/powerpoint/2010/main" val="30111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268760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Adaptive evolution is the the increase in frequency of an adaptive (helpful) variant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process will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diversity around the beneficial allele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Increase rare alleles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Cause negative Tajima’s 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Strong adaptive evolution is expected to be a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rare event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Adaptive evolution </a:t>
            </a:r>
            <a:r>
              <a:rPr lang="mr-IN" b="1" kern="0" dirty="0"/>
              <a:t>–</a:t>
            </a:r>
            <a:r>
              <a:rPr lang="en-GB" b="1" kern="0" dirty="0"/>
              <a:t> expectations and observations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A6895-DB56-D74E-A8B4-4EEFADFA97F5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selection (adaptive evolution)</a:t>
            </a:r>
          </a:p>
        </p:txBody>
      </p:sp>
    </p:spTree>
    <p:extLst>
      <p:ext uri="{BB962C8B-B14F-4D97-AF65-F5344CB8AC3E}">
        <p14:creationId xmlns:p14="http://schemas.microsoft.com/office/powerpoint/2010/main" val="3220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1493" y="0"/>
            <a:ext cx="1217506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charset="0"/>
              </a:defRPr>
            </a:lvl9pPr>
          </a:lstStyle>
          <a:p>
            <a:r>
              <a:rPr lang="en-GB" b="1" kern="0" dirty="0"/>
              <a:t>Concept: Linkage of alleles on chromosomes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080" y="6433591"/>
            <a:ext cx="417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See: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https://en.wikipedia.org/wiki/Selective_sweep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8116" y="1144217"/>
            <a:ext cx="88570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When a strongly beneficial allele arises it will ‘sweep’ through the population.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will cause strong genetic signatures in the genome: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loss of diversity around the sweep (asses by looking at π)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increase in linkage (look at linkage)</a:t>
            </a:r>
          </a:p>
          <a:p>
            <a:pPr>
              <a:spcBef>
                <a:spcPts val="600"/>
              </a:spcBef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312024" y="4567457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6312024" y="4186259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74"/>
          <p:cNvSpPr/>
          <p:nvPr/>
        </p:nvSpPr>
        <p:spPr bwMode="auto">
          <a:xfrm>
            <a:off x="9860379" y="4093695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6312024" y="5180461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6312024" y="5511632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312024" y="5824089"/>
            <a:ext cx="4745043" cy="977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Oval 78"/>
          <p:cNvSpPr/>
          <p:nvPr/>
        </p:nvSpPr>
        <p:spPr bwMode="auto">
          <a:xfrm>
            <a:off x="9860379" y="5379905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6312024" y="3741249"/>
            <a:ext cx="4745043" cy="7685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6725815" y="4412114"/>
            <a:ext cx="248104" cy="2481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8079826" y="4043960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8495643" y="4053706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419444" y="5393882"/>
            <a:ext cx="248104" cy="2481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9860359" y="4484712"/>
            <a:ext cx="248104" cy="24810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071738" y="4453479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495643" y="4463225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10454669" y="4484112"/>
            <a:ext cx="248104" cy="248104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8079826" y="5045358"/>
            <a:ext cx="248104" cy="24810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8483532" y="5055104"/>
            <a:ext cx="248104" cy="24810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70126" y="2380103"/>
            <a:ext cx="5795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Alleles are referred to as ‘linked’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when they are often found together</a:t>
            </a:r>
            <a:b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linkage is strongest for alleles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that site close on the same chromosome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7624737" y="3113193"/>
            <a:ext cx="1298753" cy="604534"/>
            <a:chOff x="7624737" y="3113193"/>
            <a:chExt cx="1298753" cy="604534"/>
          </a:xfrm>
        </p:grpSpPr>
        <p:sp>
          <p:nvSpPr>
            <p:cNvPr id="94" name="Freeform 93"/>
            <p:cNvSpPr/>
            <p:nvPr/>
          </p:nvSpPr>
          <p:spPr bwMode="auto">
            <a:xfrm>
              <a:off x="8233558" y="3440728"/>
              <a:ext cx="86284" cy="276999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 flipH="1">
              <a:off x="8467714" y="3438075"/>
              <a:ext cx="181379" cy="276999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624737" y="3113193"/>
              <a:ext cx="12987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strong linkage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741721" y="3064022"/>
            <a:ext cx="1783270" cy="580609"/>
            <a:chOff x="8741721" y="3064022"/>
            <a:chExt cx="1783270" cy="580609"/>
          </a:xfrm>
        </p:grpSpPr>
        <p:grpSp>
          <p:nvGrpSpPr>
            <p:cNvPr id="95" name="Group 94"/>
            <p:cNvGrpSpPr/>
            <p:nvPr/>
          </p:nvGrpSpPr>
          <p:grpSpPr>
            <a:xfrm>
              <a:off x="8741721" y="3349742"/>
              <a:ext cx="1242710" cy="294889"/>
              <a:chOff x="8741721" y="3349742"/>
              <a:chExt cx="1242710" cy="294889"/>
            </a:xfrm>
          </p:grpSpPr>
          <p:sp>
            <p:nvSpPr>
              <p:cNvPr id="97" name="Freeform 96"/>
              <p:cNvSpPr/>
              <p:nvPr/>
            </p:nvSpPr>
            <p:spPr bwMode="auto">
              <a:xfrm flipH="1">
                <a:off x="9609155" y="3349742"/>
                <a:ext cx="375276" cy="276999"/>
              </a:xfrm>
              <a:custGeom>
                <a:avLst/>
                <a:gdLst>
                  <a:gd name="connsiteX0" fmla="*/ 478972 w 478972"/>
                  <a:gd name="connsiteY0" fmla="*/ 0 h 864033"/>
                  <a:gd name="connsiteX1" fmla="*/ 166255 w 478972"/>
                  <a:gd name="connsiteY1" fmla="*/ 447304 h 864033"/>
                  <a:gd name="connsiteX2" fmla="*/ 142504 w 478972"/>
                  <a:gd name="connsiteY2" fmla="*/ 506681 h 864033"/>
                  <a:gd name="connsiteX3" fmla="*/ 130629 w 478972"/>
                  <a:gd name="connsiteY3" fmla="*/ 530432 h 864033"/>
                  <a:gd name="connsiteX4" fmla="*/ 98961 w 478972"/>
                  <a:gd name="connsiteY4" fmla="*/ 621476 h 864033"/>
                  <a:gd name="connsiteX5" fmla="*/ 95003 w 478972"/>
                  <a:gd name="connsiteY5" fmla="*/ 633351 h 864033"/>
                  <a:gd name="connsiteX6" fmla="*/ 87086 w 478972"/>
                  <a:gd name="connsiteY6" fmla="*/ 668977 h 864033"/>
                  <a:gd name="connsiteX7" fmla="*/ 71252 w 478972"/>
                  <a:gd name="connsiteY7" fmla="*/ 716478 h 864033"/>
                  <a:gd name="connsiteX8" fmla="*/ 55419 w 478972"/>
                  <a:gd name="connsiteY8" fmla="*/ 763980 h 864033"/>
                  <a:gd name="connsiteX9" fmla="*/ 51460 w 478972"/>
                  <a:gd name="connsiteY9" fmla="*/ 775855 h 864033"/>
                  <a:gd name="connsiteX10" fmla="*/ 47502 w 478972"/>
                  <a:gd name="connsiteY10" fmla="*/ 787730 h 864033"/>
                  <a:gd name="connsiteX11" fmla="*/ 39585 w 478972"/>
                  <a:gd name="connsiteY11" fmla="*/ 799606 h 864033"/>
                  <a:gd name="connsiteX12" fmla="*/ 35626 w 478972"/>
                  <a:gd name="connsiteY12" fmla="*/ 811481 h 864033"/>
                  <a:gd name="connsiteX13" fmla="*/ 27710 w 478972"/>
                  <a:gd name="connsiteY13" fmla="*/ 843149 h 864033"/>
                  <a:gd name="connsiteX14" fmla="*/ 23751 w 478972"/>
                  <a:gd name="connsiteY14" fmla="*/ 862941 h 864033"/>
                  <a:gd name="connsiteX15" fmla="*/ 47502 w 478972"/>
                  <a:gd name="connsiteY15" fmla="*/ 855024 h 864033"/>
                  <a:gd name="connsiteX16" fmla="*/ 83128 w 478972"/>
                  <a:gd name="connsiteY16" fmla="*/ 823356 h 864033"/>
                  <a:gd name="connsiteX17" fmla="*/ 122712 w 478972"/>
                  <a:gd name="connsiteY17" fmla="*/ 799606 h 864033"/>
                  <a:gd name="connsiteX18" fmla="*/ 150421 w 478972"/>
                  <a:gd name="connsiteY18" fmla="*/ 783772 h 864033"/>
                  <a:gd name="connsiteX19" fmla="*/ 47502 w 478972"/>
                  <a:gd name="connsiteY19" fmla="*/ 783772 h 864033"/>
                  <a:gd name="connsiteX20" fmla="*/ 0 w 478972"/>
                  <a:gd name="connsiteY20" fmla="*/ 779813 h 864033"/>
                  <a:gd name="connsiteX21" fmla="*/ 15834 w 478972"/>
                  <a:gd name="connsiteY21" fmla="*/ 803564 h 864033"/>
                  <a:gd name="connsiteX22" fmla="*/ 31668 w 478972"/>
                  <a:gd name="connsiteY22" fmla="*/ 831273 h 864033"/>
                  <a:gd name="connsiteX23" fmla="*/ 39585 w 478972"/>
                  <a:gd name="connsiteY23" fmla="*/ 858982 h 86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8972" h="864033">
                    <a:moveTo>
                      <a:pt x="478972" y="0"/>
                    </a:moveTo>
                    <a:cubicBezTo>
                      <a:pt x="339372" y="139607"/>
                      <a:pt x="421154" y="55399"/>
                      <a:pt x="166255" y="447304"/>
                    </a:cubicBezTo>
                    <a:cubicBezTo>
                      <a:pt x="154632" y="465174"/>
                      <a:pt x="150901" y="487088"/>
                      <a:pt x="142504" y="506681"/>
                    </a:cubicBezTo>
                    <a:cubicBezTo>
                      <a:pt x="139017" y="514817"/>
                      <a:pt x="133980" y="522240"/>
                      <a:pt x="130629" y="530432"/>
                    </a:cubicBezTo>
                    <a:cubicBezTo>
                      <a:pt x="104079" y="595333"/>
                      <a:pt x="112828" y="575252"/>
                      <a:pt x="98961" y="621476"/>
                    </a:cubicBezTo>
                    <a:cubicBezTo>
                      <a:pt x="97762" y="625472"/>
                      <a:pt x="96015" y="629303"/>
                      <a:pt x="95003" y="633351"/>
                    </a:cubicBezTo>
                    <a:cubicBezTo>
                      <a:pt x="89351" y="655963"/>
                      <a:pt x="93184" y="648650"/>
                      <a:pt x="87086" y="668977"/>
                    </a:cubicBezTo>
                    <a:cubicBezTo>
                      <a:pt x="82308" y="684904"/>
                      <a:pt x="76516" y="700686"/>
                      <a:pt x="71252" y="716478"/>
                    </a:cubicBezTo>
                    <a:lnTo>
                      <a:pt x="55419" y="763980"/>
                    </a:lnTo>
                    <a:lnTo>
                      <a:pt x="51460" y="775855"/>
                    </a:lnTo>
                    <a:cubicBezTo>
                      <a:pt x="50141" y="779813"/>
                      <a:pt x="49816" y="784258"/>
                      <a:pt x="47502" y="787730"/>
                    </a:cubicBezTo>
                    <a:cubicBezTo>
                      <a:pt x="44863" y="791689"/>
                      <a:pt x="41713" y="795351"/>
                      <a:pt x="39585" y="799606"/>
                    </a:cubicBezTo>
                    <a:cubicBezTo>
                      <a:pt x="37719" y="803338"/>
                      <a:pt x="36724" y="807455"/>
                      <a:pt x="35626" y="811481"/>
                    </a:cubicBezTo>
                    <a:cubicBezTo>
                      <a:pt x="32763" y="821978"/>
                      <a:pt x="29844" y="832480"/>
                      <a:pt x="27710" y="843149"/>
                    </a:cubicBezTo>
                    <a:cubicBezTo>
                      <a:pt x="26390" y="849746"/>
                      <a:pt x="17982" y="859480"/>
                      <a:pt x="23751" y="862941"/>
                    </a:cubicBezTo>
                    <a:cubicBezTo>
                      <a:pt x="30907" y="867235"/>
                      <a:pt x="39585" y="857663"/>
                      <a:pt x="47502" y="855024"/>
                    </a:cubicBezTo>
                    <a:cubicBezTo>
                      <a:pt x="60255" y="842271"/>
                      <a:pt x="67757" y="833603"/>
                      <a:pt x="83128" y="823356"/>
                    </a:cubicBezTo>
                    <a:cubicBezTo>
                      <a:pt x="95931" y="814821"/>
                      <a:pt x="108949" y="806487"/>
                      <a:pt x="122712" y="799606"/>
                    </a:cubicBezTo>
                    <a:cubicBezTo>
                      <a:pt x="142801" y="789561"/>
                      <a:pt x="133636" y="794962"/>
                      <a:pt x="150421" y="783772"/>
                    </a:cubicBezTo>
                    <a:cubicBezTo>
                      <a:pt x="92663" y="774144"/>
                      <a:pt x="160842" y="783772"/>
                      <a:pt x="47502" y="783772"/>
                    </a:cubicBezTo>
                    <a:cubicBezTo>
                      <a:pt x="31613" y="783772"/>
                      <a:pt x="15834" y="781133"/>
                      <a:pt x="0" y="779813"/>
                    </a:cubicBezTo>
                    <a:cubicBezTo>
                      <a:pt x="5278" y="787730"/>
                      <a:pt x="12825" y="794537"/>
                      <a:pt x="15834" y="803564"/>
                    </a:cubicBezTo>
                    <a:cubicBezTo>
                      <a:pt x="21880" y="821698"/>
                      <a:pt x="17290" y="812101"/>
                      <a:pt x="31668" y="831273"/>
                    </a:cubicBezTo>
                    <a:cubicBezTo>
                      <a:pt x="40002" y="856276"/>
                      <a:pt x="39585" y="846679"/>
                      <a:pt x="39585" y="85898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8741721" y="3367632"/>
                <a:ext cx="753913" cy="276999"/>
              </a:xfrm>
              <a:custGeom>
                <a:avLst/>
                <a:gdLst>
                  <a:gd name="connsiteX0" fmla="*/ 478972 w 478972"/>
                  <a:gd name="connsiteY0" fmla="*/ 0 h 864033"/>
                  <a:gd name="connsiteX1" fmla="*/ 166255 w 478972"/>
                  <a:gd name="connsiteY1" fmla="*/ 447304 h 864033"/>
                  <a:gd name="connsiteX2" fmla="*/ 142504 w 478972"/>
                  <a:gd name="connsiteY2" fmla="*/ 506681 h 864033"/>
                  <a:gd name="connsiteX3" fmla="*/ 130629 w 478972"/>
                  <a:gd name="connsiteY3" fmla="*/ 530432 h 864033"/>
                  <a:gd name="connsiteX4" fmla="*/ 98961 w 478972"/>
                  <a:gd name="connsiteY4" fmla="*/ 621476 h 864033"/>
                  <a:gd name="connsiteX5" fmla="*/ 95003 w 478972"/>
                  <a:gd name="connsiteY5" fmla="*/ 633351 h 864033"/>
                  <a:gd name="connsiteX6" fmla="*/ 87086 w 478972"/>
                  <a:gd name="connsiteY6" fmla="*/ 668977 h 864033"/>
                  <a:gd name="connsiteX7" fmla="*/ 71252 w 478972"/>
                  <a:gd name="connsiteY7" fmla="*/ 716478 h 864033"/>
                  <a:gd name="connsiteX8" fmla="*/ 55419 w 478972"/>
                  <a:gd name="connsiteY8" fmla="*/ 763980 h 864033"/>
                  <a:gd name="connsiteX9" fmla="*/ 51460 w 478972"/>
                  <a:gd name="connsiteY9" fmla="*/ 775855 h 864033"/>
                  <a:gd name="connsiteX10" fmla="*/ 47502 w 478972"/>
                  <a:gd name="connsiteY10" fmla="*/ 787730 h 864033"/>
                  <a:gd name="connsiteX11" fmla="*/ 39585 w 478972"/>
                  <a:gd name="connsiteY11" fmla="*/ 799606 h 864033"/>
                  <a:gd name="connsiteX12" fmla="*/ 35626 w 478972"/>
                  <a:gd name="connsiteY12" fmla="*/ 811481 h 864033"/>
                  <a:gd name="connsiteX13" fmla="*/ 27710 w 478972"/>
                  <a:gd name="connsiteY13" fmla="*/ 843149 h 864033"/>
                  <a:gd name="connsiteX14" fmla="*/ 23751 w 478972"/>
                  <a:gd name="connsiteY14" fmla="*/ 862941 h 864033"/>
                  <a:gd name="connsiteX15" fmla="*/ 47502 w 478972"/>
                  <a:gd name="connsiteY15" fmla="*/ 855024 h 864033"/>
                  <a:gd name="connsiteX16" fmla="*/ 83128 w 478972"/>
                  <a:gd name="connsiteY16" fmla="*/ 823356 h 864033"/>
                  <a:gd name="connsiteX17" fmla="*/ 122712 w 478972"/>
                  <a:gd name="connsiteY17" fmla="*/ 799606 h 864033"/>
                  <a:gd name="connsiteX18" fmla="*/ 150421 w 478972"/>
                  <a:gd name="connsiteY18" fmla="*/ 783772 h 864033"/>
                  <a:gd name="connsiteX19" fmla="*/ 47502 w 478972"/>
                  <a:gd name="connsiteY19" fmla="*/ 783772 h 864033"/>
                  <a:gd name="connsiteX20" fmla="*/ 0 w 478972"/>
                  <a:gd name="connsiteY20" fmla="*/ 779813 h 864033"/>
                  <a:gd name="connsiteX21" fmla="*/ 15834 w 478972"/>
                  <a:gd name="connsiteY21" fmla="*/ 803564 h 864033"/>
                  <a:gd name="connsiteX22" fmla="*/ 31668 w 478972"/>
                  <a:gd name="connsiteY22" fmla="*/ 831273 h 864033"/>
                  <a:gd name="connsiteX23" fmla="*/ 39585 w 478972"/>
                  <a:gd name="connsiteY23" fmla="*/ 858982 h 864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8972" h="864033">
                    <a:moveTo>
                      <a:pt x="478972" y="0"/>
                    </a:moveTo>
                    <a:cubicBezTo>
                      <a:pt x="339372" y="139607"/>
                      <a:pt x="421154" y="55399"/>
                      <a:pt x="166255" y="447304"/>
                    </a:cubicBezTo>
                    <a:cubicBezTo>
                      <a:pt x="154632" y="465174"/>
                      <a:pt x="150901" y="487088"/>
                      <a:pt x="142504" y="506681"/>
                    </a:cubicBezTo>
                    <a:cubicBezTo>
                      <a:pt x="139017" y="514817"/>
                      <a:pt x="133980" y="522240"/>
                      <a:pt x="130629" y="530432"/>
                    </a:cubicBezTo>
                    <a:cubicBezTo>
                      <a:pt x="104079" y="595333"/>
                      <a:pt x="112828" y="575252"/>
                      <a:pt x="98961" y="621476"/>
                    </a:cubicBezTo>
                    <a:cubicBezTo>
                      <a:pt x="97762" y="625472"/>
                      <a:pt x="96015" y="629303"/>
                      <a:pt x="95003" y="633351"/>
                    </a:cubicBezTo>
                    <a:cubicBezTo>
                      <a:pt x="89351" y="655963"/>
                      <a:pt x="93184" y="648650"/>
                      <a:pt x="87086" y="668977"/>
                    </a:cubicBezTo>
                    <a:cubicBezTo>
                      <a:pt x="82308" y="684904"/>
                      <a:pt x="76516" y="700686"/>
                      <a:pt x="71252" y="716478"/>
                    </a:cubicBezTo>
                    <a:lnTo>
                      <a:pt x="55419" y="763980"/>
                    </a:lnTo>
                    <a:lnTo>
                      <a:pt x="51460" y="775855"/>
                    </a:lnTo>
                    <a:cubicBezTo>
                      <a:pt x="50141" y="779813"/>
                      <a:pt x="49816" y="784258"/>
                      <a:pt x="47502" y="787730"/>
                    </a:cubicBezTo>
                    <a:cubicBezTo>
                      <a:pt x="44863" y="791689"/>
                      <a:pt x="41713" y="795351"/>
                      <a:pt x="39585" y="799606"/>
                    </a:cubicBezTo>
                    <a:cubicBezTo>
                      <a:pt x="37719" y="803338"/>
                      <a:pt x="36724" y="807455"/>
                      <a:pt x="35626" y="811481"/>
                    </a:cubicBezTo>
                    <a:cubicBezTo>
                      <a:pt x="32763" y="821978"/>
                      <a:pt x="29844" y="832480"/>
                      <a:pt x="27710" y="843149"/>
                    </a:cubicBezTo>
                    <a:cubicBezTo>
                      <a:pt x="26390" y="849746"/>
                      <a:pt x="17982" y="859480"/>
                      <a:pt x="23751" y="862941"/>
                    </a:cubicBezTo>
                    <a:cubicBezTo>
                      <a:pt x="30907" y="867235"/>
                      <a:pt x="39585" y="857663"/>
                      <a:pt x="47502" y="855024"/>
                    </a:cubicBezTo>
                    <a:cubicBezTo>
                      <a:pt x="60255" y="842271"/>
                      <a:pt x="67757" y="833603"/>
                      <a:pt x="83128" y="823356"/>
                    </a:cubicBezTo>
                    <a:cubicBezTo>
                      <a:pt x="95931" y="814821"/>
                      <a:pt x="108949" y="806487"/>
                      <a:pt x="122712" y="799606"/>
                    </a:cubicBezTo>
                    <a:cubicBezTo>
                      <a:pt x="142801" y="789561"/>
                      <a:pt x="133636" y="794962"/>
                      <a:pt x="150421" y="783772"/>
                    </a:cubicBezTo>
                    <a:cubicBezTo>
                      <a:pt x="92663" y="774144"/>
                      <a:pt x="160842" y="783772"/>
                      <a:pt x="47502" y="783772"/>
                    </a:cubicBezTo>
                    <a:cubicBezTo>
                      <a:pt x="31613" y="783772"/>
                      <a:pt x="15834" y="781133"/>
                      <a:pt x="0" y="779813"/>
                    </a:cubicBezTo>
                    <a:cubicBezTo>
                      <a:pt x="5278" y="787730"/>
                      <a:pt x="12825" y="794537"/>
                      <a:pt x="15834" y="803564"/>
                    </a:cubicBezTo>
                    <a:cubicBezTo>
                      <a:pt x="21880" y="821698"/>
                      <a:pt x="17290" y="812101"/>
                      <a:pt x="31668" y="831273"/>
                    </a:cubicBezTo>
                    <a:cubicBezTo>
                      <a:pt x="40002" y="856276"/>
                      <a:pt x="39585" y="846679"/>
                      <a:pt x="39585" y="85898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>
              <a:off x="9146087" y="3064022"/>
              <a:ext cx="137890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weaker linkage</a:t>
              </a:r>
            </a:p>
          </p:txBody>
        </p:sp>
      </p:grpSp>
      <p:sp>
        <p:nvSpPr>
          <p:cNvPr id="104" name="Oval 103"/>
          <p:cNvSpPr/>
          <p:nvPr/>
        </p:nvSpPr>
        <p:spPr bwMode="auto">
          <a:xfrm>
            <a:off x="7419444" y="5762644"/>
            <a:ext cx="248104" cy="248104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6725815" y="5073613"/>
            <a:ext cx="248104" cy="24810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6429888" y="5447073"/>
            <a:ext cx="1334661" cy="1176358"/>
            <a:chOff x="6429888" y="5447073"/>
            <a:chExt cx="1334661" cy="1176358"/>
          </a:xfrm>
        </p:grpSpPr>
        <p:sp>
          <p:nvSpPr>
            <p:cNvPr id="106" name="Freeform 105"/>
            <p:cNvSpPr/>
            <p:nvPr/>
          </p:nvSpPr>
          <p:spPr bwMode="auto">
            <a:xfrm flipV="1">
              <a:off x="6854878" y="5447073"/>
              <a:ext cx="177226" cy="790238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Freeform 106"/>
            <p:cNvSpPr/>
            <p:nvPr/>
          </p:nvSpPr>
          <p:spPr bwMode="auto">
            <a:xfrm flipH="1" flipV="1">
              <a:off x="7176120" y="6010748"/>
              <a:ext cx="243324" cy="245956"/>
            </a:xfrm>
            <a:custGeom>
              <a:avLst/>
              <a:gdLst>
                <a:gd name="connsiteX0" fmla="*/ 478972 w 478972"/>
                <a:gd name="connsiteY0" fmla="*/ 0 h 864033"/>
                <a:gd name="connsiteX1" fmla="*/ 166255 w 478972"/>
                <a:gd name="connsiteY1" fmla="*/ 447304 h 864033"/>
                <a:gd name="connsiteX2" fmla="*/ 142504 w 478972"/>
                <a:gd name="connsiteY2" fmla="*/ 506681 h 864033"/>
                <a:gd name="connsiteX3" fmla="*/ 130629 w 478972"/>
                <a:gd name="connsiteY3" fmla="*/ 530432 h 864033"/>
                <a:gd name="connsiteX4" fmla="*/ 98961 w 478972"/>
                <a:gd name="connsiteY4" fmla="*/ 621476 h 864033"/>
                <a:gd name="connsiteX5" fmla="*/ 95003 w 478972"/>
                <a:gd name="connsiteY5" fmla="*/ 633351 h 864033"/>
                <a:gd name="connsiteX6" fmla="*/ 87086 w 478972"/>
                <a:gd name="connsiteY6" fmla="*/ 668977 h 864033"/>
                <a:gd name="connsiteX7" fmla="*/ 71252 w 478972"/>
                <a:gd name="connsiteY7" fmla="*/ 716478 h 864033"/>
                <a:gd name="connsiteX8" fmla="*/ 55419 w 478972"/>
                <a:gd name="connsiteY8" fmla="*/ 763980 h 864033"/>
                <a:gd name="connsiteX9" fmla="*/ 51460 w 478972"/>
                <a:gd name="connsiteY9" fmla="*/ 775855 h 864033"/>
                <a:gd name="connsiteX10" fmla="*/ 47502 w 478972"/>
                <a:gd name="connsiteY10" fmla="*/ 787730 h 864033"/>
                <a:gd name="connsiteX11" fmla="*/ 39585 w 478972"/>
                <a:gd name="connsiteY11" fmla="*/ 799606 h 864033"/>
                <a:gd name="connsiteX12" fmla="*/ 35626 w 478972"/>
                <a:gd name="connsiteY12" fmla="*/ 811481 h 864033"/>
                <a:gd name="connsiteX13" fmla="*/ 27710 w 478972"/>
                <a:gd name="connsiteY13" fmla="*/ 843149 h 864033"/>
                <a:gd name="connsiteX14" fmla="*/ 23751 w 478972"/>
                <a:gd name="connsiteY14" fmla="*/ 862941 h 864033"/>
                <a:gd name="connsiteX15" fmla="*/ 47502 w 478972"/>
                <a:gd name="connsiteY15" fmla="*/ 855024 h 864033"/>
                <a:gd name="connsiteX16" fmla="*/ 83128 w 478972"/>
                <a:gd name="connsiteY16" fmla="*/ 823356 h 864033"/>
                <a:gd name="connsiteX17" fmla="*/ 122712 w 478972"/>
                <a:gd name="connsiteY17" fmla="*/ 799606 h 864033"/>
                <a:gd name="connsiteX18" fmla="*/ 150421 w 478972"/>
                <a:gd name="connsiteY18" fmla="*/ 783772 h 864033"/>
                <a:gd name="connsiteX19" fmla="*/ 47502 w 478972"/>
                <a:gd name="connsiteY19" fmla="*/ 783772 h 864033"/>
                <a:gd name="connsiteX20" fmla="*/ 0 w 478972"/>
                <a:gd name="connsiteY20" fmla="*/ 779813 h 864033"/>
                <a:gd name="connsiteX21" fmla="*/ 15834 w 478972"/>
                <a:gd name="connsiteY21" fmla="*/ 803564 h 864033"/>
                <a:gd name="connsiteX22" fmla="*/ 31668 w 478972"/>
                <a:gd name="connsiteY22" fmla="*/ 831273 h 864033"/>
                <a:gd name="connsiteX23" fmla="*/ 39585 w 478972"/>
                <a:gd name="connsiteY23" fmla="*/ 858982 h 86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8972" h="864033">
                  <a:moveTo>
                    <a:pt x="478972" y="0"/>
                  </a:moveTo>
                  <a:cubicBezTo>
                    <a:pt x="339372" y="139607"/>
                    <a:pt x="421154" y="55399"/>
                    <a:pt x="166255" y="447304"/>
                  </a:cubicBezTo>
                  <a:cubicBezTo>
                    <a:pt x="154632" y="465174"/>
                    <a:pt x="150901" y="487088"/>
                    <a:pt x="142504" y="506681"/>
                  </a:cubicBezTo>
                  <a:cubicBezTo>
                    <a:pt x="139017" y="514817"/>
                    <a:pt x="133980" y="522240"/>
                    <a:pt x="130629" y="530432"/>
                  </a:cubicBezTo>
                  <a:cubicBezTo>
                    <a:pt x="104079" y="595333"/>
                    <a:pt x="112828" y="575252"/>
                    <a:pt x="98961" y="621476"/>
                  </a:cubicBezTo>
                  <a:cubicBezTo>
                    <a:pt x="97762" y="625472"/>
                    <a:pt x="96015" y="629303"/>
                    <a:pt x="95003" y="633351"/>
                  </a:cubicBezTo>
                  <a:cubicBezTo>
                    <a:pt x="89351" y="655963"/>
                    <a:pt x="93184" y="648650"/>
                    <a:pt x="87086" y="668977"/>
                  </a:cubicBezTo>
                  <a:cubicBezTo>
                    <a:pt x="82308" y="684904"/>
                    <a:pt x="76516" y="700686"/>
                    <a:pt x="71252" y="716478"/>
                  </a:cubicBezTo>
                  <a:lnTo>
                    <a:pt x="55419" y="763980"/>
                  </a:lnTo>
                  <a:lnTo>
                    <a:pt x="51460" y="775855"/>
                  </a:lnTo>
                  <a:cubicBezTo>
                    <a:pt x="50141" y="779813"/>
                    <a:pt x="49816" y="784258"/>
                    <a:pt x="47502" y="787730"/>
                  </a:cubicBezTo>
                  <a:cubicBezTo>
                    <a:pt x="44863" y="791689"/>
                    <a:pt x="41713" y="795351"/>
                    <a:pt x="39585" y="799606"/>
                  </a:cubicBezTo>
                  <a:cubicBezTo>
                    <a:pt x="37719" y="803338"/>
                    <a:pt x="36724" y="807455"/>
                    <a:pt x="35626" y="811481"/>
                  </a:cubicBezTo>
                  <a:cubicBezTo>
                    <a:pt x="32763" y="821978"/>
                    <a:pt x="29844" y="832480"/>
                    <a:pt x="27710" y="843149"/>
                  </a:cubicBezTo>
                  <a:cubicBezTo>
                    <a:pt x="26390" y="849746"/>
                    <a:pt x="17982" y="859480"/>
                    <a:pt x="23751" y="862941"/>
                  </a:cubicBezTo>
                  <a:cubicBezTo>
                    <a:pt x="30907" y="867235"/>
                    <a:pt x="39585" y="857663"/>
                    <a:pt x="47502" y="855024"/>
                  </a:cubicBezTo>
                  <a:cubicBezTo>
                    <a:pt x="60255" y="842271"/>
                    <a:pt x="67757" y="833603"/>
                    <a:pt x="83128" y="823356"/>
                  </a:cubicBezTo>
                  <a:cubicBezTo>
                    <a:pt x="95931" y="814821"/>
                    <a:pt x="108949" y="806487"/>
                    <a:pt x="122712" y="799606"/>
                  </a:cubicBezTo>
                  <a:cubicBezTo>
                    <a:pt x="142801" y="789561"/>
                    <a:pt x="133636" y="794962"/>
                    <a:pt x="150421" y="783772"/>
                  </a:cubicBezTo>
                  <a:cubicBezTo>
                    <a:pt x="92663" y="774144"/>
                    <a:pt x="160842" y="783772"/>
                    <a:pt x="47502" y="783772"/>
                  </a:cubicBezTo>
                  <a:cubicBezTo>
                    <a:pt x="31613" y="783772"/>
                    <a:pt x="15834" y="781133"/>
                    <a:pt x="0" y="779813"/>
                  </a:cubicBezTo>
                  <a:cubicBezTo>
                    <a:pt x="5278" y="787730"/>
                    <a:pt x="12825" y="794537"/>
                    <a:pt x="15834" y="803564"/>
                  </a:cubicBezTo>
                  <a:cubicBezTo>
                    <a:pt x="21880" y="821698"/>
                    <a:pt x="17290" y="812101"/>
                    <a:pt x="31668" y="831273"/>
                  </a:cubicBezTo>
                  <a:cubicBezTo>
                    <a:pt x="40002" y="856276"/>
                    <a:pt x="39585" y="846679"/>
                    <a:pt x="39585" y="85898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429888" y="6315654"/>
              <a:ext cx="1334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unlinked alleles</a:t>
              </a:r>
            </a:p>
          </p:txBody>
        </p: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75AB4A8-A9EA-D74B-96D7-DE5D4ED21556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Linkage and selective sweeps</a:t>
            </a:r>
            <a:endParaRPr lang="en-GB" sz="40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0" y="3027310"/>
            <a:ext cx="5261667" cy="29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genomics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the study of variation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within species using whole genome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Measure population structure using PCA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also measure genetic divergence using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Changes in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 pi and Tajima’s D along a genome can be informative about variation in selection.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4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"/>
            <a:ext cx="12192000" cy="836613"/>
          </a:xfrm>
        </p:spPr>
        <p:txBody>
          <a:bodyPr/>
          <a:lstStyle/>
          <a:p>
            <a:r>
              <a:rPr lang="en-GB" b="1" dirty="0" smtClean="0"/>
              <a:t>L4 </a:t>
            </a:r>
            <a:r>
              <a:rPr lang="en-GB" b="1" dirty="0" smtClean="0"/>
              <a:t>+ </a:t>
            </a:r>
            <a:r>
              <a:rPr lang="en-GB" b="1" dirty="0" smtClean="0"/>
              <a:t>W4: </a:t>
            </a:r>
            <a:r>
              <a:rPr lang="en-GB" b="1" dirty="0" smtClean="0"/>
              <a:t>Learning objectives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1"/>
            <a:ext cx="11521280" cy="4525963"/>
          </a:xfrm>
        </p:spPr>
        <p:txBody>
          <a:bodyPr/>
          <a:lstStyle/>
          <a:p>
            <a:r>
              <a:rPr lang="en-GB" dirty="0" smtClean="0"/>
              <a:t>How to interpret principa</a:t>
            </a:r>
            <a:r>
              <a:rPr lang="en-GB" dirty="0" smtClean="0"/>
              <a:t>l component </a:t>
            </a:r>
            <a:r>
              <a:rPr lang="en-GB" dirty="0" smtClean="0"/>
              <a:t>analysis of population structure</a:t>
            </a:r>
          </a:p>
          <a:p>
            <a:r>
              <a:rPr lang="en-GB" dirty="0" smtClean="0"/>
              <a:t>How to implement </a:t>
            </a:r>
            <a:r>
              <a:rPr lang="en-GB" dirty="0"/>
              <a:t>principal component analysis of population </a:t>
            </a:r>
            <a:r>
              <a:rPr lang="en-GB" dirty="0" smtClean="0"/>
              <a:t>structure from a VCF file</a:t>
            </a:r>
          </a:p>
          <a:p>
            <a:endParaRPr lang="en-GB" dirty="0"/>
          </a:p>
          <a:p>
            <a:r>
              <a:rPr lang="en-GB" dirty="0" smtClean="0"/>
              <a:t>Understand the population genomic parameters pi, Tajima’s D and </a:t>
            </a:r>
            <a:r>
              <a:rPr lang="en-GB" dirty="0" err="1" smtClean="0"/>
              <a:t>Fst</a:t>
            </a:r>
            <a:endParaRPr lang="en-GB" dirty="0" smtClean="0"/>
          </a:p>
          <a:p>
            <a:r>
              <a:rPr lang="en-GB" dirty="0" smtClean="0"/>
              <a:t>How to </a:t>
            </a:r>
            <a:r>
              <a:rPr lang="en-GB" dirty="0"/>
              <a:t>estimate pi, Tajima’s D and </a:t>
            </a:r>
            <a:r>
              <a:rPr lang="en-GB" dirty="0" err="1" smtClean="0"/>
              <a:t>Fst</a:t>
            </a:r>
            <a:r>
              <a:rPr lang="en-GB" dirty="0" smtClean="0"/>
              <a:t> from a VCF file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9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40 billion bases….what do I do with them?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07203" y="1145626"/>
            <a:ext cx="13260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Fastq</a:t>
            </a:r>
            <a:r>
              <a:rPr lang="en-GB" b="1" dirty="0" smtClean="0"/>
              <a:t> files</a:t>
            </a:r>
          </a:p>
          <a:p>
            <a:pPr algn="ctr"/>
            <a:r>
              <a:rPr lang="en-GB" b="1" dirty="0" smtClean="0"/>
              <a:t>(reads)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1463" y="1007125"/>
            <a:ext cx="2056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Check average </a:t>
            </a:r>
          </a:p>
          <a:p>
            <a:pPr algn="ctr"/>
            <a:r>
              <a:rPr lang="en-GB" b="1" dirty="0" smtClean="0"/>
              <a:t>quality statistics </a:t>
            </a:r>
          </a:p>
          <a:p>
            <a:pPr algn="ctr"/>
            <a:r>
              <a:rPr lang="en-GB" dirty="0" err="1" smtClean="0">
                <a:solidFill>
                  <a:srgbClr val="FF0000"/>
                </a:solidFill>
              </a:rPr>
              <a:t>FastQC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632" y="868626"/>
            <a:ext cx="40807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Clean/trim </a:t>
            </a:r>
          </a:p>
          <a:p>
            <a:pPr algn="ctr"/>
            <a:r>
              <a:rPr lang="en-GB" b="1" dirty="0"/>
              <a:t>s</a:t>
            </a:r>
            <a:r>
              <a:rPr lang="en-GB" b="1" dirty="0" smtClean="0"/>
              <a:t>equences</a:t>
            </a:r>
            <a:br>
              <a:rPr lang="en-GB" b="1" dirty="0" smtClean="0"/>
            </a:br>
            <a:r>
              <a:rPr lang="en-GB" dirty="0" err="1" smtClean="0">
                <a:solidFill>
                  <a:srgbClr val="FF0000"/>
                </a:solidFill>
              </a:rPr>
              <a:t>cutadapt</a:t>
            </a:r>
            <a:r>
              <a:rPr lang="en-GB" dirty="0" smtClean="0">
                <a:solidFill>
                  <a:srgbClr val="FF0000"/>
                </a:solidFill>
              </a:rPr>
              <a:t>, Reaper, </a:t>
            </a:r>
            <a:r>
              <a:rPr lang="en-GB" dirty="0" err="1" smtClean="0">
                <a:solidFill>
                  <a:srgbClr val="FF0000"/>
                </a:solidFill>
              </a:rPr>
              <a:t>Trimmotomatic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34519" y="7860888"/>
            <a:ext cx="184730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3099969" y="8422752"/>
            <a:ext cx="184731" cy="369332"/>
          </a:xfrm>
          <a:prstGeom prst="rect">
            <a:avLst/>
          </a:prstGeom>
          <a:solidFill>
            <a:schemeClr val="bg1">
              <a:lumMod val="95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pPr algn="ctr"/>
            <a:endParaRPr lang="en-GB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3033208" y="1468791"/>
            <a:ext cx="318255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408436" y="1468791"/>
            <a:ext cx="279197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687466" y="2197930"/>
            <a:ext cx="8090395" cy="1442644"/>
            <a:chOff x="163465" y="2197930"/>
            <a:chExt cx="8090395" cy="1442644"/>
          </a:xfrm>
        </p:grpSpPr>
        <p:sp>
          <p:nvSpPr>
            <p:cNvPr id="9" name="TextBox 8"/>
            <p:cNvSpPr txBox="1"/>
            <p:nvPr/>
          </p:nvSpPr>
          <p:spPr>
            <a:xfrm>
              <a:off x="163465" y="2212176"/>
              <a:ext cx="246931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de novo </a:t>
              </a:r>
              <a:r>
                <a:rPr lang="en-GB" b="1" dirty="0" smtClean="0"/>
                <a:t>assembly 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SGA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Velvet, </a:t>
              </a:r>
              <a:r>
                <a:rPr lang="en-GB" dirty="0" err="1" smtClean="0">
                  <a:solidFill>
                    <a:srgbClr val="FF0000"/>
                  </a:solidFill>
                </a:rPr>
                <a:t>CLCbio</a:t>
              </a:r>
              <a:r>
                <a:rPr lang="en-GB" dirty="0" smtClean="0">
                  <a:solidFill>
                    <a:srgbClr val="FF0000"/>
                  </a:solidFill>
                </a:rPr>
                <a:t>, and many others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44" name="Straight Arrow Connector 43"/>
            <p:cNvCxnSpPr>
              <a:stCxn id="9" idx="3"/>
              <a:endCxn id="45" idx="1"/>
            </p:cNvCxnSpPr>
            <p:nvPr/>
          </p:nvCxnSpPr>
          <p:spPr>
            <a:xfrm flipV="1">
              <a:off x="2632777" y="2521096"/>
              <a:ext cx="762402" cy="29124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395179" y="2197930"/>
              <a:ext cx="484922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i="1" dirty="0" smtClean="0"/>
                <a:t>Compare to other sequences/genomes</a:t>
              </a:r>
              <a:endParaRPr lang="en-GB" b="1" dirty="0" smtClean="0"/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BLAST, Cactus Genome-alignment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85726" y="2994243"/>
              <a:ext cx="4868134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Annotate (locate and mark up the genes)</a:t>
              </a:r>
            </a:p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Augustus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53"/>
            <p:cNvCxnSpPr>
              <a:stCxn id="9" idx="3"/>
              <a:endCxn id="51" idx="1"/>
            </p:cNvCxnSpPr>
            <p:nvPr/>
          </p:nvCxnSpPr>
          <p:spPr>
            <a:xfrm>
              <a:off x="2632777" y="2812341"/>
              <a:ext cx="752949" cy="50506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1687466" y="3837939"/>
            <a:ext cx="8889807" cy="1757045"/>
            <a:chOff x="163465" y="3837938"/>
            <a:chExt cx="8889807" cy="1757045"/>
          </a:xfrm>
        </p:grpSpPr>
        <p:sp>
          <p:nvSpPr>
            <p:cNvPr id="32" name="TextBox 31"/>
            <p:cNvSpPr txBox="1"/>
            <p:nvPr/>
          </p:nvSpPr>
          <p:spPr>
            <a:xfrm>
              <a:off x="3597855" y="4014597"/>
              <a:ext cx="1948290" cy="1477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Remove</a:t>
              </a:r>
            </a:p>
            <a:p>
              <a:pPr algn="ctr"/>
              <a:r>
                <a:rPr lang="en-GB" b="1" dirty="0" smtClean="0"/>
                <a:t>PCR</a:t>
              </a:r>
            </a:p>
            <a:p>
              <a:pPr algn="ctr"/>
              <a:r>
                <a:rPr lang="en-GB" b="1" dirty="0" smtClean="0"/>
                <a:t>Duplicates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Picardtools</a:t>
              </a:r>
              <a:endParaRPr lang="en-GB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Samtools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465" y="3840657"/>
              <a:ext cx="2968375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/>
                <a:t>Align to a</a:t>
              </a:r>
            </a:p>
            <a:p>
              <a:pPr algn="ctr"/>
              <a:r>
                <a:rPr lang="en-GB" b="1" dirty="0" smtClean="0"/>
                <a:t>reference genome or</a:t>
              </a:r>
            </a:p>
            <a:p>
              <a:pPr algn="ctr"/>
              <a:r>
                <a:rPr lang="en-GB" b="1" dirty="0" smtClean="0"/>
                <a:t>transcriptome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BWA</a:t>
              </a:r>
            </a:p>
            <a:p>
              <a:pPr algn="ctr"/>
              <a:r>
                <a:rPr lang="en-GB" dirty="0" err="1">
                  <a:solidFill>
                    <a:srgbClr val="FF0000"/>
                  </a:solidFill>
                </a:rPr>
                <a:t>NextGenMap</a:t>
              </a:r>
              <a:endParaRPr lang="en-GB" dirty="0">
                <a:solidFill>
                  <a:srgbClr val="FF0000"/>
                </a:solidFill>
              </a:endParaRP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Novoalign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14169" y="4583772"/>
              <a:ext cx="3205211" cy="997796"/>
              <a:chOff x="5782447" y="3362886"/>
              <a:chExt cx="3205211" cy="99779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883346" y="3362886"/>
                <a:ext cx="310431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SNP and </a:t>
                </a:r>
                <a:r>
                  <a:rPr lang="en-GB" b="1" dirty="0" err="1" smtClean="0"/>
                  <a:t>indel</a:t>
                </a:r>
                <a:r>
                  <a:rPr lang="en-GB" b="1" dirty="0" smtClean="0"/>
                  <a:t> ‘calling’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GATK,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Samtools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Freebayes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82447" y="4052905"/>
                <a:ext cx="30594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/>
                  <a:t>Make </a:t>
                </a:r>
                <a:r>
                  <a:rPr lang="en-GB" sz="1400" b="1" dirty="0" err="1"/>
                  <a:t>vcf</a:t>
                </a:r>
                <a:r>
                  <a:rPr lang="en-GB" sz="1400" b="1" dirty="0"/>
                  <a:t> files</a:t>
                </a:r>
                <a:r>
                  <a:rPr lang="en-GB" sz="1400" dirty="0"/>
                  <a:t> (variant call format)</a:t>
                </a:r>
                <a:endParaRPr lang="en-GB" sz="1400" dirty="0"/>
              </a:p>
            </p:txBody>
          </p:sp>
        </p:grpSp>
        <p:cxnSp>
          <p:nvCxnSpPr>
            <p:cNvPr id="58" name="Straight Arrow Connector 57"/>
            <p:cNvCxnSpPr>
              <a:stCxn id="8" idx="3"/>
              <a:endCxn id="32" idx="1"/>
            </p:cNvCxnSpPr>
            <p:nvPr/>
          </p:nvCxnSpPr>
          <p:spPr>
            <a:xfrm>
              <a:off x="3131840" y="4717820"/>
              <a:ext cx="466015" cy="354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32" idx="3"/>
              <a:endCxn id="36" idx="1"/>
            </p:cNvCxnSpPr>
            <p:nvPr/>
          </p:nvCxnSpPr>
          <p:spPr>
            <a:xfrm>
              <a:off x="5546145" y="4753261"/>
              <a:ext cx="368923" cy="15367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32" idx="3"/>
              <a:endCxn id="70" idx="1"/>
            </p:cNvCxnSpPr>
            <p:nvPr/>
          </p:nvCxnSpPr>
          <p:spPr>
            <a:xfrm flipV="1">
              <a:off x="5546145" y="4161104"/>
              <a:ext cx="355430" cy="59215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5901575" y="3837938"/>
              <a:ext cx="3151697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/>
                <a:t>Structural variant ‘calling’</a:t>
              </a:r>
            </a:p>
            <a:p>
              <a:pPr algn="ctr"/>
              <a:r>
                <a:rPr lang="en-GB" dirty="0" err="1" smtClean="0">
                  <a:solidFill>
                    <a:srgbClr val="FF0000"/>
                  </a:solidFill>
                </a:rPr>
                <a:t>Delly</a:t>
              </a:r>
              <a:r>
                <a:rPr lang="en-GB" dirty="0" smtClean="0">
                  <a:solidFill>
                    <a:srgbClr val="FF0000"/>
                  </a:solidFill>
                </a:rPr>
                <a:t>, </a:t>
              </a:r>
              <a:r>
                <a:rPr lang="en-GB" dirty="0" err="1" smtClean="0">
                  <a:solidFill>
                    <a:srgbClr val="FF0000"/>
                  </a:solidFill>
                </a:rPr>
                <a:t>GenomeSTRiP</a:t>
              </a:r>
              <a:r>
                <a:rPr lang="en-GB" dirty="0" smtClean="0">
                  <a:solidFill>
                    <a:srgbClr val="FF0000"/>
                  </a:solidFill>
                </a:rPr>
                <a:t>, Lumpy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081306" y="5836000"/>
            <a:ext cx="5026925" cy="936446"/>
            <a:chOff x="3557305" y="5836000"/>
            <a:chExt cx="5026925" cy="936446"/>
          </a:xfrm>
        </p:grpSpPr>
        <p:grpSp>
          <p:nvGrpSpPr>
            <p:cNvPr id="89" name="Group 88"/>
            <p:cNvGrpSpPr/>
            <p:nvPr/>
          </p:nvGrpSpPr>
          <p:grpSpPr>
            <a:xfrm>
              <a:off x="3557305" y="5836000"/>
              <a:ext cx="5026925" cy="936446"/>
              <a:chOff x="3557305" y="5836000"/>
              <a:chExt cx="5026925" cy="936446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5814169" y="5849116"/>
                <a:ext cx="2770061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smtClean="0"/>
                  <a:t>Biological analysis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Admixture</a:t>
                </a:r>
              </a:p>
              <a:p>
                <a:pPr algn="ctr"/>
                <a:r>
                  <a:rPr lang="en-GB" dirty="0" smtClean="0">
                    <a:solidFill>
                      <a:srgbClr val="FF0000"/>
                    </a:solidFill>
                  </a:rPr>
                  <a:t>Many, many others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57305" y="5836000"/>
                <a:ext cx="1706429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/>
                  <a:t>VCF filtering</a:t>
                </a:r>
                <a:endParaRPr lang="en-GB" b="1" dirty="0"/>
              </a:p>
              <a:p>
                <a:pPr algn="ctr"/>
                <a:r>
                  <a:rPr lang="en-GB" dirty="0" err="1">
                    <a:solidFill>
                      <a:srgbClr val="FF0000"/>
                    </a:solidFill>
                  </a:rPr>
                  <a:t>b</a:t>
                </a:r>
                <a:r>
                  <a:rPr lang="en-GB" dirty="0" err="1" smtClean="0">
                    <a:solidFill>
                      <a:srgbClr val="FF0000"/>
                    </a:solidFill>
                  </a:rPr>
                  <a:t>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</a:t>
                </a:r>
              </a:p>
              <a:p>
                <a:pPr algn="ctr"/>
                <a:r>
                  <a:rPr lang="en-GB" dirty="0" err="1" smtClean="0">
                    <a:solidFill>
                      <a:srgbClr val="FF0000"/>
                    </a:solidFill>
                  </a:rPr>
                  <a:t>vcftools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 GATK</a:t>
                </a:r>
              </a:p>
            </p:txBody>
          </p:sp>
        </p:grpSp>
        <p:cxnSp>
          <p:nvCxnSpPr>
            <p:cNvPr id="77" name="Straight Arrow Connector 76"/>
            <p:cNvCxnSpPr>
              <a:stCxn id="52" idx="3"/>
              <a:endCxn id="48" idx="1"/>
            </p:cNvCxnSpPr>
            <p:nvPr/>
          </p:nvCxnSpPr>
          <p:spPr>
            <a:xfrm>
              <a:off x="5283001" y="6159166"/>
              <a:ext cx="531168" cy="1516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4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0000"/>
          </a:solidFill>
        </p:spPr>
        <p:txBody>
          <a:bodyPr/>
          <a:lstStyle/>
          <a:p>
            <a:r>
              <a:rPr lang="en-GB" b="1" dirty="0" smtClean="0"/>
              <a:t>Variant calling and genotyping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40769"/>
            <a:ext cx="8856984" cy="4525963"/>
          </a:xfrm>
        </p:spPr>
        <p:txBody>
          <a:bodyPr/>
          <a:lstStyle/>
          <a:p>
            <a:r>
              <a:rPr lang="en-GB" dirty="0" smtClean="0"/>
              <a:t>Software</a:t>
            </a:r>
          </a:p>
          <a:p>
            <a:pPr lvl="1"/>
            <a:r>
              <a:rPr lang="en-GB" dirty="0" err="1" smtClean="0"/>
              <a:t>Freebayes</a:t>
            </a:r>
            <a:endParaRPr lang="en-GB" dirty="0" smtClean="0"/>
          </a:p>
          <a:p>
            <a:pPr lvl="1"/>
            <a:r>
              <a:rPr lang="en-GB" dirty="0" smtClean="0"/>
              <a:t>The Genome Analysis Took Kit (GATK)</a:t>
            </a:r>
          </a:p>
          <a:p>
            <a:r>
              <a:rPr lang="en-GB" dirty="0" smtClean="0"/>
              <a:t>Outputs </a:t>
            </a:r>
            <a:r>
              <a:rPr lang="en-GB" dirty="0"/>
              <a:t>a </a:t>
            </a:r>
            <a:r>
              <a:rPr lang="en-GB" dirty="0" err="1"/>
              <a:t>vcf</a:t>
            </a:r>
            <a:r>
              <a:rPr lang="en-GB" dirty="0"/>
              <a:t> file (variant call format)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9336" y="4005064"/>
            <a:ext cx="119533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HE670865       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400036  .       A       C       394.38  .       AC=5;AF=0.250;AN=20;BaseQRankSum=3.199;DP=254;Dels=0.00;FS=25.982;HaplotypeScore=5.0148;InbreedingCoeff=0.7136;MLEAC=5;MLEAF=0.250;MQ=42.64;MQ0=0;MQRankSum=-4.172;QD=9.39;ReadPosRankSum=2.020 GT:AD:DP:GQ:PL 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0/0:51,0:52:99:0,138,1750       1/1:0,6:6:12:131,12,0   0/1:18,6:25:61:61,0,526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863" y="4917844"/>
            <a:ext cx="432048" cy="23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98981" y="4860246"/>
            <a:ext cx="432048" cy="296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14402" y="4926067"/>
            <a:ext cx="432048" cy="236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43198" y="4254251"/>
            <a:ext cx="2442455" cy="23627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359696" y="34290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REF</a:t>
            </a:r>
          </a:p>
          <a:p>
            <a:r>
              <a:rPr lang="en-GB" sz="1400" dirty="0">
                <a:solidFill>
                  <a:srgbClr val="00B050"/>
                </a:solidFill>
              </a:rPr>
              <a:t>base</a:t>
            </a:r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7263" y="34290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B050"/>
                </a:solidFill>
              </a:rPr>
              <a:t>ALT</a:t>
            </a:r>
          </a:p>
          <a:p>
            <a:r>
              <a:rPr lang="en-GB" sz="1400" dirty="0">
                <a:solidFill>
                  <a:srgbClr val="00B050"/>
                </a:solidFill>
              </a:rPr>
              <a:t>base</a:t>
            </a:r>
            <a:endParaRPr lang="en-GB" sz="1400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45991" y="400506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11823" y="400506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93218" y="6095038"/>
            <a:ext cx="8003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https://software.broadinstitute.org/gatk</a:t>
            </a:r>
            <a:r>
              <a:rPr lang="en-GB" dirty="0" smtClean="0"/>
              <a:t>/</a:t>
            </a:r>
          </a:p>
          <a:p>
            <a:r>
              <a:rPr lang="en-GB" dirty="0">
                <a:hlinkClick r:id="rId2"/>
              </a:rPr>
              <a:t>https://github.com/ekg/freebayes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5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1F32-A1DA-3448-8347-6D6EDA48B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61697"/>
          </a:xfrm>
          <a:solidFill>
            <a:srgbClr val="800000"/>
          </a:solidFill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genomics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7C8CB-A79F-6847-AA8F-6D1BD814FE93}"/>
              </a:ext>
            </a:extLst>
          </p:cNvPr>
          <p:cNvSpPr txBox="1"/>
          <p:nvPr/>
        </p:nvSpPr>
        <p:spPr>
          <a:xfrm>
            <a:off x="7363555" y="1339458"/>
            <a:ext cx="294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Variants tend to remain within their original population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76E2B-2C04-F64A-8AC3-09FD1E73D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2360609"/>
            <a:ext cx="4464496" cy="1578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CDCEF8-768B-D047-8DAE-E22822E2C175}"/>
              </a:ext>
            </a:extLst>
          </p:cNvPr>
          <p:cNvSpPr txBox="1"/>
          <p:nvPr/>
        </p:nvSpPr>
        <p:spPr>
          <a:xfrm>
            <a:off x="191344" y="1345732"/>
            <a:ext cx="68407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When people, animals, plants or microbes travel, they carry their DNA with them.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Every individual carries its history within its DNA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Because we know the ‘rules’ (mutation, drift, recombination) population movements can be modelled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Because populations can have small contributions from one/other populations, this can’t always be drawn on a phylogenetic tree.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2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340768"/>
            <a:ext cx="10972800" cy="45259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genetics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the study of genetic variation within species.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genomics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expands the data to study variation within species using whole genome data.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genomics: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more challenging data to gather, more expensive, more challenging to analyse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Genome-scale data produces a more comprehensive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(population size, migration, population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structuring)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selection (purifying, adaptive, balancing)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66C55A-F71C-7D4E-9EE0-FAADF61F6D1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population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genomics?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8299F3-2845-3F4A-90FD-2A51D0D925D5}"/>
              </a:ext>
            </a:extLst>
          </p:cNvPr>
          <p:cNvSpPr/>
          <p:nvPr/>
        </p:nvSpPr>
        <p:spPr>
          <a:xfrm>
            <a:off x="0" y="6045747"/>
            <a:ext cx="121920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Demography, selection and quantitative genetics are intimately related.</a:t>
            </a:r>
          </a:p>
        </p:txBody>
      </p:sp>
    </p:spTree>
    <p:extLst>
      <p:ext uri="{BB962C8B-B14F-4D97-AF65-F5344CB8AC3E}">
        <p14:creationId xmlns:p14="http://schemas.microsoft.com/office/powerpoint/2010/main" val="37484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2"/>
            <a:ext cx="10972800" cy="547260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Hypothesis/query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Sample collection and DNA extraction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geographic/habitat region of interest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Gather hundreds to thousands of individuals (strains/subjects) from within a species (sometimes tens of thousands) 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Extract genomic DNA from each individual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Genome sequencing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Aim: to obtain sequence data covering the entire genome 5x to 40x coverage</a:t>
            </a:r>
          </a:p>
          <a:p>
            <a:pPr marL="800100" lvl="2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Coverage: how many reads per site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Sequence genome using ‘short read’ technology  (usually Illumina)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issue: cost/base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775520" y="6395037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847528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99656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991544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143672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519936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6672064" y="6179013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663952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816080" y="596298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591944" y="574696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744072" y="5746965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35960" y="553094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888088" y="5530941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406874" y="6528957"/>
            <a:ext cx="105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2x coverage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3522" y="6549105"/>
            <a:ext cx="1051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4x coverage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08058" y="5379554"/>
            <a:ext cx="1300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Reads from one individual, aligned to a reference genome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61DAF4E1-8950-2044-8DCA-44FD602CB1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population genomics data </a:t>
            </a:r>
          </a:p>
        </p:txBody>
      </p:sp>
    </p:spTree>
    <p:extLst>
      <p:ext uri="{BB962C8B-B14F-4D97-AF65-F5344CB8AC3E}">
        <p14:creationId xmlns:p14="http://schemas.microsoft.com/office/powerpoint/2010/main" val="29186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052513"/>
            <a:ext cx="10972800" cy="5472608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Read mapping and ‘variant calling’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Locate genetic variants (sites the genome that differ between individuals, polymorphisms)</a:t>
            </a:r>
          </a:p>
          <a:p>
            <a:pPr marL="1314450" lvl="2" indent="-457200">
              <a:buFont typeface="+mj-lt"/>
              <a:buAutoNum type="alphaLcParenR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SNPs, indels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By mapping (aligning) sequence reads to a reference genome, and identifying sites the genome that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</a:p>
          <a:p>
            <a:pPr marL="51435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Segregating genetic variants are (usually) the final data set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 of positions that vary. Alleles/polymorphisms/variants.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Analysis: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Describing demography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Detecting selection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Quantitative genetics (like GWAS)</a:t>
            </a:r>
          </a:p>
          <a:p>
            <a:pPr marL="857250" lvl="1" indent="-457200">
              <a:buFont typeface="+mj-lt"/>
              <a:buAutoNum type="alphaLcParenR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51584" y="6328822"/>
            <a:ext cx="698477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423592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575720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567608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719736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96000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248128" y="6112798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240016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392144" y="5896774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168008" y="5680750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7320136" y="5680750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312024" y="546472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7464152" y="546472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6744072" y="539271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891644" y="5824767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026097" y="581872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026097" y="6041014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782308" y="540378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782308" y="560851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782308" y="582443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312024" y="524299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464152" y="5242999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744072" y="517099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782308" y="518206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312024" y="502700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464152" y="5027006"/>
            <a:ext cx="1008112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744072" y="4954998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782308" y="4966069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349831" y="5603039"/>
            <a:ext cx="144016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782308" y="6046462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772" y="6547988"/>
            <a:ext cx="439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Reads from one individual, aligned to a reference genome</a:t>
            </a:r>
          </a:p>
        </p:txBody>
      </p:sp>
      <p:sp>
        <p:nvSpPr>
          <p:cNvPr id="18" name="Right Brace 17"/>
          <p:cNvSpPr/>
          <p:nvPr/>
        </p:nvSpPr>
        <p:spPr bwMode="auto">
          <a:xfrm>
            <a:off x="9480376" y="6185030"/>
            <a:ext cx="144016" cy="362958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ight Brace 41"/>
          <p:cNvSpPr/>
          <p:nvPr/>
        </p:nvSpPr>
        <p:spPr bwMode="auto">
          <a:xfrm>
            <a:off x="8696969" y="4972587"/>
            <a:ext cx="225017" cy="1212443"/>
          </a:xfrm>
          <a:prstGeom prst="rightBrac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90707" y="4874747"/>
            <a:ext cx="2257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Some other strain/individual we are comparing to </a:t>
            </a: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the reference genome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731731" y="6193651"/>
            <a:ext cx="2257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D3CB15C2-FF8A-4342-A0D1-DA3146CB09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61697"/>
          </a:xfrm>
          <a:prstGeom prst="rect">
            <a:avLst/>
          </a:prstGeom>
          <a:solidFill>
            <a:srgbClr val="8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population genomics data </a:t>
            </a:r>
          </a:p>
        </p:txBody>
      </p:sp>
    </p:spTree>
    <p:extLst>
      <p:ext uri="{BB962C8B-B14F-4D97-AF65-F5344CB8AC3E}">
        <p14:creationId xmlns:p14="http://schemas.microsoft.com/office/powerpoint/2010/main" val="39473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smahapatra York 2011b">
  <a:themeElements>
    <a:clrScheme name="Dasmahapatra York 2011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smahapatra York 2011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smahapatra York 2011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smahapatra York 2011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smahapatra York 2011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Dasmahapatra York 2011b</Template>
  <TotalTime>45079</TotalTime>
  <Words>1525</Words>
  <Application>Microsoft Office PowerPoint</Application>
  <PresentationFormat>Widescreen</PresentationFormat>
  <Paragraphs>260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</vt:lpstr>
      <vt:lpstr>Courier New</vt:lpstr>
      <vt:lpstr>Dasmahapatra York 2011b</vt:lpstr>
      <vt:lpstr>BIO00058M: Sequence Analysis Lecture 4 Population genomic analyses</vt:lpstr>
      <vt:lpstr>Assessment</vt:lpstr>
      <vt:lpstr>L4 + W4: Learning objectives</vt:lpstr>
      <vt:lpstr>40 billion bases….what do I do with them?</vt:lpstr>
      <vt:lpstr>Variant calling and genotyping</vt:lpstr>
      <vt:lpstr>Population genomics</vt:lpstr>
      <vt:lpstr>PowerPoint Presentation</vt:lpstr>
      <vt:lpstr>PowerPoint Presentation</vt:lpstr>
      <vt:lpstr>PowerPoint Presentation</vt:lpstr>
      <vt:lpstr>PowerPoint Presentation</vt:lpstr>
      <vt:lpstr>What affects population structure?</vt:lpstr>
      <vt:lpstr>PCA for measuring population structure</vt:lpstr>
      <vt:lpstr>Ancient genomes compared to modern European and Middle Eastern genomes</vt:lpstr>
      <vt:lpstr>Ancient genomes from Northern Britain</vt:lpstr>
      <vt:lpstr>Ancient genomes compared to modern European and Middle Eastern genomes</vt:lpstr>
      <vt:lpstr>PowerPoint Presentation</vt:lpstr>
      <vt:lpstr>Genetic divergence, Fst</vt:lpstr>
      <vt:lpstr>PowerPoint Presentation</vt:lpstr>
      <vt:lpstr>Subspecies of H. melpomene</vt:lpstr>
      <vt:lpstr>Divergence (FST) between subspecies of H. melpomene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analysis of complex speciation in Heliconius</dc:title>
  <dc:creator>Kanchon Dasmahapatra</dc:creator>
  <cp:lastModifiedBy>Kanchon Dasmahapatra</cp:lastModifiedBy>
  <cp:revision>550</cp:revision>
  <cp:lastPrinted>2013-02-07T16:36:15Z</cp:lastPrinted>
  <dcterms:created xsi:type="dcterms:W3CDTF">2011-07-02T19:02:19Z</dcterms:created>
  <dcterms:modified xsi:type="dcterms:W3CDTF">2019-10-31T02:48:52Z</dcterms:modified>
</cp:coreProperties>
</file>