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14" r:id="rId2"/>
    <p:sldId id="988" r:id="rId3"/>
    <p:sldId id="1021" r:id="rId4"/>
    <p:sldId id="1024" r:id="rId5"/>
    <p:sldId id="1033" r:id="rId6"/>
    <p:sldId id="1034" r:id="rId7"/>
    <p:sldId id="1025" r:id="rId8"/>
    <p:sldId id="1026" r:id="rId9"/>
    <p:sldId id="1027" r:id="rId10"/>
    <p:sldId id="1028" r:id="rId11"/>
    <p:sldId id="1029" r:id="rId12"/>
    <p:sldId id="1030" r:id="rId13"/>
    <p:sldId id="1031" r:id="rId14"/>
    <p:sldId id="1032" r:id="rId15"/>
    <p:sldId id="1008" r:id="rId16"/>
    <p:sldId id="960" r:id="rId17"/>
    <p:sldId id="1010" r:id="rId18"/>
    <p:sldId id="1035" r:id="rId19"/>
    <p:sldId id="1036" r:id="rId20"/>
    <p:sldId id="1022" r:id="rId21"/>
    <p:sldId id="1023" r:id="rId22"/>
    <p:sldId id="1004" r:id="rId23"/>
    <p:sldId id="1005" r:id="rId24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3300"/>
    <a:srgbClr val="000000"/>
    <a:srgbClr val="57F7FB"/>
    <a:srgbClr val="FFFFFF"/>
    <a:srgbClr val="5F5F5F"/>
    <a:srgbClr val="1C1C1C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1908" autoAdjust="0"/>
  </p:normalViewPr>
  <p:slideViewPr>
    <p:cSldViewPr>
      <p:cViewPr varScale="1">
        <p:scale>
          <a:sx n="67" d="100"/>
          <a:sy n="67" d="100"/>
        </p:scale>
        <p:origin x="13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32EC17B7-EBE0-497A-95D6-87E0AECC9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92401"/>
            <a:ext cx="5438464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6CB8392-2C32-4AAC-8FEF-7190FDE67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1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7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1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7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5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8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5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0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0CE6-3739-490D-BF14-7F7D27A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E652-7FE6-4EF5-8C63-B0F0C704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E863-2F29-42C4-898A-4214DA072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3E20-DE6E-4CC3-8A04-5F0FDF2A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80DA7-7703-463A-8F6E-93EB5F95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88C1-83FD-44A3-8DCE-E74C4A7B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C51F-D3F9-41BD-9432-CFC0B4A35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2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3FFA-3182-4542-ADF1-C8C6C920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2916-3E31-41E1-B30B-91F3CD873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1B22-A73E-4B05-A3D6-9180BE9FB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7D09-86C6-4BCC-BBE5-6585D568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4D3E2-8D6C-418E-BD73-55C305B7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kg/freebay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icsengland.co.uk/the-100000-genomes-projec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628799"/>
          </a:xfrm>
        </p:spPr>
        <p:txBody>
          <a:bodyPr/>
          <a:lstStyle/>
          <a:p>
            <a:pPr eaLnBrk="1" hangingPunct="1"/>
            <a:r>
              <a:rPr lang="en-GB" sz="2400" b="1" dirty="0"/>
              <a:t>BIO00058M:</a:t>
            </a:r>
            <a:r>
              <a:rPr lang="en-GB" sz="2400" dirty="0"/>
              <a:t> Sequence Analysis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800" b="1" dirty="0"/>
              <a:t>Lecture </a:t>
            </a:r>
            <a:r>
              <a:rPr lang="en-GB" sz="2800" b="1" dirty="0" smtClean="0"/>
              <a:t>3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600" b="1" dirty="0" smtClean="0"/>
              <a:t>High-throughput sequencing Part 2</a:t>
            </a:r>
            <a:endParaRPr lang="en-US" sz="3600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085184"/>
            <a:ext cx="8748712" cy="1440160"/>
          </a:xfrm>
          <a:noFill/>
        </p:spPr>
        <p:txBody>
          <a:bodyPr/>
          <a:lstStyle/>
          <a:p>
            <a:pPr eaLnBrk="1" hangingPunct="1"/>
            <a:r>
              <a:rPr lang="en-GB" sz="2400" b="1" dirty="0" smtClean="0"/>
              <a:t>Kanchon Dasmahapatra</a:t>
            </a:r>
          </a:p>
          <a:p>
            <a:pPr eaLnBrk="1" hangingPunct="1"/>
            <a:r>
              <a:rPr lang="en-GB" sz="2400" b="1" dirty="0" smtClean="0"/>
              <a:t>kanchon.dasmahapatra@york.ac.uk</a:t>
            </a:r>
          </a:p>
          <a:p>
            <a:pPr eaLnBrk="1" hangingPunct="1"/>
            <a:r>
              <a:rPr lang="en-GB" sz="2400" b="1" dirty="0" smtClean="0"/>
              <a:t>Room J101</a:t>
            </a:r>
          </a:p>
          <a:p>
            <a:pPr eaLnBrk="1" hangingPunct="1"/>
            <a:endParaRPr lang="en-GB" sz="2400" b="1" dirty="0" smtClean="0"/>
          </a:p>
        </p:txBody>
      </p:sp>
      <p:sp>
        <p:nvSpPr>
          <p:cNvPr id="2" name="AutoShape 7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116632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51520" y="1340768"/>
            <a:ext cx="8712968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5827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General information about the mapping </a:t>
            </a:r>
            <a:r>
              <a:rPr lang="en-GB" b="1" dirty="0" err="1" smtClean="0"/>
              <a:t>proceedure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468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15515" y="1628800"/>
            <a:ext cx="8712968" cy="792088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36899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Information one read’s mapping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523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699791" y="1628800"/>
            <a:ext cx="1080121" cy="144016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65966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Mapping score, chromosome, and position that read maps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908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51520" y="1772816"/>
            <a:ext cx="8640960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6314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Sequence of read, quality scores of read, flags (RG, </a:t>
            </a:r>
            <a:r>
              <a:rPr lang="en-GB" b="1" dirty="0" err="1" smtClean="0"/>
              <a:t>etc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251518" y="2060848"/>
            <a:ext cx="8640961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Removing PCR duplicates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Library preparation may involve PCR steps</a:t>
            </a:r>
          </a:p>
          <a:p>
            <a:r>
              <a:rPr lang="en-GB" dirty="0" smtClean="0"/>
              <a:t>PCR duplicates can be removed/marked using Picard </a:t>
            </a:r>
            <a:r>
              <a:rPr lang="en-GB" dirty="0" err="1" smtClean="0"/>
              <a:t>MarkDuplicates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30932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https://broadinstitute.github.io/picard/</a:t>
            </a:r>
          </a:p>
        </p:txBody>
      </p:sp>
    </p:spTree>
    <p:extLst>
      <p:ext uri="{BB962C8B-B14F-4D97-AF65-F5344CB8AC3E}">
        <p14:creationId xmlns:p14="http://schemas.microsoft.com/office/powerpoint/2010/main" val="7803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IGV: integrated genome viewer</a:t>
            </a:r>
            <a:endParaRPr lang="en-US" dirty="0"/>
          </a:p>
        </p:txBody>
      </p:sp>
      <p:sp>
        <p:nvSpPr>
          <p:cNvPr id="664579" name="AutoShape 3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4580" name="AutoShape 4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64581" name="Picture 5" descr="cordula_genome_good_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664" b="8406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Variant calling and genotyping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525963"/>
          </a:xfrm>
        </p:spPr>
        <p:txBody>
          <a:bodyPr/>
          <a:lstStyle/>
          <a:p>
            <a:r>
              <a:rPr lang="en-GB" dirty="0" smtClean="0"/>
              <a:t>Software</a:t>
            </a:r>
          </a:p>
          <a:p>
            <a:pPr lvl="1"/>
            <a:r>
              <a:rPr lang="en-GB" dirty="0" err="1" smtClean="0"/>
              <a:t>Freebayes</a:t>
            </a:r>
            <a:endParaRPr lang="en-GB" dirty="0" smtClean="0"/>
          </a:p>
          <a:p>
            <a:pPr lvl="1"/>
            <a:r>
              <a:rPr lang="en-GB" dirty="0" smtClean="0"/>
              <a:t>The Genome Analysis Took Kit (GATK)</a:t>
            </a:r>
          </a:p>
          <a:p>
            <a:r>
              <a:rPr lang="en-GB" dirty="0" smtClean="0"/>
              <a:t>Outputs </a:t>
            </a:r>
            <a:r>
              <a:rPr lang="en-GB" dirty="0"/>
              <a:t>a </a:t>
            </a:r>
            <a:r>
              <a:rPr lang="en-GB" dirty="0" err="1"/>
              <a:t>vcf</a:t>
            </a:r>
            <a:r>
              <a:rPr lang="en-GB" dirty="0"/>
              <a:t> file (variant call format)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" y="4005064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HE670865       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400036  .       A       C       394.38  .       AC=5;AF=0.250;AN=20;BaseQRankSum=3.199;DP=254;Dels=0.00;FS=25.982;HaplotypeScore=5.0148;InbreedingCoeff=0.7136;MLEAC=5;MLEAF=0.250;MQ=42.64;MQ0=0;MQRankSum=-4.172;QD=9.39;ReadPosRankSum=2.020 GT:AD:DP:GQ:PL 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0/0:51,0:52:99:0,138,1750       1/1:0,6:6:12:131,12,0   0/1:18,6:25:61:61,0,526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5064936"/>
            <a:ext cx="432048" cy="236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64088" y="4860247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83537" y="5064937"/>
            <a:ext cx="432048" cy="236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1312" y="4221088"/>
            <a:ext cx="2442455" cy="2362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75856" y="3429000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REF</a:t>
            </a:r>
          </a:p>
          <a:p>
            <a:r>
              <a:rPr lang="en-GB" sz="1400" dirty="0" smtClean="0">
                <a:solidFill>
                  <a:srgbClr val="00B050"/>
                </a:solidFill>
              </a:rPr>
              <a:t>base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423" y="3429000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ALT</a:t>
            </a:r>
          </a:p>
          <a:p>
            <a:r>
              <a:rPr lang="en-GB" sz="1400" dirty="0" smtClean="0">
                <a:solidFill>
                  <a:srgbClr val="00B050"/>
                </a:solidFill>
              </a:rPr>
              <a:t>base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62152" y="400506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27984" y="400506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218" y="6095037"/>
            <a:ext cx="8003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https://software.broadinstitute.org/gatk</a:t>
            </a:r>
            <a:r>
              <a:rPr lang="en-GB" dirty="0" smtClean="0"/>
              <a:t>/</a:t>
            </a:r>
          </a:p>
          <a:p>
            <a:r>
              <a:rPr lang="en-GB" dirty="0">
                <a:hlinkClick r:id="rId2"/>
              </a:rPr>
              <a:t>https://github.com/ekg/freebayes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5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de novo </a:t>
            </a:r>
            <a:r>
              <a:rPr lang="en-GB" dirty="0" smtClean="0"/>
              <a:t>genome assembly</a:t>
            </a:r>
            <a:endParaRPr lang="en-GB" dirty="0"/>
          </a:p>
        </p:txBody>
      </p:sp>
      <p:pic>
        <p:nvPicPr>
          <p:cNvPr id="1028" name="Picture 4" descr="https://upload.wikimedia.org/wikipedia/commons/8/80/Genome_Siz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6744717" cy="47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5021" y="552564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Genome size / </a:t>
            </a:r>
            <a:r>
              <a:rPr lang="en-GB" b="1" dirty="0" err="1" smtClean="0"/>
              <a:t>bp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292080" y="4869160"/>
            <a:ext cx="0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9212" y="6074394"/>
            <a:ext cx="50257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Haploid </a:t>
            </a:r>
            <a:r>
              <a:rPr lang="en-GB" dirty="0"/>
              <a:t>h</a:t>
            </a:r>
            <a:r>
              <a:rPr lang="en-GB" dirty="0" smtClean="0"/>
              <a:t>uman genome size = 3.2 billion bases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2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en-GB" dirty="0" smtClean="0"/>
              <a:t>Why are mammalian and plant genomes difficult to assemble?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00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L3 + W3: 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dirty="0"/>
              <a:t>Have a understanding of resequencing genomes</a:t>
            </a:r>
          </a:p>
          <a:p>
            <a:pPr lvl="1"/>
            <a:r>
              <a:rPr lang="en-GB" dirty="0" smtClean="0"/>
              <a:t>Aligning to a reference genome</a:t>
            </a:r>
          </a:p>
          <a:p>
            <a:pPr lvl="1"/>
            <a:r>
              <a:rPr lang="en-GB" dirty="0" smtClean="0"/>
              <a:t>PCR duplicates</a:t>
            </a:r>
          </a:p>
          <a:p>
            <a:pPr lvl="1"/>
            <a:r>
              <a:rPr lang="en-GB" dirty="0" smtClean="0"/>
              <a:t>SNP/</a:t>
            </a:r>
            <a:r>
              <a:rPr lang="en-GB" dirty="0" err="1" smtClean="0"/>
              <a:t>indel</a:t>
            </a:r>
            <a:r>
              <a:rPr lang="en-GB" dirty="0" smtClean="0"/>
              <a:t> calling</a:t>
            </a:r>
          </a:p>
          <a:p>
            <a:r>
              <a:rPr lang="en-GB" dirty="0" smtClean="0"/>
              <a:t>Have </a:t>
            </a:r>
            <a:r>
              <a:rPr lang="en-GB" dirty="0"/>
              <a:t>a </a:t>
            </a:r>
            <a:r>
              <a:rPr lang="en-GB" dirty="0" smtClean="0"/>
              <a:t>basic understanding </a:t>
            </a:r>
            <a:r>
              <a:rPr lang="en-GB" dirty="0"/>
              <a:t>of </a:t>
            </a:r>
            <a:r>
              <a:rPr lang="en-GB" i="1" dirty="0"/>
              <a:t>de novo </a:t>
            </a:r>
            <a:r>
              <a:rPr lang="en-GB" dirty="0" smtClean="0"/>
              <a:t>genome assembly</a:t>
            </a:r>
            <a:endParaRPr lang="en-GB" dirty="0"/>
          </a:p>
          <a:p>
            <a:pPr lvl="1"/>
            <a:r>
              <a:rPr lang="en-GB" dirty="0" err="1" smtClean="0"/>
              <a:t>agp</a:t>
            </a:r>
            <a:r>
              <a:rPr lang="en-GB" dirty="0" smtClean="0"/>
              <a:t> and </a:t>
            </a:r>
            <a:r>
              <a:rPr lang="en-GB" dirty="0" err="1" smtClean="0"/>
              <a:t>gff</a:t>
            </a:r>
            <a:r>
              <a:rPr lang="en-GB" dirty="0" smtClean="0"/>
              <a:t> files</a:t>
            </a:r>
          </a:p>
          <a:p>
            <a:endParaRPr lang="en-GB" dirty="0"/>
          </a:p>
          <a:p>
            <a:r>
              <a:rPr lang="en-GB" dirty="0" smtClean="0"/>
              <a:t>Introduction to group projects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8000" r="19776" b="9051"/>
          <a:stretch/>
        </p:blipFill>
        <p:spPr>
          <a:xfrm>
            <a:off x="2436371" y="188640"/>
            <a:ext cx="451189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de novo</a:t>
            </a:r>
            <a:r>
              <a:rPr lang="en-GB" dirty="0" smtClean="0"/>
              <a:t> assembly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30932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Ekblom</a:t>
            </a:r>
            <a:r>
              <a:rPr lang="en-GB" sz="1400" dirty="0" smtClean="0"/>
              <a:t> &amp; Wolf (2014) A field guide to whole-genome sequencing, assembly and annotation. </a:t>
            </a:r>
            <a:r>
              <a:rPr lang="en-GB" sz="1400" i="1" dirty="0" smtClean="0"/>
              <a:t>Evolutionary Applications</a:t>
            </a:r>
            <a:r>
              <a:rPr lang="en-GB" sz="1400" dirty="0" smtClean="0"/>
              <a:t> 7: 1026-1042.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99" y="885824"/>
            <a:ext cx="5457439" cy="5279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4211" y="1916832"/>
            <a:ext cx="2108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 nowadays long </a:t>
            </a:r>
          </a:p>
          <a:p>
            <a:r>
              <a:rPr lang="en-GB" dirty="0" smtClean="0"/>
              <a:t>read sequence:</a:t>
            </a:r>
          </a:p>
          <a:p>
            <a:r>
              <a:rPr lang="en-GB" dirty="0" err="1" smtClean="0"/>
              <a:t>PacBio</a:t>
            </a:r>
            <a:endParaRPr lang="en-GB" dirty="0" smtClean="0"/>
          </a:p>
          <a:p>
            <a:r>
              <a:rPr lang="en-GB" dirty="0" err="1" smtClean="0"/>
              <a:t>Nanopore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agp</a:t>
            </a:r>
            <a:r>
              <a:rPr lang="en-GB" dirty="0" smtClean="0"/>
              <a:t> (a Golden path) file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496" y="2520766"/>
            <a:ext cx="112332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1       73148   1       D       Hmel201001      1       73148   +       #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unoriented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0.000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73149   73248   2       N       100     fragment        no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73249   2694103 3       D       Hmel201002      1       2620855 +       # anchored      0.000 1.450 2.899 4.349 5.799 7.248 8.698 10.148 11.597 13.047 14.497 15.946 17.396 18.846 20.296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2694104 2694203 4       N       100     fragment        no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2694204 2757786 5       D       Hmel201003      1       63583   +       # unordered     20.296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2757787 2757886 6       N       100     fragment        no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2757887 2773154 7       D       Hmel201004      1       15268   +       # unordered     20.296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2773155 2773254 8       N       100     fragment        no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2773255 3691781 9       D       Hmel201005      1       918527  +       # anchored      20.296 21.745 23.195 24.645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3691782 3691881 10      N       100     fragment        no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3691882 3852055 11      D       Hmel201006      1       160174  +       #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unoriented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24.645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3852056 3852155 12      N       100     fragment        no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3852156 5787889 13      D       Hmel201007      1       1935734 +       # anchored      24.645 26.094 27.544 28.994 30.443 31.893 33.343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5787890 5787989 14      N       100     fragment        no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chr1    5787990 5863997 15      D       Hmel201008      1       76008   +       #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unoriented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33.343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381328"/>
            <a:ext cx="663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https://www.ncbi.nlm.nih.gov/assembly/agp/AGP_Specification/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4343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/>
              <a:t>Describes the assembly of a larger sequence object from smaller objects.</a:t>
            </a:r>
          </a:p>
          <a:p>
            <a:endParaRPr lang="en-GB" b="1" smtClean="0"/>
          </a:p>
          <a:p>
            <a:r>
              <a:rPr lang="en-GB" b="1" smtClean="0"/>
              <a:t>The large object can be a contig, a scaffold (supercontig), or a chromosome.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35496" y="2520766"/>
            <a:ext cx="9108504" cy="188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008" y="2829500"/>
            <a:ext cx="9108504" cy="1881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2008" y="3294653"/>
            <a:ext cx="9108504" cy="4943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feature format file (</a:t>
            </a:r>
            <a:r>
              <a:rPr lang="en-GB" dirty="0" err="1" smtClean="0"/>
              <a:t>gff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04343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Describes the annotation of a genome: positions of genes, introns/exons, pseudogenes </a:t>
            </a:r>
            <a:r>
              <a:rPr lang="en-GB" b="1" dirty="0" err="1" smtClean="0"/>
              <a:t>etc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932040"/>
            <a:ext cx="1057212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Hmel200001      HGC     gene    1917    3952    .       -       .       ID=HMEL015204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Hmel200001      HGC     mRNA    1917    3952    .       -       .       ID=HMEL015204-RA;Parent=HMEL015204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Hmel200001      HGC     exon    3827    3952    .       -       .       ID=HMEL015204-RA-E1AAAA;Parent=HMEL015204-RA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Hmel200001      HGC     exon    2744    2878    .       -       .       ID=HMEL015204-RA-E2AAAA;Parent=HMEL015204-RA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Hmel200001      HGC     exon    1917    1976    .       -       .       ID=HMEL015204-RA-E3AAAA;Parent=HMEL015204-RA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Hmel200001      HGC     CDS     3827    3952    .       -       0       Parent=HMEL015204-RA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Hmel200001      HGC     CDS     2744    2878    .       -       0       Parent=HMEL015204-RA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Hmel200001      HGC     CDS     1917    1976    .       -       0       Parent=HMEL015204-RA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gene    2916    9864    .       +       .       ID=HMEL013922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mRNA    2916    9864    .       +       .       ID=HMEL013922-RA;Parent=HMEL013922;Dbxref=goslim_goa:GO:0003674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exon    2916    3063    .       +       .       ID=HMEL013922-RA-E1AAAA;Parent=HMEL013922-RA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exon    3349    3440    .       +       .       ID=HMEL013922-RA-E2AAAA;Parent=HMEL013922-RA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exon    3811    4033    .       +       .       ID=HMEL013922-RA-E3AAAA;Parent=HMEL013922-RA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exon    4330    4525    .       +       .       ID=HMEL013922-RA-E4AAAA;Parent=HMEL013922-RA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exon    4803    4895    .       +       .       ID=HMEL013922-RA-E5AAAA;Parent=HMEL013922-RA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exon    6560    6749    .       +       .       ID=HMEL013922-RA-E6AAAA;Parent=HMEL013922-RA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exon    8334    9864    .       +       .       ID=HMEL013922-RA-E7AAAA;Parent=HMEL013922-RA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CDS     2918    3063    .       +       0       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CDS     3349    3440    .       +       1       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CDS     3811    4033    .       +       2       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CDS     4330    4525    .       +       1       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CDS     4803    4895    .       +       0       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CDS     6560    6749    .       +       0       Parent=HMEL013922-RA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Hmel200004      HGC     CDS     8334    8335    .       +       2       Parent=HMEL013922-RA</a:t>
            </a:r>
          </a:p>
          <a:p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310" y="1932040"/>
            <a:ext cx="9023894" cy="1280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2008" y="3212976"/>
            <a:ext cx="9030196" cy="24482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87067" y="6113851"/>
            <a:ext cx="8169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</a:t>
            </a:r>
            <a:r>
              <a:rPr lang="en-GB" dirty="0" smtClean="0"/>
              <a:t>gmod.org/wiki/GFF3</a:t>
            </a:r>
          </a:p>
          <a:p>
            <a:r>
              <a:rPr lang="en-GB" dirty="0" smtClean="0"/>
              <a:t>https</a:t>
            </a:r>
            <a:r>
              <a:rPr lang="en-GB" dirty="0"/>
              <a:t>://</a:t>
            </a:r>
            <a:r>
              <a:rPr lang="en-GB" dirty="0" smtClean="0"/>
              <a:t>github.com/The-Sequence-Ontology/Specifications/blob/master/gff3.md</a:t>
            </a:r>
          </a:p>
        </p:txBody>
      </p:sp>
    </p:spTree>
    <p:extLst>
      <p:ext uri="{BB962C8B-B14F-4D97-AF65-F5344CB8AC3E}">
        <p14:creationId xmlns:p14="http://schemas.microsoft.com/office/powerpoint/2010/main" val="25712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40 billion bases….what do I do with them?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3203" y="1145625"/>
            <a:ext cx="13260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err="1" smtClean="0"/>
              <a:t>Fastq</a:t>
            </a:r>
            <a:r>
              <a:rPr lang="en-GB" b="1" dirty="0" smtClean="0"/>
              <a:t> files</a:t>
            </a:r>
          </a:p>
          <a:p>
            <a:pPr algn="ctr"/>
            <a:r>
              <a:rPr lang="en-GB" b="1" dirty="0" smtClean="0"/>
              <a:t>(reads)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7462" y="1007125"/>
            <a:ext cx="2056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Check average </a:t>
            </a:r>
          </a:p>
          <a:p>
            <a:pPr algn="ctr"/>
            <a:r>
              <a:rPr lang="en-GB" b="1" dirty="0" smtClean="0"/>
              <a:t>quality statistics </a:t>
            </a:r>
          </a:p>
          <a:p>
            <a:pPr algn="ctr"/>
            <a:r>
              <a:rPr lang="en-GB" dirty="0" err="1" smtClean="0">
                <a:solidFill>
                  <a:srgbClr val="FF0000"/>
                </a:solidFill>
              </a:rPr>
              <a:t>FastQC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632" y="868626"/>
            <a:ext cx="40807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Clean/trim </a:t>
            </a:r>
          </a:p>
          <a:p>
            <a:pPr algn="ctr"/>
            <a:r>
              <a:rPr lang="en-GB" b="1" dirty="0"/>
              <a:t>s</a:t>
            </a:r>
            <a:r>
              <a:rPr lang="en-GB" b="1" dirty="0" smtClean="0"/>
              <a:t>equences</a:t>
            </a:r>
            <a:br>
              <a:rPr lang="en-GB" b="1" dirty="0" smtClean="0"/>
            </a:br>
            <a:r>
              <a:rPr lang="en-GB" dirty="0" err="1" smtClean="0">
                <a:solidFill>
                  <a:srgbClr val="FF0000"/>
                </a:solidFill>
              </a:rPr>
              <a:t>cutadapt</a:t>
            </a:r>
            <a:r>
              <a:rPr lang="en-GB" dirty="0" smtClean="0">
                <a:solidFill>
                  <a:srgbClr val="FF0000"/>
                </a:solidFill>
              </a:rPr>
              <a:t>, Reaper, </a:t>
            </a:r>
            <a:r>
              <a:rPr lang="en-GB" dirty="0" err="1" smtClean="0">
                <a:solidFill>
                  <a:srgbClr val="FF0000"/>
                </a:solidFill>
              </a:rPr>
              <a:t>Trimmotomatic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0519" y="7860888"/>
            <a:ext cx="184730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1575968" y="8422752"/>
            <a:ext cx="184731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09207" y="1468790"/>
            <a:ext cx="318255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84435" y="1468790"/>
            <a:ext cx="279197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3465" y="2197930"/>
            <a:ext cx="8090395" cy="1442644"/>
            <a:chOff x="163465" y="2197930"/>
            <a:chExt cx="8090395" cy="1442644"/>
          </a:xfrm>
        </p:grpSpPr>
        <p:sp>
          <p:nvSpPr>
            <p:cNvPr id="9" name="TextBox 8"/>
            <p:cNvSpPr txBox="1"/>
            <p:nvPr/>
          </p:nvSpPr>
          <p:spPr>
            <a:xfrm>
              <a:off x="163465" y="2212176"/>
              <a:ext cx="246931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de novo </a:t>
              </a:r>
              <a:r>
                <a:rPr lang="en-GB" b="1" dirty="0" smtClean="0"/>
                <a:t>assembly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SGA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Velvet, </a:t>
              </a:r>
              <a:r>
                <a:rPr lang="en-GB" dirty="0" err="1" smtClean="0">
                  <a:solidFill>
                    <a:srgbClr val="FF0000"/>
                  </a:solidFill>
                </a:rPr>
                <a:t>CLCbio</a:t>
              </a:r>
              <a:r>
                <a:rPr lang="en-GB" dirty="0" smtClean="0">
                  <a:solidFill>
                    <a:srgbClr val="FF0000"/>
                  </a:solidFill>
                </a:rPr>
                <a:t>, and many others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9" idx="3"/>
              <a:endCxn id="45" idx="1"/>
            </p:cNvCxnSpPr>
            <p:nvPr/>
          </p:nvCxnSpPr>
          <p:spPr>
            <a:xfrm flipV="1">
              <a:off x="2632777" y="2521096"/>
              <a:ext cx="762402" cy="29124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395179" y="2197930"/>
              <a:ext cx="484922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Compare to other sequences/genomes</a:t>
              </a:r>
              <a:endParaRPr lang="en-GB" b="1" dirty="0" smtClean="0"/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BLAST, Cactus Genome-alignment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85726" y="2994243"/>
              <a:ext cx="486813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Annotate (locate and mark up the genes)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Augustus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9" idx="3"/>
              <a:endCxn id="51" idx="1"/>
            </p:cNvCxnSpPr>
            <p:nvPr/>
          </p:nvCxnSpPr>
          <p:spPr>
            <a:xfrm>
              <a:off x="2632777" y="2812341"/>
              <a:ext cx="752949" cy="5050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63465" y="3837938"/>
            <a:ext cx="8889807" cy="1757045"/>
            <a:chOff x="163465" y="3837938"/>
            <a:chExt cx="8889807" cy="1757045"/>
          </a:xfrm>
        </p:grpSpPr>
        <p:sp>
          <p:nvSpPr>
            <p:cNvPr id="32" name="TextBox 31"/>
            <p:cNvSpPr txBox="1"/>
            <p:nvPr/>
          </p:nvSpPr>
          <p:spPr>
            <a:xfrm>
              <a:off x="3597855" y="4014597"/>
              <a:ext cx="1948290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Remove</a:t>
              </a:r>
            </a:p>
            <a:p>
              <a:pPr algn="ctr"/>
              <a:r>
                <a:rPr lang="en-GB" b="1" dirty="0" smtClean="0"/>
                <a:t>PCR</a:t>
              </a:r>
            </a:p>
            <a:p>
              <a:pPr algn="ctr"/>
              <a:r>
                <a:rPr lang="en-GB" b="1" dirty="0" smtClean="0"/>
                <a:t>Duplicates</a:t>
              </a: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Picardtools</a:t>
              </a:r>
              <a:endParaRPr lang="en-GB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Samtools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465" y="3840657"/>
              <a:ext cx="2968375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Align to a</a:t>
              </a:r>
            </a:p>
            <a:p>
              <a:pPr algn="ctr"/>
              <a:r>
                <a:rPr lang="en-GB" b="1" dirty="0" smtClean="0"/>
                <a:t>reference genome or</a:t>
              </a:r>
            </a:p>
            <a:p>
              <a:pPr algn="ctr"/>
              <a:r>
                <a:rPr lang="en-GB" b="1" dirty="0" smtClean="0"/>
                <a:t>transcriptome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BWA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NextGenMap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Novoalign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14169" y="4583772"/>
              <a:ext cx="3205211" cy="997796"/>
              <a:chOff x="5782447" y="3362886"/>
              <a:chExt cx="3205211" cy="99779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883346" y="3362886"/>
                <a:ext cx="310431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/>
                  <a:t>SNP and </a:t>
                </a:r>
                <a:r>
                  <a:rPr lang="en-GB" b="1" dirty="0" err="1" smtClean="0"/>
                  <a:t>indel</a:t>
                </a:r>
                <a:r>
                  <a:rPr lang="en-GB" b="1" dirty="0" smtClean="0"/>
                  <a:t> ‘calling’</a:t>
                </a:r>
              </a:p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GATK,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Samtools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Freebayes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782447" y="4052905"/>
                <a:ext cx="30594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 smtClean="0"/>
                  <a:t>Make </a:t>
                </a:r>
                <a:r>
                  <a:rPr lang="en-GB" sz="1400" b="1" dirty="0" err="1" smtClean="0"/>
                  <a:t>vcf</a:t>
                </a:r>
                <a:r>
                  <a:rPr lang="en-GB" sz="1400" b="1" dirty="0" smtClean="0"/>
                  <a:t> files</a:t>
                </a:r>
                <a:r>
                  <a:rPr lang="en-GB" sz="1400" dirty="0" smtClean="0"/>
                  <a:t> (variant call format)</a:t>
                </a:r>
                <a:endParaRPr lang="en-GB" sz="1400" dirty="0"/>
              </a:p>
            </p:txBody>
          </p:sp>
        </p:grpSp>
        <p:cxnSp>
          <p:nvCxnSpPr>
            <p:cNvPr id="58" name="Straight Arrow Connector 57"/>
            <p:cNvCxnSpPr>
              <a:stCxn id="8" idx="3"/>
              <a:endCxn id="32" idx="1"/>
            </p:cNvCxnSpPr>
            <p:nvPr/>
          </p:nvCxnSpPr>
          <p:spPr>
            <a:xfrm>
              <a:off x="3131840" y="4717820"/>
              <a:ext cx="466015" cy="354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2" idx="3"/>
              <a:endCxn id="36" idx="1"/>
            </p:cNvCxnSpPr>
            <p:nvPr/>
          </p:nvCxnSpPr>
          <p:spPr>
            <a:xfrm>
              <a:off x="5546145" y="4753261"/>
              <a:ext cx="368923" cy="15367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2" idx="3"/>
              <a:endCxn id="70" idx="1"/>
            </p:cNvCxnSpPr>
            <p:nvPr/>
          </p:nvCxnSpPr>
          <p:spPr>
            <a:xfrm flipV="1">
              <a:off x="5546145" y="4161104"/>
              <a:ext cx="355430" cy="59215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901575" y="3837938"/>
              <a:ext cx="315169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Structural variant ‘calling’</a:t>
              </a: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Delly</a:t>
              </a:r>
              <a:r>
                <a:rPr lang="en-GB" dirty="0" smtClean="0">
                  <a:solidFill>
                    <a:srgbClr val="FF0000"/>
                  </a:solidFill>
                </a:rPr>
                <a:t>, </a:t>
              </a:r>
              <a:r>
                <a:rPr lang="en-GB" dirty="0" err="1" smtClean="0">
                  <a:solidFill>
                    <a:srgbClr val="FF0000"/>
                  </a:solidFill>
                </a:rPr>
                <a:t>GenomeSTRiP</a:t>
              </a:r>
              <a:r>
                <a:rPr lang="en-GB" dirty="0" smtClean="0">
                  <a:solidFill>
                    <a:srgbClr val="FF0000"/>
                  </a:solidFill>
                </a:rPr>
                <a:t>, Lumpy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57305" y="5836000"/>
            <a:ext cx="5026925" cy="936446"/>
            <a:chOff x="3557305" y="5836000"/>
            <a:chExt cx="5026925" cy="936446"/>
          </a:xfrm>
        </p:grpSpPr>
        <p:grpSp>
          <p:nvGrpSpPr>
            <p:cNvPr id="89" name="Group 88"/>
            <p:cNvGrpSpPr/>
            <p:nvPr/>
          </p:nvGrpSpPr>
          <p:grpSpPr>
            <a:xfrm>
              <a:off x="3557305" y="5836000"/>
              <a:ext cx="5026925" cy="936446"/>
              <a:chOff x="3557305" y="5836000"/>
              <a:chExt cx="5026925" cy="936446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814169" y="5849116"/>
                <a:ext cx="277006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/>
                  <a:t>Biological analysis</a:t>
                </a:r>
              </a:p>
              <a:p>
                <a:pPr algn="ctr"/>
                <a:r>
                  <a:rPr lang="en-GB" dirty="0" err="1" smtClean="0">
                    <a:solidFill>
                      <a:srgbClr val="FF0000"/>
                    </a:solidFill>
                  </a:rPr>
                  <a:t>vcftools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Admixture</a:t>
                </a:r>
              </a:p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Many, many others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57305" y="5836000"/>
                <a:ext cx="1706429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/>
                  <a:t>VCF filtering</a:t>
                </a:r>
                <a:endParaRPr lang="en-GB" b="1" dirty="0"/>
              </a:p>
              <a:p>
                <a:pPr algn="ctr"/>
                <a:r>
                  <a:rPr lang="en-GB" dirty="0" err="1">
                    <a:solidFill>
                      <a:srgbClr val="FF0000"/>
                    </a:solidFill>
                  </a:rPr>
                  <a:t>b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</a:t>
                </a:r>
              </a:p>
              <a:p>
                <a:pPr algn="ctr"/>
                <a:r>
                  <a:rPr lang="en-GB" dirty="0" err="1" smtClean="0">
                    <a:solidFill>
                      <a:srgbClr val="FF0000"/>
                    </a:solidFill>
                  </a:rPr>
                  <a:t>vcftools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GATK</a:t>
                </a:r>
              </a:p>
            </p:txBody>
          </p:sp>
        </p:grpSp>
        <p:cxnSp>
          <p:nvCxnSpPr>
            <p:cNvPr id="77" name="Straight Arrow Connector 76"/>
            <p:cNvCxnSpPr>
              <a:stCxn id="52" idx="3"/>
              <a:endCxn id="48" idx="1"/>
            </p:cNvCxnSpPr>
            <p:nvPr/>
          </p:nvCxnSpPr>
          <p:spPr>
            <a:xfrm>
              <a:off x="5283001" y="6159166"/>
              <a:ext cx="531168" cy="1516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4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genome ‘resequencing’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6832"/>
            <a:ext cx="8568952" cy="3890320"/>
          </a:xfrm>
        </p:spPr>
        <p:txBody>
          <a:bodyPr/>
          <a:lstStyle/>
          <a:p>
            <a:r>
              <a:rPr lang="en-GB" sz="2000" dirty="0" smtClean="0"/>
              <a:t>Usually used to collect information about diversity within a species (other uses also possible)</a:t>
            </a:r>
          </a:p>
          <a:p>
            <a:r>
              <a:rPr lang="en-GB" sz="2000" dirty="0" smtClean="0"/>
              <a:t>Mapping/aligning to an existing reference genome</a:t>
            </a:r>
          </a:p>
          <a:p>
            <a:r>
              <a:rPr lang="en-GB" sz="2000" dirty="0" smtClean="0"/>
              <a:t>Computationally easier than </a:t>
            </a:r>
            <a:r>
              <a:rPr lang="en-GB" sz="2000" i="1" dirty="0" smtClean="0"/>
              <a:t>de novo</a:t>
            </a:r>
            <a:r>
              <a:rPr lang="en-GB" sz="2000" dirty="0" smtClean="0"/>
              <a:t> assembly</a:t>
            </a:r>
          </a:p>
          <a:p>
            <a:r>
              <a:rPr lang="en-GB" sz="2000" dirty="0" smtClean="0"/>
              <a:t>Much cheaper than </a:t>
            </a:r>
            <a:r>
              <a:rPr lang="en-GB" sz="2000" i="1" dirty="0" smtClean="0"/>
              <a:t>de novo </a:t>
            </a:r>
            <a:r>
              <a:rPr lang="en-GB" sz="2000" dirty="0" smtClean="0"/>
              <a:t>assembly</a:t>
            </a:r>
          </a:p>
          <a:p>
            <a:r>
              <a:rPr lang="en-GB" sz="2000" b="1" dirty="0" smtClean="0"/>
              <a:t>These projects can have impressive scales:</a:t>
            </a:r>
            <a:br>
              <a:rPr lang="en-GB" sz="2000" b="1" dirty="0" smtClean="0"/>
            </a:br>
            <a:r>
              <a:rPr lang="en-GB" sz="2000" b="1" dirty="0" smtClean="0"/>
              <a:t>The </a:t>
            </a:r>
            <a:r>
              <a:rPr lang="en-GB" sz="2000" b="1" dirty="0"/>
              <a:t>100,000 Genomes </a:t>
            </a:r>
            <a:r>
              <a:rPr lang="en-GB" sz="2000" b="1" dirty="0" smtClean="0"/>
              <a:t>Project </a:t>
            </a:r>
            <a:r>
              <a:rPr lang="en-GB" sz="2000" dirty="0" smtClean="0"/>
              <a:t>has sequenced </a:t>
            </a:r>
            <a:r>
              <a:rPr lang="en-GB" sz="2000" dirty="0"/>
              <a:t>100,000 genomes from around 70,000 people. Participants are NHS patients with a rare disease, plus their families, and patients with cancer</a:t>
            </a:r>
            <a:r>
              <a:rPr lang="en-GB" sz="2000" dirty="0" smtClean="0"/>
              <a:t>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dirty="0" smtClean="0"/>
              <a:t>See: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://www.genomicsengland.co.uk/the-100000-genomes-project</a:t>
            </a:r>
            <a:r>
              <a:rPr lang="en-GB" sz="2000" dirty="0" smtClean="0">
                <a:hlinkClick r:id="rId3"/>
              </a:rPr>
              <a:t>/</a:t>
            </a:r>
            <a:r>
              <a:rPr lang="en-GB" sz="2000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80098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</a:t>
            </a:r>
            <a:r>
              <a:rPr lang="en-GB" b="1" dirty="0"/>
              <a:t>workshops </a:t>
            </a:r>
            <a:r>
              <a:rPr lang="en-GB" dirty="0" smtClean="0"/>
              <a:t>we </a:t>
            </a:r>
            <a:r>
              <a:rPr lang="en-GB" dirty="0"/>
              <a:t>will use some population sequencing data from the parasite </a:t>
            </a:r>
            <a:r>
              <a:rPr lang="en-GB" i="1" dirty="0"/>
              <a:t>Leishmania </a:t>
            </a:r>
            <a:r>
              <a:rPr lang="en-GB" i="1" dirty="0" err="1"/>
              <a:t>infantum</a:t>
            </a:r>
            <a:r>
              <a:rPr lang="en-GB" i="1" dirty="0" smtClean="0"/>
              <a:t>.</a:t>
            </a:r>
          </a:p>
          <a:p>
            <a:endParaRPr lang="en-GB" i="1" dirty="0"/>
          </a:p>
          <a:p>
            <a:r>
              <a:rPr lang="en-GB" dirty="0" smtClean="0"/>
              <a:t>In your </a:t>
            </a:r>
            <a:r>
              <a:rPr lang="en-GB" b="1" dirty="0" smtClean="0"/>
              <a:t>projects </a:t>
            </a:r>
            <a:r>
              <a:rPr lang="en-GB" dirty="0" smtClean="0"/>
              <a:t>you will be examining population sequencing data from the fission yeast, </a:t>
            </a:r>
            <a:r>
              <a:rPr lang="en-GB" i="1" dirty="0" err="1"/>
              <a:t>Schizosaccharomyces</a:t>
            </a:r>
            <a:r>
              <a:rPr lang="en-GB" i="1" dirty="0"/>
              <a:t> </a:t>
            </a:r>
            <a:r>
              <a:rPr lang="en-GB" i="1" dirty="0" err="1"/>
              <a:t>pombe</a:t>
            </a:r>
            <a:r>
              <a:rPr lang="en-GB" b="1" dirty="0" smtClean="0"/>
              <a:t>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740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Aligning to a reference genome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GB" dirty="0" smtClean="0"/>
              <a:t>Different aligners available</a:t>
            </a:r>
          </a:p>
          <a:p>
            <a:pPr lvl="1"/>
            <a:r>
              <a:rPr lang="en-GB" dirty="0" smtClean="0"/>
              <a:t>BWA: </a:t>
            </a:r>
            <a:r>
              <a:rPr lang="en-GB" dirty="0"/>
              <a:t>for </a:t>
            </a:r>
            <a:r>
              <a:rPr lang="en-GB" dirty="0" smtClean="0"/>
              <a:t>less </a:t>
            </a:r>
            <a:r>
              <a:rPr lang="en-GB" dirty="0"/>
              <a:t>divergent </a:t>
            </a:r>
            <a:r>
              <a:rPr lang="en-GB" dirty="0" smtClean="0"/>
              <a:t>sequences (fast)</a:t>
            </a:r>
          </a:p>
          <a:p>
            <a:pPr lvl="1"/>
            <a:r>
              <a:rPr lang="en-GB" dirty="0" err="1" smtClean="0"/>
              <a:t>NextGenMap</a:t>
            </a:r>
            <a:r>
              <a:rPr lang="en-GB" dirty="0" smtClean="0"/>
              <a:t>: for more divergent sequences (slow)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54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ReadGroup</a:t>
            </a:r>
            <a:r>
              <a:rPr lang="en-GB" dirty="0" smtClean="0"/>
              <a:t> information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bwa</a:t>
            </a:r>
            <a:r>
              <a:rPr lang="en-GB" sz="2400" dirty="0"/>
              <a:t> mem -t 2 \</a:t>
            </a:r>
          </a:p>
          <a:p>
            <a:r>
              <a:rPr lang="en-GB" sz="2400" dirty="0"/>
              <a:t>-R '</a:t>
            </a:r>
            <a:r>
              <a:rPr lang="en-GB" sz="2400" b="1" dirty="0"/>
              <a:t>@RG\tID:</a:t>
            </a:r>
            <a:r>
              <a:rPr lang="en-GB" sz="2400" b="1" dirty="0">
                <a:solidFill>
                  <a:srgbClr val="FF0000"/>
                </a:solidFill>
              </a:rPr>
              <a:t>S1</a:t>
            </a:r>
            <a:r>
              <a:rPr lang="en-GB" sz="2400" b="1" dirty="0"/>
              <a:t>\tSM:</a:t>
            </a:r>
            <a:r>
              <a:rPr lang="en-GB" sz="2400" b="1" dirty="0">
                <a:solidFill>
                  <a:srgbClr val="FF0000"/>
                </a:solidFill>
              </a:rPr>
              <a:t>S1</a:t>
            </a:r>
            <a:r>
              <a:rPr lang="en-GB" sz="2400" b="1" dirty="0"/>
              <a:t>\</a:t>
            </a:r>
            <a:r>
              <a:rPr lang="en-GB" sz="2400" b="1" dirty="0" err="1"/>
              <a:t>tPL:Illumina</a:t>
            </a:r>
            <a:r>
              <a:rPr lang="en-GB" sz="2400" dirty="0"/>
              <a:t>' \</a:t>
            </a:r>
          </a:p>
          <a:p>
            <a:r>
              <a:rPr lang="en-GB" sz="2400" dirty="0"/>
              <a:t>TriTrypDB-39_LdonovaniBPK282A1_Genome.fasta \</a:t>
            </a:r>
          </a:p>
          <a:p>
            <a:r>
              <a:rPr lang="en-GB" sz="2400" dirty="0"/>
              <a:t>Sample1_R1.q20.fastq.gz \</a:t>
            </a:r>
          </a:p>
          <a:p>
            <a:r>
              <a:rPr lang="en-GB" sz="2400" dirty="0"/>
              <a:t>Sample1_R2.q20.fastq.gz \</a:t>
            </a:r>
          </a:p>
          <a:p>
            <a:r>
              <a:rPr lang="en-GB" sz="2400" dirty="0"/>
              <a:t>2&gt; Sample1.bwamem.log \</a:t>
            </a:r>
          </a:p>
          <a:p>
            <a:r>
              <a:rPr lang="en-GB" sz="2400" dirty="0"/>
              <a:t>&gt; Sample1.q20.sam &amp;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0768" y="4941168"/>
            <a:ext cx="7122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Each sample needs to have a unique ID and SM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318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Whole-genome </a:t>
            </a:r>
            <a:r>
              <a:rPr lang="en-GB" dirty="0" smtClean="0"/>
              <a:t>resequencing</a:t>
            </a:r>
            <a:endParaRPr lang="en-US" dirty="0"/>
          </a:p>
        </p:txBody>
      </p:sp>
      <p:sp>
        <p:nvSpPr>
          <p:cNvPr id="664579" name="AutoShape 3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4580" name="AutoShape 4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64581" name="Picture 5" descr="cordula_genome_good_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664" b="8406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Whole-genome </a:t>
            </a:r>
            <a:r>
              <a:rPr lang="en-GB" dirty="0" smtClean="0"/>
              <a:t>resequencing</a:t>
            </a:r>
            <a:endParaRPr lang="en-US" dirty="0"/>
          </a:p>
        </p:txBody>
      </p:sp>
      <p:sp>
        <p:nvSpPr>
          <p:cNvPr id="662534" name="AutoShape 6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2536" name="AutoShape 8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62538" name="Picture 10" descr="cordula_genome_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8479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Aligning to a reference genome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GB" dirty="0" smtClean="0"/>
              <a:t>Different aligners available</a:t>
            </a:r>
          </a:p>
          <a:p>
            <a:pPr lvl="1"/>
            <a:r>
              <a:rPr lang="en-GB" dirty="0" smtClean="0"/>
              <a:t>BWA: </a:t>
            </a:r>
            <a:r>
              <a:rPr lang="en-GB" dirty="0"/>
              <a:t>for </a:t>
            </a:r>
            <a:r>
              <a:rPr lang="en-GB" dirty="0" smtClean="0"/>
              <a:t>less </a:t>
            </a:r>
            <a:r>
              <a:rPr lang="en-GB" dirty="0"/>
              <a:t>divergent </a:t>
            </a:r>
            <a:r>
              <a:rPr lang="en-GB" dirty="0" smtClean="0"/>
              <a:t>sequences (fast)</a:t>
            </a:r>
          </a:p>
          <a:p>
            <a:pPr lvl="1"/>
            <a:r>
              <a:rPr lang="en-GB" dirty="0" err="1" smtClean="0"/>
              <a:t>NextGenMap</a:t>
            </a:r>
            <a:r>
              <a:rPr lang="en-GB" dirty="0" smtClean="0"/>
              <a:t>: for more divergent sequences (slow)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SAM: Sequence </a:t>
            </a:r>
            <a:r>
              <a:rPr lang="en-GB" dirty="0"/>
              <a:t>Alignment/Map </a:t>
            </a:r>
            <a:r>
              <a:rPr lang="en-GB" dirty="0" smtClean="0"/>
              <a:t>format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(https://samtools.github.io/hts-specs/SAMv1.pdf)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BAM is a compressed SAM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3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asmahapatra York 2011b">
  <a:themeElements>
    <a:clrScheme name="Dasmahapatra York 2011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smahapatra York 2011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smahapatra York 201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Dasmahapatra York 2011b</Template>
  <TotalTime>44987</TotalTime>
  <Words>2819</Words>
  <Application>Microsoft Office PowerPoint</Application>
  <PresentationFormat>On-screen Show (4:3)</PresentationFormat>
  <Paragraphs>398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Courier</vt:lpstr>
      <vt:lpstr>Courier New</vt:lpstr>
      <vt:lpstr>Dasmahapatra York 2011b</vt:lpstr>
      <vt:lpstr>BIO00058M: Sequence Analysis Lecture 3 High-throughput sequencing Part 2</vt:lpstr>
      <vt:lpstr>L3 + W3: Learning objectives</vt:lpstr>
      <vt:lpstr>40 billion bases….what do I do with them?</vt:lpstr>
      <vt:lpstr>Whole genome ‘resequencing’</vt:lpstr>
      <vt:lpstr>Aligning to a reference genome</vt:lpstr>
      <vt:lpstr>ReadGroup information</vt:lpstr>
      <vt:lpstr>Whole-genome resequencing</vt:lpstr>
      <vt:lpstr>Whole-genome resequencing</vt:lpstr>
      <vt:lpstr>Aligning to a reference genome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Removing PCR duplicates</vt:lpstr>
      <vt:lpstr>IGV: integrated genome viewer</vt:lpstr>
      <vt:lpstr>Variant calling and genotyping</vt:lpstr>
      <vt:lpstr>de novo genome assembly</vt:lpstr>
      <vt:lpstr>Why are mammalian and plant genomes difficult to assemble?</vt:lpstr>
      <vt:lpstr>PowerPoint Presentation</vt:lpstr>
      <vt:lpstr>de novo assembly</vt:lpstr>
      <vt:lpstr>agp (a Golden path) file </vt:lpstr>
      <vt:lpstr>General feature format file (gff)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analysis of complex speciation in Heliconius</dc:title>
  <dc:creator>Kanchon Dasmahapatra</dc:creator>
  <cp:lastModifiedBy>Kanchon Dasmahapatra</cp:lastModifiedBy>
  <cp:revision>530</cp:revision>
  <cp:lastPrinted>2013-02-07T16:36:15Z</cp:lastPrinted>
  <dcterms:created xsi:type="dcterms:W3CDTF">2011-07-02T19:02:19Z</dcterms:created>
  <dcterms:modified xsi:type="dcterms:W3CDTF">2019-10-24T18:34:19Z</dcterms:modified>
</cp:coreProperties>
</file>