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814" r:id="rId2"/>
    <p:sldId id="1006" r:id="rId3"/>
    <p:sldId id="988" r:id="rId4"/>
    <p:sldId id="952" r:id="rId5"/>
    <p:sldId id="953" r:id="rId6"/>
    <p:sldId id="954" r:id="rId7"/>
    <p:sldId id="955" r:id="rId8"/>
    <p:sldId id="986" r:id="rId9"/>
    <p:sldId id="1008" r:id="rId10"/>
    <p:sldId id="1009" r:id="rId11"/>
    <p:sldId id="1010" r:id="rId12"/>
    <p:sldId id="1011" r:id="rId13"/>
    <p:sldId id="1012" r:id="rId14"/>
    <p:sldId id="1013" r:id="rId15"/>
    <p:sldId id="1014" r:id="rId16"/>
    <p:sldId id="1015" r:id="rId17"/>
    <p:sldId id="1016" r:id="rId18"/>
    <p:sldId id="1017" r:id="rId19"/>
    <p:sldId id="1018" r:id="rId20"/>
    <p:sldId id="1019" r:id="rId21"/>
    <p:sldId id="1020" r:id="rId22"/>
    <p:sldId id="973" r:id="rId23"/>
    <p:sldId id="972" r:id="rId24"/>
    <p:sldId id="981" r:id="rId25"/>
    <p:sldId id="995" r:id="rId26"/>
    <p:sldId id="1021" r:id="rId27"/>
    <p:sldId id="989" r:id="rId28"/>
    <p:sldId id="997" r:id="rId29"/>
    <p:sldId id="1022" r:id="rId30"/>
    <p:sldId id="960" r:id="rId31"/>
    <p:sldId id="961" r:id="rId32"/>
    <p:sldId id="974" r:id="rId33"/>
    <p:sldId id="1023" r:id="rId34"/>
    <p:sldId id="1024" r:id="rId35"/>
    <p:sldId id="1025" r:id="rId36"/>
    <p:sldId id="1026" r:id="rId37"/>
    <p:sldId id="1027" r:id="rId38"/>
    <p:sldId id="1003" r:id="rId3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3300"/>
    <a:srgbClr val="000000"/>
    <a:srgbClr val="57F7FB"/>
    <a:srgbClr val="FFFFFF"/>
    <a:srgbClr val="5F5F5F"/>
    <a:srgbClr val="1C1C1C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1908" autoAdjust="0"/>
  </p:normalViewPr>
  <p:slideViewPr>
    <p:cSldViewPr>
      <p:cViewPr>
        <p:scale>
          <a:sx n="60" d="100"/>
          <a:sy n="60" d="100"/>
        </p:scale>
        <p:origin x="15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85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32EC17B7-EBE0-497A-95D6-87E0AECC9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4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692401"/>
            <a:ext cx="5438464" cy="44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85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46CB8392-2C32-4AAC-8FEF-7190FDE67F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1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78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945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00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9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300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28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22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1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5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029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1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0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02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2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0CE6-3739-490D-BF14-7F7D27A2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9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9E652-7FE6-4EF5-8C63-B0F0C704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E863-2F29-42C4-898A-4214DA072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3E20-DE6E-4CC3-8A04-5F0FDF2A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80DA7-7703-463A-8F6E-93EB5F95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88C1-83FD-44A3-8DCE-E74C4A7B7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2C51F-D3F9-41BD-9432-CFC0B4A35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2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3FFA-3182-4542-ADF1-C8C6C920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2916-3E31-41E1-B30B-91F3CD873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F1B22-A73E-4B05-A3D6-9180BE9FB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7D09-86C6-4BCC-BBE5-6585D5689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04D3E2-8D6C-418E-BD73-55C305B74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YBzbxIfuK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WYBzbxIfu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8p4ph2MAvI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3UHw22hBp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noporetech.com/how-it-works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tig.2018.05.008" TargetMode="External"/><Relationship Id="rId2" Type="http://schemas.openxmlformats.org/officeDocument/2006/relationships/hyperlink" Target="https://labiotech.eu/medical/ngs-dna-sequencing-illumina-qiage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ASTQ_format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hred_quality_scor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bioinformatics.babraham.ac.uk/projects/fastqc/Help/3%20Analysis%20Modu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icsengland.co.uk/the-100000-genomes-projec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eishmania_infantu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youtube.com/watch?v=fCd6B5HRaZ8" TargetMode="Externa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MyCqWhwB8E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628799"/>
          </a:xfrm>
        </p:spPr>
        <p:txBody>
          <a:bodyPr/>
          <a:lstStyle/>
          <a:p>
            <a:pPr eaLnBrk="1" hangingPunct="1"/>
            <a:r>
              <a:rPr lang="en-GB" sz="2400" b="1" dirty="0" smtClean="0"/>
              <a:t>BIO00076H:</a:t>
            </a:r>
            <a:r>
              <a:rPr lang="en-GB" sz="2400" dirty="0" smtClean="0"/>
              <a:t> </a:t>
            </a:r>
            <a:r>
              <a:rPr lang="en-GB" sz="2400" dirty="0"/>
              <a:t>Sequence Analysis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800" b="1" dirty="0"/>
              <a:t>Lecture 2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600" b="1" dirty="0" smtClean="0"/>
              <a:t>High-throughput sequencing Part 1</a:t>
            </a:r>
            <a:endParaRPr lang="en-US" sz="3600" dirty="0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085184"/>
            <a:ext cx="8748712" cy="1440160"/>
          </a:xfrm>
          <a:noFill/>
        </p:spPr>
        <p:txBody>
          <a:bodyPr/>
          <a:lstStyle/>
          <a:p>
            <a:pPr eaLnBrk="1" hangingPunct="1"/>
            <a:r>
              <a:rPr lang="en-GB" sz="2400" b="1" dirty="0" smtClean="0"/>
              <a:t>Kanchon Dasmahapatra</a:t>
            </a:r>
          </a:p>
          <a:p>
            <a:pPr eaLnBrk="1" hangingPunct="1"/>
            <a:r>
              <a:rPr lang="en-GB" sz="2400" b="1" dirty="0" smtClean="0"/>
              <a:t>kanchon.dasmahapatra@york.ac.uk</a:t>
            </a:r>
          </a:p>
          <a:p>
            <a:pPr eaLnBrk="1" hangingPunct="1"/>
            <a:r>
              <a:rPr lang="en-GB" sz="2400" b="1" dirty="0" smtClean="0"/>
              <a:t>Room J101</a:t>
            </a:r>
          </a:p>
          <a:p>
            <a:pPr eaLnBrk="1" hangingPunct="1"/>
            <a:endParaRPr lang="en-GB" sz="2400" b="1" dirty="0" smtClean="0"/>
          </a:p>
        </p:txBody>
      </p:sp>
      <p:sp>
        <p:nvSpPr>
          <p:cNvPr id="2" name="AutoShape 7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9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http://www.roche.com/genome_sequencer_flx_sys2_60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96639"/>
            <a:ext cx="2184177" cy="21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ages.gizmag.com/hero/pg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10518"/>
            <a:ext cx="2614959" cy="14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omega-level.net/wp-content/uploads/2012/10/This-shit-can-sequence-a-genome-in-two-days.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t="2862" r="15674" b="5709"/>
          <a:stretch/>
        </p:blipFill>
        <p:spPr bwMode="auto">
          <a:xfrm>
            <a:off x="31504" y="2910518"/>
            <a:ext cx="22751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IonTorrent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8" y="1412776"/>
            <a:ext cx="6540998" cy="3960440"/>
          </a:xfrm>
          <a:prstGeom prst="rect">
            <a:avLst/>
          </a:prstGeom>
        </p:spPr>
      </p:pic>
      <p:pic>
        <p:nvPicPr>
          <p:cNvPr id="4" name="Picture 6" descr="http://images.gizmag.com/hero/pg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50590"/>
            <a:ext cx="2614959" cy="14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181" y="5517232"/>
            <a:ext cx="8735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IonTorrent</a:t>
            </a:r>
            <a:r>
              <a:rPr lang="en-GB" dirty="0" smtClean="0"/>
              <a:t> works by detecting the voltage (pH) change in wells as bases are sequentially washed over immobilised fragments, and then incorporated into a complementary DNA strand. It is similar to Illumina, and </a:t>
            </a:r>
            <a:r>
              <a:rPr lang="en-GB" dirty="0"/>
              <a:t>o</a:t>
            </a:r>
            <a:r>
              <a:rPr lang="en-GB" dirty="0" smtClean="0"/>
              <a:t>ld-school Sanger sequencing in that it uses ‘sequencing by synthesis’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0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IonTorrent</a:t>
            </a:r>
            <a:endParaRPr lang="en-GB" dirty="0"/>
          </a:p>
        </p:txBody>
      </p:sp>
      <p:pic>
        <p:nvPicPr>
          <p:cNvPr id="4" name="Picture 6" descr="http://images.gizmag.com/hero/pg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4" y="1254083"/>
            <a:ext cx="2614959" cy="14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lab-robotics.org/new_england/images/IonTor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5916"/>
            <a:ext cx="1584176" cy="6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993" y="3141851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Advantages</a:t>
            </a:r>
          </a:p>
          <a:p>
            <a:r>
              <a:rPr lang="en-GB" dirty="0" smtClean="0"/>
              <a:t>Sequencer relatively cheap</a:t>
            </a:r>
          </a:p>
          <a:p>
            <a:r>
              <a:rPr lang="en-GB" dirty="0" smtClean="0"/>
              <a:t>Relatively fast (4-7 hrs)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1960" y="3140667"/>
            <a:ext cx="2582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Disadvantages</a:t>
            </a:r>
          </a:p>
          <a:p>
            <a:r>
              <a:rPr lang="en-GB" dirty="0" err="1" smtClean="0"/>
              <a:t>Homopolymer</a:t>
            </a:r>
            <a:r>
              <a:rPr lang="en-GB" dirty="0" smtClean="0"/>
              <a:t> errors</a:t>
            </a:r>
          </a:p>
          <a:p>
            <a:r>
              <a:rPr lang="en-GB" dirty="0" smtClean="0"/>
              <a:t>400bp sequence length</a:t>
            </a:r>
          </a:p>
          <a:p>
            <a:r>
              <a:rPr lang="en-GB" dirty="0" smtClean="0"/>
              <a:t>1.2 – 2 Gb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3851" y="4801329"/>
            <a:ext cx="895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Main uses: </a:t>
            </a:r>
            <a:r>
              <a:rPr lang="en-GB" dirty="0" smtClean="0"/>
              <a:t>Small sequencing projects. Microbial genome sequencing. Metagenomics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36791" y="5784964"/>
            <a:ext cx="8510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How </a:t>
            </a:r>
            <a:r>
              <a:rPr lang="en-GB" b="1" dirty="0" err="1" smtClean="0"/>
              <a:t>IonTorrent</a:t>
            </a:r>
            <a:r>
              <a:rPr lang="en-GB" dirty="0" smtClean="0"/>
              <a:t> </a:t>
            </a:r>
            <a:r>
              <a:rPr lang="en-GB" b="1" dirty="0" smtClean="0"/>
              <a:t>works: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://www.youtube.com/watch?v=WYBzbxIfuKs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964936" y="1192616"/>
            <a:ext cx="38651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/>
              <a:t>Ion Torrent is seldom </a:t>
            </a:r>
            <a:r>
              <a:rPr lang="en-GB" b="1" dirty="0"/>
              <a:t>used </a:t>
            </a:r>
            <a:r>
              <a:rPr lang="en-GB" b="1" dirty="0" smtClean="0"/>
              <a:t>now</a:t>
            </a:r>
          </a:p>
          <a:p>
            <a:pPr algn="ctr"/>
            <a:r>
              <a:rPr lang="en-GB" b="1" dirty="0" smtClean="0"/>
              <a:t>(I have never used it).</a:t>
            </a:r>
          </a:p>
          <a:p>
            <a:pPr algn="ctr"/>
            <a:endParaRPr lang="en-GB" b="1" dirty="0"/>
          </a:p>
          <a:p>
            <a:pPr algn="ctr"/>
            <a:r>
              <a:rPr lang="en-GB" dirty="0" smtClean="0"/>
              <a:t>But the market changes all the 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3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PacBio</a:t>
            </a:r>
            <a:r>
              <a:rPr lang="en-GB" dirty="0" smtClean="0"/>
              <a:t> sequencing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7416824" cy="375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www.pacb.com/wp-content/uploads/Media-PacBio-Sequel-Front-Closed-low_re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18518" r="16842" b="7143"/>
          <a:stretch/>
        </p:blipFill>
        <p:spPr bwMode="auto">
          <a:xfrm>
            <a:off x="7740352" y="868070"/>
            <a:ext cx="1288608" cy="21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021288"/>
            <a:ext cx="5265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See an advert from Pacific Biosciences: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www.youtube.com/watch?v=v8p4ph2MAvI</a:t>
            </a:r>
            <a:r>
              <a:rPr lang="en-GB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518971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PacBio</a:t>
            </a:r>
            <a:r>
              <a:rPr lang="en-GB" dirty="0"/>
              <a:t> </a:t>
            </a:r>
            <a:r>
              <a:rPr lang="en-GB" dirty="0" smtClean="0"/>
              <a:t>sequencing works by incorporating modified, fluorescently labelled, DNA bases in un-fragmented DNA, and detecting the flash of light.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0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PacBio</a:t>
            </a:r>
            <a:r>
              <a:rPr lang="en-GB" dirty="0" smtClean="0"/>
              <a:t> sequencing</a:t>
            </a:r>
            <a:endParaRPr lang="en-GB" dirty="0"/>
          </a:p>
        </p:txBody>
      </p:sp>
      <p:pic>
        <p:nvPicPr>
          <p:cNvPr id="5" name="Picture 2" descr="Image result for pacbio sequ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66084"/>
            <a:ext cx="2255579" cy="221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pacb.com/wp-content/uploads/Media-PacBio-Sequel-Front-Closed-low_r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18518" r="16842" b="7143"/>
          <a:stretch/>
        </p:blipFill>
        <p:spPr bwMode="auto">
          <a:xfrm>
            <a:off x="427678" y="1609915"/>
            <a:ext cx="1288608" cy="21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9009" y="4030672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Advantages</a:t>
            </a:r>
          </a:p>
          <a:p>
            <a:endParaRPr lang="en-GB" b="1" dirty="0"/>
          </a:p>
          <a:p>
            <a:r>
              <a:rPr lang="en-GB" dirty="0" smtClean="0"/>
              <a:t>Long read lengths</a:t>
            </a:r>
          </a:p>
          <a:p>
            <a:r>
              <a:rPr lang="en-GB" dirty="0" smtClean="0"/>
              <a:t>    10-15 kb; 40 kb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4030672"/>
            <a:ext cx="27751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Disadvantages</a:t>
            </a:r>
          </a:p>
          <a:p>
            <a:endParaRPr lang="en-GB" b="1" dirty="0"/>
          </a:p>
          <a:p>
            <a:r>
              <a:rPr lang="en-GB" dirty="0" smtClean="0"/>
              <a:t>High error rates: 1.7%</a:t>
            </a:r>
          </a:p>
          <a:p>
            <a:r>
              <a:rPr lang="en-GB" dirty="0" smtClean="0"/>
              <a:t>Sequencer is expensive</a:t>
            </a:r>
          </a:p>
          <a:p>
            <a:r>
              <a:rPr lang="en-GB" dirty="0" smtClean="0"/>
              <a:t>Modest sequence output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020" y="5756531"/>
            <a:ext cx="498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Main uses: </a:t>
            </a:r>
            <a:r>
              <a:rPr lang="en-GB" dirty="0" smtClean="0"/>
              <a:t>Genome assembly, transcriptomes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836613"/>
            <a:ext cx="4417194" cy="33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Nanopore</a:t>
            </a:r>
            <a:r>
              <a:rPr lang="en-GB" dirty="0" smtClean="0"/>
              <a:t> sequencing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34629" y="1956894"/>
            <a:ext cx="5318279" cy="3355463"/>
            <a:chOff x="2072346" y="865625"/>
            <a:chExt cx="5318279" cy="3355463"/>
          </a:xfrm>
        </p:grpSpPr>
        <p:pic>
          <p:nvPicPr>
            <p:cNvPr id="7" name="Picture 20" descr="DNA passes through a pore, left, and changes in current across the pore correspond to the chemicals passing through, right. Image: ONT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346" y="1434819"/>
              <a:ext cx="4803910" cy="2786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59128" y="865625"/>
              <a:ext cx="5231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/>
                <a:t>Oxford </a:t>
              </a:r>
              <a:r>
                <a:rPr lang="en-GB" sz="2800" b="1" dirty="0" err="1" smtClean="0"/>
                <a:t>Nanopore</a:t>
              </a:r>
              <a:r>
                <a:rPr lang="en-GB" sz="2800" b="1" dirty="0" smtClean="0"/>
                <a:t> </a:t>
              </a:r>
              <a:r>
                <a:rPr lang="en-GB" sz="2800" b="1" dirty="0"/>
                <a:t>T</a:t>
              </a:r>
              <a:r>
                <a:rPr lang="en-GB" sz="2800" b="1" dirty="0" smtClean="0"/>
                <a:t>echnology</a:t>
              </a:r>
              <a:endParaRPr lang="en-GB" sz="2800" b="1" dirty="0"/>
            </a:p>
          </p:txBody>
        </p:sp>
      </p:grpSp>
      <p:pic>
        <p:nvPicPr>
          <p:cNvPr id="11" name="Picture 12" descr="http://d.ibtimes.co.uk/en/full/1444459/minion-pocket-sized-dna-sequenc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63" y="1034745"/>
            <a:ext cx="2964687" cy="19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utrecht-sequencing-facility.nl/images/8page_img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87181"/>
            <a:ext cx="3594359" cy="193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877272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See:</a:t>
            </a:r>
            <a:r>
              <a:rPr lang="en-GB" dirty="0" smtClean="0"/>
              <a:t> </a:t>
            </a:r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nanoporetech.com/how-it-works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14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Nanopore</a:t>
            </a:r>
            <a:r>
              <a:rPr lang="en-GB" dirty="0" smtClean="0"/>
              <a:t> sequencing</a:t>
            </a:r>
            <a:endParaRPr lang="en-GB" dirty="0"/>
          </a:p>
        </p:txBody>
      </p:sp>
      <p:pic>
        <p:nvPicPr>
          <p:cNvPr id="10" name="Picture 14" descr="http://www.utrecht-sequencing-facility.nl/images/8page_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83" y="974834"/>
            <a:ext cx="3373700" cy="18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42" y="1160579"/>
            <a:ext cx="3105150" cy="2762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4216106"/>
            <a:ext cx="36856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Advantages</a:t>
            </a:r>
          </a:p>
          <a:p>
            <a:r>
              <a:rPr lang="en-GB" dirty="0" smtClean="0"/>
              <a:t>Very long read lengths</a:t>
            </a:r>
          </a:p>
          <a:p>
            <a:r>
              <a:rPr lang="en-GB" dirty="0" smtClean="0"/>
              <a:t>    3 kb; </a:t>
            </a:r>
            <a:r>
              <a:rPr lang="en-GB" dirty="0"/>
              <a:t>28 kb (</a:t>
            </a:r>
            <a:r>
              <a:rPr lang="en-GB" dirty="0" smtClean="0"/>
              <a:t>2015)</a:t>
            </a:r>
          </a:p>
          <a:p>
            <a:r>
              <a:rPr lang="en-GB" dirty="0" smtClean="0"/>
              <a:t>    7.5 kb; 117 kb (2016)</a:t>
            </a:r>
          </a:p>
          <a:p>
            <a:r>
              <a:rPr lang="en-GB" dirty="0" smtClean="0"/>
              <a:t>Portable (has been used in caves)</a:t>
            </a:r>
          </a:p>
          <a:p>
            <a:r>
              <a:rPr lang="en-GB" dirty="0" smtClean="0"/>
              <a:t>Sequencer is cheap</a:t>
            </a:r>
          </a:p>
          <a:p>
            <a:r>
              <a:rPr lang="en-GB" dirty="0" smtClean="0"/>
              <a:t>In rapid development now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7177" y="421610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Disadvantages</a:t>
            </a:r>
          </a:p>
          <a:p>
            <a:r>
              <a:rPr lang="en-GB" dirty="0" smtClean="0"/>
              <a:t>High error rates: 2-13%</a:t>
            </a:r>
          </a:p>
          <a:p>
            <a:r>
              <a:rPr lang="en-GB" dirty="0" smtClean="0"/>
              <a:t>Expensive per </a:t>
            </a:r>
            <a:r>
              <a:rPr lang="en-GB" dirty="0" err="1" smtClean="0"/>
              <a:t>bp</a:t>
            </a:r>
            <a:r>
              <a:rPr lang="en-GB" dirty="0" smtClean="0"/>
              <a:t> of sequence (but coming down, close to Illumina)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7177" y="5517232"/>
            <a:ext cx="2737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Main uses: </a:t>
            </a:r>
            <a:br>
              <a:rPr lang="en-GB" b="1" dirty="0"/>
            </a:br>
            <a:r>
              <a:rPr lang="en-GB" dirty="0" smtClean="0"/>
              <a:t>Microbial genomics</a:t>
            </a:r>
          </a:p>
          <a:p>
            <a:r>
              <a:rPr lang="en-GB" dirty="0" smtClean="0"/>
              <a:t>Genome assemblies</a:t>
            </a:r>
          </a:p>
          <a:p>
            <a:r>
              <a:rPr lang="en-GB" dirty="0" smtClean="0"/>
              <a:t>Transcriptomes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1608" y="278603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Oxford Nanopore Technology (ONT) is in very rapid development right now. </a:t>
            </a:r>
            <a:r>
              <a:rPr lang="en-GB" dirty="0" smtClean="0"/>
              <a:t>Sequencing is being transformed (again!).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58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Nanopore</a:t>
            </a:r>
            <a:r>
              <a:rPr lang="en-GB" dirty="0" smtClean="0"/>
              <a:t> sequencing. What next?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33" y="836613"/>
            <a:ext cx="4176464" cy="3518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422533"/>
            <a:ext cx="5184576" cy="1538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7" y="1132172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</a:t>
            </a:r>
            <a:r>
              <a:rPr lang="en-GB" b="1" dirty="0" err="1" smtClean="0"/>
              <a:t>PromethION</a:t>
            </a:r>
            <a:r>
              <a:rPr lang="en-GB" b="1" dirty="0" smtClean="0"/>
              <a:t> machine</a:t>
            </a:r>
          </a:p>
          <a:p>
            <a:r>
              <a:rPr lang="en-GB" dirty="0" smtClean="0"/>
              <a:t>48 flow cells</a:t>
            </a:r>
          </a:p>
          <a:p>
            <a:r>
              <a:rPr lang="en-GB" dirty="0" smtClean="0"/>
              <a:t>3000 </a:t>
            </a:r>
            <a:r>
              <a:rPr lang="en-GB" dirty="0" err="1" smtClean="0"/>
              <a:t>nanopores</a:t>
            </a:r>
            <a:r>
              <a:rPr lang="en-GB" dirty="0" smtClean="0"/>
              <a:t> per flow cell</a:t>
            </a:r>
          </a:p>
          <a:p>
            <a:r>
              <a:rPr lang="en-GB" dirty="0" smtClean="0"/>
              <a:t>Huge output promised, almost delivering.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6078712"/>
            <a:ext cx="6353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At the moment Nanopore technology is developing </a:t>
            </a:r>
            <a:r>
              <a:rPr lang="en-GB" i="1" dirty="0" smtClean="0"/>
              <a:t>very</a:t>
            </a:r>
            <a:r>
              <a:rPr lang="en-GB" dirty="0" smtClean="0"/>
              <a:t> fast.</a:t>
            </a:r>
          </a:p>
          <a:p>
            <a:r>
              <a:rPr lang="en-GB" dirty="0" smtClean="0"/>
              <a:t>Output is increasing, error rates decreasing.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905059"/>
            <a:ext cx="3312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Weirather </a:t>
            </a:r>
            <a:r>
              <a:rPr lang="en-US" sz="1600" i="1" dirty="0" smtClean="0"/>
              <a:t>et </a:t>
            </a:r>
            <a:r>
              <a:rPr lang="en-US" sz="1600" i="1" dirty="0"/>
              <a:t>al.</a:t>
            </a:r>
            <a:r>
              <a:rPr lang="en-US" sz="1600" dirty="0"/>
              <a:t> </a:t>
            </a:r>
            <a:r>
              <a:rPr lang="en-GB" sz="1600" dirty="0"/>
              <a:t> </a:t>
            </a:r>
            <a:r>
              <a:rPr lang="en-GB" sz="1600" dirty="0" smtClean="0"/>
              <a:t>(2017) Comprehensive </a:t>
            </a:r>
            <a:r>
              <a:rPr lang="en-GB" sz="1600" dirty="0"/>
              <a:t>comparison of Pacific Biosciences and Oxford </a:t>
            </a:r>
            <a:r>
              <a:rPr lang="en-GB" sz="1600" dirty="0" err="1"/>
              <a:t>Nanopore</a:t>
            </a:r>
            <a:r>
              <a:rPr lang="en-GB" sz="1600" dirty="0"/>
              <a:t> Technologies and their applications to transcriptome analysis. </a:t>
            </a:r>
            <a:r>
              <a:rPr lang="en-GB" sz="1600" dirty="0" smtClean="0"/>
              <a:t>F1000Research, 6:100.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61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Sequencing now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8147" y="845999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At this point in time this is what we do: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1504" y="4892628"/>
            <a:ext cx="8126646" cy="1477328"/>
            <a:chOff x="301504" y="4892628"/>
            <a:chExt cx="8126646" cy="14773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8097" y="4946102"/>
              <a:ext cx="1690053" cy="142385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01504" y="4892628"/>
              <a:ext cx="665409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smtClean="0"/>
                <a:t>Oxford Nanopore 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dirty="0" smtClean="0"/>
                <a:t>One </a:t>
              </a:r>
              <a:r>
                <a:rPr lang="en-GB" dirty="0"/>
                <a:t>of the technologies of choice for genome assemblies</a:t>
              </a:r>
              <a:r>
                <a:rPr lang="en-GB" dirty="0" smtClean="0"/>
                <a:t>.</a:t>
              </a:r>
              <a:endParaRPr lang="en-GB" b="1" dirty="0" smtClean="0"/>
            </a:p>
            <a:p>
              <a:pPr marL="285750" indent="-285750">
                <a:buFont typeface="Arial" charset="0"/>
                <a:buChar char="•"/>
              </a:pPr>
              <a:r>
                <a:rPr lang="en-GB" dirty="0" smtClean="0"/>
                <a:t>Produces the longest reads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dirty="0" smtClean="0"/>
                <a:t>Has the worst error rate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b="1" dirty="0" smtClean="0"/>
                <a:t>Is developing very fast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7242" y="2341048"/>
            <a:ext cx="8629035" cy="1200329"/>
            <a:chOff x="136438" y="1438074"/>
            <a:chExt cx="8629035" cy="1200329"/>
          </a:xfrm>
        </p:grpSpPr>
        <p:pic>
          <p:nvPicPr>
            <p:cNvPr id="8" name="Picture 12" descr="http://www.omega-level.net/wp-content/uploads/2012/10/This-shit-can-sequence-a-genome-in-two-days.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2" t="2862" r="15674" b="5709"/>
            <a:stretch/>
          </p:blipFill>
          <p:spPr bwMode="auto">
            <a:xfrm>
              <a:off x="7485900" y="1569453"/>
              <a:ext cx="1279573" cy="956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36438" y="1438074"/>
              <a:ext cx="731588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smtClean="0"/>
                <a:t>Illumina: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dirty="0" smtClean="0"/>
                <a:t>Technology of choice for genome re-sequencing (of populations)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dirty="0" smtClean="0"/>
                <a:t>Widely used for small </a:t>
              </a:r>
              <a:r>
                <a:rPr lang="en-GB" i="1" dirty="0" smtClean="0"/>
                <a:t>de novo</a:t>
              </a:r>
              <a:r>
                <a:rPr lang="en-GB" dirty="0" smtClean="0"/>
                <a:t> genome assemblies, RNA-seq (sequencing transcriptomes), chip-seq, 3C, metagenomics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7594" y="3613559"/>
            <a:ext cx="6734823" cy="1543633"/>
            <a:chOff x="337594" y="3613559"/>
            <a:chExt cx="6734823" cy="1543633"/>
          </a:xfrm>
        </p:grpSpPr>
        <p:sp>
          <p:nvSpPr>
            <p:cNvPr id="15" name="Rectangle 14"/>
            <p:cNvSpPr/>
            <p:nvPr/>
          </p:nvSpPr>
          <p:spPr>
            <a:xfrm>
              <a:off x="337594" y="3835775"/>
              <a:ext cx="6654090" cy="732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 smtClean="0"/>
                <a:t>Pacific BioSciences (PACBIO)</a:t>
              </a:r>
            </a:p>
            <a:p>
              <a:r>
                <a:rPr lang="en-GB" dirty="0" smtClean="0"/>
                <a:t>One technology </a:t>
              </a:r>
              <a:r>
                <a:rPr lang="en-GB" dirty="0"/>
                <a:t>of choice </a:t>
              </a:r>
              <a:r>
                <a:rPr lang="en-GB" dirty="0" smtClean="0"/>
                <a:t>for genome </a:t>
              </a:r>
              <a:r>
                <a:rPr lang="en-GB" dirty="0"/>
                <a:t>assemblies</a:t>
              </a:r>
              <a:r>
                <a:rPr lang="en-GB" dirty="0" smtClean="0"/>
                <a:t>.</a:t>
              </a:r>
              <a:endParaRPr lang="en-GB" b="1" dirty="0" smtClean="0"/>
            </a:p>
            <a:p>
              <a:pPr marL="285750" indent="-285750">
                <a:buFont typeface="Arial" charset="0"/>
                <a:buChar char="•"/>
              </a:pPr>
              <a:r>
                <a:rPr lang="en-GB" dirty="0" smtClean="0"/>
                <a:t>Produces fairly long, </a:t>
              </a:r>
              <a:r>
                <a:rPr lang="en-GB" dirty="0"/>
                <a:t>fairly</a:t>
              </a:r>
              <a:r>
                <a:rPr lang="en-GB" dirty="0" smtClean="0"/>
                <a:t> accurate reads</a:t>
              </a:r>
            </a:p>
          </p:txBody>
        </p:sp>
        <p:pic>
          <p:nvPicPr>
            <p:cNvPr id="1026" name="Picture 2" descr="http://1.bp.blogspot.com/-8veWmrZVTuE/Vg0CGiFpRwI/AAAAAAAAB2Q/3T_TR33UarA/s1600/Screenshot%2B2015-10-01%2B10.51.08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31"/>
            <a:stretch/>
          </p:blipFill>
          <p:spPr bwMode="auto">
            <a:xfrm>
              <a:off x="5586492" y="3613559"/>
              <a:ext cx="1485925" cy="1543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93014" y="1233209"/>
            <a:ext cx="8086623" cy="1006898"/>
            <a:chOff x="193014" y="1233209"/>
            <a:chExt cx="8086623" cy="1006898"/>
          </a:xfrm>
        </p:grpSpPr>
        <p:pic>
          <p:nvPicPr>
            <p:cNvPr id="11" name="Picture 6" descr="Secuenciador ABI 373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416" y="1233209"/>
              <a:ext cx="1207221" cy="875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93014" y="1316777"/>
              <a:ext cx="653922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Sanger </a:t>
              </a:r>
              <a:r>
                <a:rPr lang="en-GB" b="1" dirty="0" smtClean="0"/>
                <a:t>sequencing </a:t>
              </a:r>
              <a:r>
                <a:rPr lang="en-GB" dirty="0" smtClean="0"/>
                <a:t>Using ABI machines.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dirty="0"/>
                <a:t>Technology of choice for</a:t>
              </a:r>
              <a:r>
                <a:rPr lang="en-GB" dirty="0" smtClean="0"/>
                <a:t> low- to medium output sequencing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GB" dirty="0" err="1" smtClean="0"/>
                <a:t>Eg</a:t>
              </a:r>
              <a:r>
                <a:rPr lang="en-GB" dirty="0" smtClean="0"/>
                <a:t>: checking plasmids, small-scale population surveys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-28696" y="6488668"/>
            <a:ext cx="91726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Next year this slide will be different!</a:t>
            </a:r>
          </a:p>
        </p:txBody>
      </p:sp>
    </p:spTree>
    <p:extLst>
      <p:ext uri="{BB962C8B-B14F-4D97-AF65-F5344CB8AC3E}">
        <p14:creationId xmlns:p14="http://schemas.microsoft.com/office/powerpoint/2010/main" val="14635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Read more.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Read more about the ultra-competitive world of NGS here: </a:t>
            </a:r>
            <a:r>
              <a:rPr lang="en-GB" dirty="0">
                <a:hlinkClick r:id="rId2"/>
              </a:rPr>
              <a:t/>
            </a:r>
            <a:br>
              <a:rPr lang="en-GB" dirty="0">
                <a:hlinkClick r:id="rId2"/>
              </a:rPr>
            </a:br>
            <a:r>
              <a:rPr lang="en-GB" dirty="0">
                <a:hlinkClick r:id="rId2"/>
              </a:rPr>
              <a:t>https://labiotech.eu/medical/ngs-dna-sequencing-illumina-qiagen/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And about long read sequencing here:</a:t>
            </a:r>
            <a:br>
              <a:rPr lang="en-GB" b="1" dirty="0" smtClean="0"/>
            </a:br>
            <a:r>
              <a:rPr lang="hr-HR" dirty="0">
                <a:latin typeface="Helvetica" charset="0"/>
                <a:hlinkClick r:id="rId3"/>
              </a:rPr>
              <a:t>https://</a:t>
            </a:r>
            <a:r>
              <a:rPr lang="hr-HR" dirty="0" smtClean="0">
                <a:latin typeface="Helvetica" charset="0"/>
                <a:hlinkClick r:id="rId3"/>
              </a:rPr>
              <a:t>doi.org/10.1016/j.tig.2018.05.008</a:t>
            </a:r>
            <a:r>
              <a:rPr lang="hr-HR" dirty="0">
                <a:latin typeface="Helvetica" charset="0"/>
              </a:rPr>
              <a:t/>
            </a:r>
            <a:br>
              <a:rPr lang="hr-HR" dirty="0">
                <a:latin typeface="Helvetica" charset="0"/>
              </a:rPr>
            </a:br>
            <a:r>
              <a:rPr lang="hr-HR" dirty="0" smtClean="0">
                <a:latin typeface="Helvetica" charset="0"/>
              </a:rPr>
              <a:t/>
            </a:r>
            <a:br>
              <a:rPr lang="hr-HR" dirty="0" smtClean="0">
                <a:latin typeface="Helvetica" charset="0"/>
              </a:rPr>
            </a:br>
            <a:r>
              <a:rPr lang="hr-HR" dirty="0" smtClean="0">
                <a:latin typeface="Helvetica" charset="0"/>
              </a:rPr>
              <a:t>(</a:t>
            </a:r>
            <a:r>
              <a:rPr lang="hr-HR" dirty="0" err="1" smtClean="0">
                <a:latin typeface="Helvetica" charset="0"/>
              </a:rPr>
              <a:t>Also</a:t>
            </a:r>
            <a:r>
              <a:rPr lang="hr-HR" dirty="0" smtClean="0">
                <a:latin typeface="Helvetica" charset="0"/>
              </a:rPr>
              <a:t> </a:t>
            </a:r>
            <a:r>
              <a:rPr lang="hr-HR" dirty="0" err="1" smtClean="0">
                <a:latin typeface="Helvetica" charset="0"/>
              </a:rPr>
              <a:t>in</a:t>
            </a:r>
            <a:r>
              <a:rPr lang="hr-HR" dirty="0" smtClean="0">
                <a:latin typeface="Helvetica" charset="0"/>
              </a:rPr>
              <a:t> </a:t>
            </a:r>
            <a:r>
              <a:rPr lang="hr-HR" dirty="0" err="1" smtClean="0">
                <a:latin typeface="Helvetica" charset="0"/>
              </a:rPr>
              <a:t>the</a:t>
            </a:r>
            <a:r>
              <a:rPr lang="hr-HR" dirty="0" smtClean="0">
                <a:latin typeface="Helvetica" charset="0"/>
              </a:rPr>
              <a:t> </a:t>
            </a:r>
            <a:r>
              <a:rPr lang="hr-HR" dirty="0" err="1" smtClean="0">
                <a:latin typeface="Helvetica" charset="0"/>
              </a:rPr>
              <a:t>Paperpile</a:t>
            </a:r>
            <a:r>
              <a:rPr lang="hr-HR" dirty="0" smtClean="0">
                <a:latin typeface="Helvetica" charset="0"/>
              </a:rPr>
              <a:t> </a:t>
            </a:r>
            <a:r>
              <a:rPr lang="hr-HR" dirty="0" err="1" smtClean="0">
                <a:latin typeface="Helvetica" charset="0"/>
              </a:rPr>
              <a:t>collection</a:t>
            </a:r>
            <a:r>
              <a:rPr lang="hr-HR" dirty="0" smtClean="0">
                <a:latin typeface="Helvetica" charset="0"/>
              </a:rPr>
              <a:t>, </a:t>
            </a:r>
            <a:r>
              <a:rPr lang="hr-HR" dirty="0" err="1" smtClean="0">
                <a:latin typeface="Helvetica" charset="0"/>
              </a:rPr>
              <a:t>see</a:t>
            </a:r>
            <a:r>
              <a:rPr lang="hr-HR" dirty="0" smtClean="0">
                <a:latin typeface="Helvetica" charset="0"/>
              </a:rPr>
              <a:t> </a:t>
            </a:r>
            <a:r>
              <a:rPr lang="hr-HR" dirty="0" err="1" smtClean="0">
                <a:latin typeface="Helvetica" charset="0"/>
              </a:rPr>
              <a:t>the</a:t>
            </a:r>
            <a:r>
              <a:rPr lang="hr-HR" dirty="0" smtClean="0">
                <a:latin typeface="Helvetica" charset="0"/>
              </a:rPr>
              <a:t> VLE)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052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/>
              <a:t>Fastq</a:t>
            </a:r>
            <a:r>
              <a:rPr lang="en-GB" sz="3600" dirty="0" smtClean="0"/>
              <a:t> files and </a:t>
            </a:r>
            <a:r>
              <a:rPr lang="en-GB" sz="3600" dirty="0" err="1" smtClean="0"/>
              <a:t>FastQC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33611"/>
            <a:ext cx="8229600" cy="1937743"/>
          </a:xfrm>
        </p:spPr>
        <p:txBody>
          <a:bodyPr/>
          <a:lstStyle/>
          <a:p>
            <a:r>
              <a:rPr lang="en-GB" dirty="0" smtClean="0"/>
              <a:t>Next/3</a:t>
            </a:r>
            <a:r>
              <a:rPr lang="en-GB" baseline="30000" dirty="0" smtClean="0"/>
              <a:t>rd</a:t>
            </a:r>
            <a:r>
              <a:rPr lang="en-GB" dirty="0" smtClean="0"/>
              <a:t> gen sequence produce ‘</a:t>
            </a:r>
            <a:r>
              <a:rPr lang="en-GB" dirty="0" err="1" smtClean="0"/>
              <a:t>fastq</a:t>
            </a:r>
            <a:r>
              <a:rPr lang="en-GB" dirty="0" smtClean="0"/>
              <a:t>’ files</a:t>
            </a:r>
          </a:p>
          <a:p>
            <a:pPr lvl="1"/>
            <a:r>
              <a:rPr lang="en-GB" dirty="0" smtClean="0"/>
              <a:t>Bases and a measure of the </a:t>
            </a:r>
            <a:r>
              <a:rPr lang="en-GB" i="1" dirty="0" smtClean="0"/>
              <a:t>quality</a:t>
            </a:r>
            <a:r>
              <a:rPr lang="en-GB" dirty="0" smtClean="0"/>
              <a:t> of each base</a:t>
            </a:r>
          </a:p>
          <a:p>
            <a:r>
              <a:rPr lang="en-GB" dirty="0"/>
              <a:t>Quality scores enable users to check the quality their reads, and get rid of bad </a:t>
            </a:r>
            <a:r>
              <a:rPr lang="en-GB" dirty="0" smtClean="0"/>
              <a:t>quality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8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104532" y="2279911"/>
            <a:ext cx="3675380" cy="381338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5042255" y="2060848"/>
            <a:ext cx="3604260" cy="3853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1 trees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93666" y="2348880"/>
            <a:ext cx="0" cy="7920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3848" y="3369940"/>
            <a:ext cx="0" cy="10671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5816" y="4437112"/>
            <a:ext cx="0" cy="8059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93666" y="5365948"/>
            <a:ext cx="0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76456" y="4005064"/>
            <a:ext cx="0" cy="18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72400" y="2204864"/>
            <a:ext cx="0" cy="868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49743" y="3882152"/>
            <a:ext cx="2590409" cy="75760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68646" y="2639210"/>
            <a:ext cx="3600400" cy="310361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90796" y="4767352"/>
            <a:ext cx="3093372" cy="10141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21365" y="6309320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mtDNA</a:t>
            </a:r>
            <a:r>
              <a:rPr lang="en-GB" b="1" dirty="0" smtClean="0"/>
              <a:t> NJ tree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728697" y="631629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TPI NJ tree</a:t>
            </a:r>
            <a:endParaRPr lang="en-GB" b="1" dirty="0"/>
          </a:p>
        </p:txBody>
      </p:sp>
      <p:sp>
        <p:nvSpPr>
          <p:cNvPr id="26" name="Rectangle 25"/>
          <p:cNvSpPr/>
          <p:nvPr/>
        </p:nvSpPr>
        <p:spPr>
          <a:xfrm>
            <a:off x="0" y="664704"/>
            <a:ext cx="914400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5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550" dirty="0">
                <a:solidFill>
                  <a:srgbClr val="000000"/>
                </a:solidFill>
                <a:latin typeface="Arial" panose="020B0604020202020204" pitchFamily="34" charset="0"/>
              </a:rPr>
              <a:t>a) Are there differences between the </a:t>
            </a:r>
            <a:r>
              <a:rPr lang="en-GB" sz="1550" dirty="0" err="1">
                <a:solidFill>
                  <a:srgbClr val="000000"/>
                </a:solidFill>
                <a:latin typeface="Arial" panose="020B0604020202020204" pitchFamily="34" charset="0"/>
              </a:rPr>
              <a:t>mtDNA</a:t>
            </a:r>
            <a:r>
              <a:rPr lang="en-GB" sz="1550" dirty="0">
                <a:solidFill>
                  <a:srgbClr val="000000"/>
                </a:solidFill>
                <a:latin typeface="Arial" panose="020B0604020202020204" pitchFamily="34" charset="0"/>
              </a:rPr>
              <a:t> and nuclear trees? </a:t>
            </a:r>
          </a:p>
          <a:p>
            <a:r>
              <a:rPr lang="en-GB" sz="1550" dirty="0">
                <a:solidFill>
                  <a:srgbClr val="000000"/>
                </a:solidFill>
                <a:latin typeface="Arial" panose="020B0604020202020204" pitchFamily="34" charset="0"/>
              </a:rPr>
              <a:t>b) Why might there be differences between these trees </a:t>
            </a:r>
          </a:p>
          <a:p>
            <a:r>
              <a:rPr lang="en-GB" sz="1550" dirty="0">
                <a:solidFill>
                  <a:srgbClr val="000000"/>
                </a:solidFill>
                <a:latin typeface="Arial" panose="020B0604020202020204" pitchFamily="34" charset="0"/>
              </a:rPr>
              <a:t>c) Is there any evidence for cryptic species? If so, how many cryptic species do you think there are? </a:t>
            </a:r>
          </a:p>
          <a:p>
            <a:r>
              <a:rPr lang="en-GB" sz="1550" dirty="0">
                <a:solidFill>
                  <a:srgbClr val="000000"/>
                </a:solidFill>
                <a:latin typeface="Arial" panose="020B0604020202020204" pitchFamily="34" charset="0"/>
              </a:rPr>
              <a:t>d) What evidence would you need to determine whether or not these were truly different species?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532440" y="3140968"/>
            <a:ext cx="0" cy="7920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1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Fastq</a:t>
            </a:r>
            <a:r>
              <a:rPr lang="en-GB" b="1" dirty="0" smtClean="0"/>
              <a:t> file ‘anatomy’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" b="11412"/>
          <a:stretch/>
        </p:blipFill>
        <p:spPr>
          <a:xfrm>
            <a:off x="593812" y="830586"/>
            <a:ext cx="7956376" cy="5118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6512" y="5949280"/>
            <a:ext cx="5852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Information about the </a:t>
            </a:r>
            <a:r>
              <a:rPr lang="en-GB" dirty="0" err="1" smtClean="0"/>
              <a:t>fastq</a:t>
            </a:r>
            <a:r>
              <a:rPr lang="en-GB" dirty="0" smtClean="0"/>
              <a:t> format and </a:t>
            </a:r>
            <a:r>
              <a:rPr lang="en-GB" dirty="0" err="1" smtClean="0"/>
              <a:t>Phred</a:t>
            </a:r>
            <a:r>
              <a:rPr lang="en-GB" dirty="0" smtClean="0"/>
              <a:t>-scores at:</a:t>
            </a:r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en.wikipedia.org/wiki/FASTQ_format</a:t>
            </a:r>
            <a:endParaRPr lang="en-GB" dirty="0" smtClean="0"/>
          </a:p>
          <a:p>
            <a:r>
              <a:rPr lang="en-GB" dirty="0">
                <a:hlinkClick r:id="rId4"/>
              </a:rPr>
              <a:t>http://en.wikipedia.org/wiki/Phred_quality_score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0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40 billion bases….what do I do with them?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3203" y="1145625"/>
            <a:ext cx="13260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err="1" smtClean="0"/>
              <a:t>Fastq</a:t>
            </a:r>
            <a:r>
              <a:rPr lang="en-GB" b="1" dirty="0" smtClean="0"/>
              <a:t> files</a:t>
            </a:r>
          </a:p>
          <a:p>
            <a:pPr algn="ctr"/>
            <a:r>
              <a:rPr lang="en-GB" b="1" dirty="0" smtClean="0"/>
              <a:t>(reads)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7462" y="1007125"/>
            <a:ext cx="20569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Check average </a:t>
            </a:r>
          </a:p>
          <a:p>
            <a:pPr algn="ctr"/>
            <a:r>
              <a:rPr lang="en-GB" b="1" dirty="0" smtClean="0"/>
              <a:t>quality statistics </a:t>
            </a:r>
          </a:p>
          <a:p>
            <a:pPr algn="ctr"/>
            <a:r>
              <a:rPr lang="en-GB" dirty="0" err="1" smtClean="0">
                <a:solidFill>
                  <a:srgbClr val="FF0000"/>
                </a:solidFill>
              </a:rPr>
              <a:t>FastQC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632" y="868626"/>
            <a:ext cx="40807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Clean/trim </a:t>
            </a:r>
          </a:p>
          <a:p>
            <a:pPr algn="ctr"/>
            <a:r>
              <a:rPr lang="en-GB" b="1" dirty="0"/>
              <a:t>s</a:t>
            </a:r>
            <a:r>
              <a:rPr lang="en-GB" b="1" dirty="0" smtClean="0"/>
              <a:t>equences</a:t>
            </a:r>
            <a:br>
              <a:rPr lang="en-GB" b="1" dirty="0" smtClean="0"/>
            </a:br>
            <a:r>
              <a:rPr lang="en-GB" dirty="0" err="1" smtClean="0">
                <a:solidFill>
                  <a:srgbClr val="FF0000"/>
                </a:solidFill>
              </a:rPr>
              <a:t>cutadapt</a:t>
            </a:r>
            <a:r>
              <a:rPr lang="en-GB" dirty="0" smtClean="0">
                <a:solidFill>
                  <a:srgbClr val="FF0000"/>
                </a:solidFill>
              </a:rPr>
              <a:t>, Reaper, </a:t>
            </a:r>
            <a:r>
              <a:rPr lang="en-GB" dirty="0" err="1" smtClean="0">
                <a:solidFill>
                  <a:srgbClr val="FF0000"/>
                </a:solidFill>
              </a:rPr>
              <a:t>Trimmotomatic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0519" y="7860888"/>
            <a:ext cx="184730" cy="369332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GB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1575968" y="8422752"/>
            <a:ext cx="184731" cy="369332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GB" i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09207" y="1468790"/>
            <a:ext cx="318255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884435" y="1468790"/>
            <a:ext cx="279197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163465" y="2197930"/>
            <a:ext cx="8090395" cy="1442644"/>
            <a:chOff x="163465" y="2197930"/>
            <a:chExt cx="8090395" cy="1442644"/>
          </a:xfrm>
        </p:grpSpPr>
        <p:sp>
          <p:nvSpPr>
            <p:cNvPr id="9" name="TextBox 8"/>
            <p:cNvSpPr txBox="1"/>
            <p:nvPr/>
          </p:nvSpPr>
          <p:spPr>
            <a:xfrm>
              <a:off x="163465" y="2212176"/>
              <a:ext cx="246931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/>
                <a:t>de novo </a:t>
              </a:r>
              <a:r>
                <a:rPr lang="en-GB" b="1" dirty="0" smtClean="0"/>
                <a:t>assembly 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SGA</a:t>
              </a:r>
              <a:endParaRPr lang="en-GB" dirty="0">
                <a:solidFill>
                  <a:srgbClr val="FF0000"/>
                </a:solidFill>
              </a:endParaRP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Velvet, </a:t>
              </a:r>
              <a:r>
                <a:rPr lang="en-GB" dirty="0" err="1" smtClean="0">
                  <a:solidFill>
                    <a:srgbClr val="FF0000"/>
                  </a:solidFill>
                </a:rPr>
                <a:t>CLCbio</a:t>
              </a:r>
              <a:r>
                <a:rPr lang="en-GB" dirty="0" smtClean="0">
                  <a:solidFill>
                    <a:srgbClr val="FF0000"/>
                  </a:solidFill>
                </a:rPr>
                <a:t>, and many others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9" idx="3"/>
              <a:endCxn id="45" idx="1"/>
            </p:cNvCxnSpPr>
            <p:nvPr/>
          </p:nvCxnSpPr>
          <p:spPr>
            <a:xfrm flipV="1">
              <a:off x="2632777" y="2521096"/>
              <a:ext cx="762402" cy="29124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395179" y="2197930"/>
              <a:ext cx="484922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/>
                <a:t>Compare to other sequences/genomes</a:t>
              </a:r>
              <a:endParaRPr lang="en-GB" b="1" dirty="0" smtClean="0"/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BLAST, Cactus Genome-alignment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85726" y="2994243"/>
              <a:ext cx="486813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Annotate (locate and mark up the genes)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Augustus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Arrow Connector 53"/>
            <p:cNvCxnSpPr>
              <a:stCxn id="9" idx="3"/>
              <a:endCxn id="51" idx="1"/>
            </p:cNvCxnSpPr>
            <p:nvPr/>
          </p:nvCxnSpPr>
          <p:spPr>
            <a:xfrm>
              <a:off x="2632777" y="2812341"/>
              <a:ext cx="752949" cy="5050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63465" y="3837938"/>
            <a:ext cx="8889807" cy="1757045"/>
            <a:chOff x="163465" y="3837938"/>
            <a:chExt cx="8889807" cy="1757045"/>
          </a:xfrm>
        </p:grpSpPr>
        <p:sp>
          <p:nvSpPr>
            <p:cNvPr id="32" name="TextBox 31"/>
            <p:cNvSpPr txBox="1"/>
            <p:nvPr/>
          </p:nvSpPr>
          <p:spPr>
            <a:xfrm>
              <a:off x="3597855" y="4014597"/>
              <a:ext cx="1948290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Remove</a:t>
              </a:r>
            </a:p>
            <a:p>
              <a:pPr algn="ctr"/>
              <a:r>
                <a:rPr lang="en-GB" b="1" dirty="0" smtClean="0"/>
                <a:t>PCR</a:t>
              </a:r>
            </a:p>
            <a:p>
              <a:pPr algn="ctr"/>
              <a:r>
                <a:rPr lang="en-GB" b="1" dirty="0" smtClean="0"/>
                <a:t>Duplicates</a:t>
              </a: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Picardtools</a:t>
              </a:r>
              <a:endParaRPr lang="en-GB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Samtools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465" y="3840657"/>
              <a:ext cx="2968375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Align to a</a:t>
              </a:r>
            </a:p>
            <a:p>
              <a:pPr algn="ctr"/>
              <a:r>
                <a:rPr lang="en-GB" b="1" dirty="0" smtClean="0"/>
                <a:t>reference genome or</a:t>
              </a:r>
            </a:p>
            <a:p>
              <a:pPr algn="ctr"/>
              <a:r>
                <a:rPr lang="en-GB" b="1" dirty="0" smtClean="0"/>
                <a:t>transcriptome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</a:rPr>
                <a:t>BWA</a:t>
              </a:r>
            </a:p>
            <a:p>
              <a:pPr algn="ctr"/>
              <a:r>
                <a:rPr lang="en-GB" dirty="0" err="1">
                  <a:solidFill>
                    <a:srgbClr val="FF0000"/>
                  </a:solidFill>
                </a:rPr>
                <a:t>NextGenMap</a:t>
              </a:r>
              <a:endParaRPr lang="en-GB" dirty="0">
                <a:solidFill>
                  <a:srgbClr val="FF0000"/>
                </a:solidFill>
              </a:endParaRP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Novoalign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14169" y="4583772"/>
              <a:ext cx="3205211" cy="997796"/>
              <a:chOff x="5782447" y="3362886"/>
              <a:chExt cx="3205211" cy="99779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883346" y="3362886"/>
                <a:ext cx="310431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/>
                  <a:t>SNP and </a:t>
                </a:r>
                <a:r>
                  <a:rPr lang="en-GB" b="1" dirty="0" err="1" smtClean="0"/>
                  <a:t>indel</a:t>
                </a:r>
                <a:r>
                  <a:rPr lang="en-GB" b="1" dirty="0" smtClean="0"/>
                  <a:t> ‘calling’</a:t>
                </a:r>
              </a:p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GATK, 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Samtools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Freebayes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782447" y="4052905"/>
                <a:ext cx="30594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 smtClean="0"/>
                  <a:t>Make </a:t>
                </a:r>
                <a:r>
                  <a:rPr lang="en-GB" sz="1400" b="1" dirty="0" err="1" smtClean="0"/>
                  <a:t>vcf</a:t>
                </a:r>
                <a:r>
                  <a:rPr lang="en-GB" sz="1400" b="1" dirty="0" smtClean="0"/>
                  <a:t> files</a:t>
                </a:r>
                <a:r>
                  <a:rPr lang="en-GB" sz="1400" dirty="0" smtClean="0"/>
                  <a:t> (variant call format)</a:t>
                </a:r>
                <a:endParaRPr lang="en-GB" sz="1400" dirty="0"/>
              </a:p>
            </p:txBody>
          </p:sp>
        </p:grpSp>
        <p:cxnSp>
          <p:nvCxnSpPr>
            <p:cNvPr id="58" name="Straight Arrow Connector 57"/>
            <p:cNvCxnSpPr>
              <a:stCxn id="8" idx="3"/>
              <a:endCxn id="32" idx="1"/>
            </p:cNvCxnSpPr>
            <p:nvPr/>
          </p:nvCxnSpPr>
          <p:spPr>
            <a:xfrm>
              <a:off x="3131840" y="4717820"/>
              <a:ext cx="466015" cy="354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2" idx="3"/>
              <a:endCxn id="36" idx="1"/>
            </p:cNvCxnSpPr>
            <p:nvPr/>
          </p:nvCxnSpPr>
          <p:spPr>
            <a:xfrm>
              <a:off x="5546145" y="4753261"/>
              <a:ext cx="368923" cy="15367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32" idx="3"/>
              <a:endCxn id="70" idx="1"/>
            </p:cNvCxnSpPr>
            <p:nvPr/>
          </p:nvCxnSpPr>
          <p:spPr>
            <a:xfrm flipV="1">
              <a:off x="5546145" y="4161104"/>
              <a:ext cx="355430" cy="59215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901575" y="3837938"/>
              <a:ext cx="315169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/>
                <a:t>Structural variant ‘calling’</a:t>
              </a: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Delly</a:t>
              </a:r>
              <a:r>
                <a:rPr lang="en-GB" dirty="0" smtClean="0">
                  <a:solidFill>
                    <a:srgbClr val="FF0000"/>
                  </a:solidFill>
                </a:rPr>
                <a:t>, </a:t>
              </a:r>
              <a:r>
                <a:rPr lang="en-GB" dirty="0" err="1" smtClean="0">
                  <a:solidFill>
                    <a:srgbClr val="FF0000"/>
                  </a:solidFill>
                </a:rPr>
                <a:t>GenomeSTRiP</a:t>
              </a:r>
              <a:r>
                <a:rPr lang="en-GB" dirty="0" smtClean="0">
                  <a:solidFill>
                    <a:srgbClr val="FF0000"/>
                  </a:solidFill>
                </a:rPr>
                <a:t>, Lumpy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57305" y="5836000"/>
            <a:ext cx="5026925" cy="936446"/>
            <a:chOff x="3557305" y="5836000"/>
            <a:chExt cx="5026925" cy="936446"/>
          </a:xfrm>
        </p:grpSpPr>
        <p:grpSp>
          <p:nvGrpSpPr>
            <p:cNvPr id="89" name="Group 88"/>
            <p:cNvGrpSpPr/>
            <p:nvPr/>
          </p:nvGrpSpPr>
          <p:grpSpPr>
            <a:xfrm>
              <a:off x="3557305" y="5836000"/>
              <a:ext cx="5026925" cy="936446"/>
              <a:chOff x="3557305" y="5836000"/>
              <a:chExt cx="5026925" cy="936446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814169" y="5849116"/>
                <a:ext cx="2770061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/>
                  <a:t>Biological analysis</a:t>
                </a:r>
              </a:p>
              <a:p>
                <a:pPr algn="ctr"/>
                <a:r>
                  <a:rPr lang="en-GB" dirty="0" err="1" smtClean="0">
                    <a:solidFill>
                      <a:srgbClr val="FF0000"/>
                    </a:solidFill>
                  </a:rPr>
                  <a:t>vcftools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Admixture</a:t>
                </a:r>
              </a:p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Many, many others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557305" y="5836000"/>
                <a:ext cx="1706429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/>
                  <a:t>VCF filtering</a:t>
                </a:r>
                <a:endParaRPr lang="en-GB" b="1" dirty="0"/>
              </a:p>
              <a:p>
                <a:pPr algn="ctr"/>
                <a:r>
                  <a:rPr lang="en-GB" dirty="0" err="1">
                    <a:solidFill>
                      <a:srgbClr val="FF0000"/>
                    </a:solidFill>
                  </a:rPr>
                  <a:t>b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cftools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</a:t>
                </a:r>
              </a:p>
              <a:p>
                <a:pPr algn="ctr"/>
                <a:r>
                  <a:rPr lang="en-GB" dirty="0" err="1" smtClean="0">
                    <a:solidFill>
                      <a:srgbClr val="FF0000"/>
                    </a:solidFill>
                  </a:rPr>
                  <a:t>vcftools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GATK</a:t>
                </a:r>
              </a:p>
            </p:txBody>
          </p:sp>
        </p:grpSp>
        <p:cxnSp>
          <p:nvCxnSpPr>
            <p:cNvPr id="77" name="Straight Arrow Connector 76"/>
            <p:cNvCxnSpPr>
              <a:stCxn id="52" idx="3"/>
              <a:endCxn id="48" idx="1"/>
            </p:cNvCxnSpPr>
            <p:nvPr/>
          </p:nvCxnSpPr>
          <p:spPr>
            <a:xfrm>
              <a:off x="5283001" y="6159166"/>
              <a:ext cx="531168" cy="15161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064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FastQC</a:t>
            </a:r>
            <a:r>
              <a:rPr lang="en-GB" dirty="0" smtClean="0"/>
              <a:t>: quality filtering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4495548" cy="328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60" y="1844824"/>
            <a:ext cx="4438582" cy="328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0820" y="1268760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GOOD SEQUENCES                                    BAD SEQUENCES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871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FastQC</a:t>
            </a:r>
            <a:r>
              <a:rPr lang="en-GB" dirty="0" smtClean="0"/>
              <a:t>: </a:t>
            </a:r>
            <a:r>
              <a:rPr lang="en-GB" dirty="0"/>
              <a:t>quality filtering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6" y="1949276"/>
            <a:ext cx="4468744" cy="327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49276"/>
            <a:ext cx="4464850" cy="327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820" y="1268760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GOOD SEQUENCES                                    BAD SEQUENCES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09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FastQC</a:t>
            </a:r>
            <a:r>
              <a:rPr lang="en-GB" dirty="0" smtClean="0"/>
              <a:t>: </a:t>
            </a:r>
            <a:r>
              <a:rPr lang="en-GB" dirty="0"/>
              <a:t>quality filtering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0820" y="1268760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GOOD SEQUENCES                                    BAD SEQUENCES 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-36512" y="6381328"/>
            <a:ext cx="94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http://www.bioinformatics.babraham.ac.uk/projects/fastqc/Help/3%20Analysis%20Modules/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39064"/>
            <a:ext cx="4320480" cy="3240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" y="1823917"/>
            <a:ext cx="4366509" cy="32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Cleaning the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Cutadapt</a:t>
            </a:r>
            <a:endParaRPr lang="en-GB" dirty="0" smtClean="0"/>
          </a:p>
          <a:p>
            <a:r>
              <a:rPr lang="en-GB" dirty="0" err="1" smtClean="0"/>
              <a:t>Trimmotomatic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These programs allow you to trim away poor quality sequence, and remove adapter contamination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01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40 billion bases….what do I do with them?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3203" y="1145625"/>
            <a:ext cx="13260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err="1" smtClean="0"/>
              <a:t>Fastq</a:t>
            </a:r>
            <a:r>
              <a:rPr lang="en-GB" b="1" dirty="0" smtClean="0"/>
              <a:t> files</a:t>
            </a:r>
          </a:p>
          <a:p>
            <a:pPr algn="ctr"/>
            <a:r>
              <a:rPr lang="en-GB" b="1" dirty="0" smtClean="0"/>
              <a:t>(reads)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7462" y="1007125"/>
            <a:ext cx="20569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Check average </a:t>
            </a:r>
          </a:p>
          <a:p>
            <a:pPr algn="ctr"/>
            <a:r>
              <a:rPr lang="en-GB" b="1" dirty="0" smtClean="0"/>
              <a:t>quality statistics </a:t>
            </a:r>
          </a:p>
          <a:p>
            <a:pPr algn="ctr"/>
            <a:r>
              <a:rPr lang="en-GB" dirty="0" err="1" smtClean="0">
                <a:solidFill>
                  <a:srgbClr val="FF0000"/>
                </a:solidFill>
              </a:rPr>
              <a:t>FastQC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632" y="868626"/>
            <a:ext cx="40807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Clean/trim </a:t>
            </a:r>
          </a:p>
          <a:p>
            <a:pPr algn="ctr"/>
            <a:r>
              <a:rPr lang="en-GB" b="1" dirty="0"/>
              <a:t>s</a:t>
            </a:r>
            <a:r>
              <a:rPr lang="en-GB" b="1" dirty="0" smtClean="0"/>
              <a:t>equences</a:t>
            </a:r>
            <a:br>
              <a:rPr lang="en-GB" b="1" dirty="0" smtClean="0"/>
            </a:br>
            <a:r>
              <a:rPr lang="en-GB" dirty="0" err="1" smtClean="0">
                <a:solidFill>
                  <a:srgbClr val="FF0000"/>
                </a:solidFill>
              </a:rPr>
              <a:t>cutadapt</a:t>
            </a:r>
            <a:r>
              <a:rPr lang="en-GB" dirty="0" smtClean="0">
                <a:solidFill>
                  <a:srgbClr val="FF0000"/>
                </a:solidFill>
              </a:rPr>
              <a:t>, Reaper, </a:t>
            </a:r>
            <a:r>
              <a:rPr lang="en-GB" dirty="0" err="1" smtClean="0">
                <a:solidFill>
                  <a:srgbClr val="FF0000"/>
                </a:solidFill>
              </a:rPr>
              <a:t>Trimmotomatic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0519" y="7860888"/>
            <a:ext cx="184730" cy="369332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GB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1575968" y="8422752"/>
            <a:ext cx="184731" cy="369332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GB" i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09207" y="1468790"/>
            <a:ext cx="318255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884435" y="1468790"/>
            <a:ext cx="279197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163465" y="2197930"/>
            <a:ext cx="8090395" cy="1442644"/>
            <a:chOff x="163465" y="2197930"/>
            <a:chExt cx="8090395" cy="1442644"/>
          </a:xfrm>
        </p:grpSpPr>
        <p:sp>
          <p:nvSpPr>
            <p:cNvPr id="9" name="TextBox 8"/>
            <p:cNvSpPr txBox="1"/>
            <p:nvPr/>
          </p:nvSpPr>
          <p:spPr>
            <a:xfrm>
              <a:off x="163465" y="2212176"/>
              <a:ext cx="246931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/>
                <a:t>de novo </a:t>
              </a:r>
              <a:r>
                <a:rPr lang="en-GB" b="1" dirty="0" smtClean="0"/>
                <a:t>assembly 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SGA</a:t>
              </a:r>
              <a:endParaRPr lang="en-GB" dirty="0">
                <a:solidFill>
                  <a:srgbClr val="FF0000"/>
                </a:solidFill>
              </a:endParaRP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Velvet, </a:t>
              </a:r>
              <a:r>
                <a:rPr lang="en-GB" dirty="0" err="1" smtClean="0">
                  <a:solidFill>
                    <a:srgbClr val="FF0000"/>
                  </a:solidFill>
                </a:rPr>
                <a:t>CLCbio</a:t>
              </a:r>
              <a:r>
                <a:rPr lang="en-GB" dirty="0" smtClean="0">
                  <a:solidFill>
                    <a:srgbClr val="FF0000"/>
                  </a:solidFill>
                </a:rPr>
                <a:t>, and many others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9" idx="3"/>
              <a:endCxn id="45" idx="1"/>
            </p:cNvCxnSpPr>
            <p:nvPr/>
          </p:nvCxnSpPr>
          <p:spPr>
            <a:xfrm flipV="1">
              <a:off x="2632777" y="2521096"/>
              <a:ext cx="762402" cy="29124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395179" y="2197930"/>
              <a:ext cx="484922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/>
                <a:t>Compare to other sequences/genomes</a:t>
              </a:r>
              <a:endParaRPr lang="en-GB" b="1" dirty="0" smtClean="0"/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BLAST, Cactus Genome-alignment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85726" y="2994243"/>
              <a:ext cx="486813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Annotate (locate and mark up the genes)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Augustus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Arrow Connector 53"/>
            <p:cNvCxnSpPr>
              <a:stCxn id="9" idx="3"/>
              <a:endCxn id="51" idx="1"/>
            </p:cNvCxnSpPr>
            <p:nvPr/>
          </p:nvCxnSpPr>
          <p:spPr>
            <a:xfrm>
              <a:off x="2632777" y="2812341"/>
              <a:ext cx="752949" cy="5050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63465" y="3837938"/>
            <a:ext cx="8889807" cy="1757045"/>
            <a:chOff x="163465" y="3837938"/>
            <a:chExt cx="8889807" cy="1757045"/>
          </a:xfrm>
        </p:grpSpPr>
        <p:sp>
          <p:nvSpPr>
            <p:cNvPr id="32" name="TextBox 31"/>
            <p:cNvSpPr txBox="1"/>
            <p:nvPr/>
          </p:nvSpPr>
          <p:spPr>
            <a:xfrm>
              <a:off x="3597855" y="4014597"/>
              <a:ext cx="1948290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Remove</a:t>
              </a:r>
            </a:p>
            <a:p>
              <a:pPr algn="ctr"/>
              <a:r>
                <a:rPr lang="en-GB" b="1" dirty="0" smtClean="0"/>
                <a:t>PCR</a:t>
              </a:r>
            </a:p>
            <a:p>
              <a:pPr algn="ctr"/>
              <a:r>
                <a:rPr lang="en-GB" b="1" dirty="0" smtClean="0"/>
                <a:t>Duplicates</a:t>
              </a: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Picardtools</a:t>
              </a:r>
              <a:endParaRPr lang="en-GB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Samtools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465" y="3840657"/>
              <a:ext cx="2968375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Align to a</a:t>
              </a:r>
            </a:p>
            <a:p>
              <a:pPr algn="ctr"/>
              <a:r>
                <a:rPr lang="en-GB" b="1" dirty="0" smtClean="0"/>
                <a:t>reference genome or</a:t>
              </a:r>
            </a:p>
            <a:p>
              <a:pPr algn="ctr"/>
              <a:r>
                <a:rPr lang="en-GB" b="1" dirty="0" smtClean="0"/>
                <a:t>transcriptome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</a:rPr>
                <a:t>BWA</a:t>
              </a:r>
            </a:p>
            <a:p>
              <a:pPr algn="ctr"/>
              <a:r>
                <a:rPr lang="en-GB" dirty="0" err="1">
                  <a:solidFill>
                    <a:srgbClr val="FF0000"/>
                  </a:solidFill>
                </a:rPr>
                <a:t>NextGenMap</a:t>
              </a:r>
              <a:endParaRPr lang="en-GB" dirty="0">
                <a:solidFill>
                  <a:srgbClr val="FF0000"/>
                </a:solidFill>
              </a:endParaRP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Novoalign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14169" y="4583772"/>
              <a:ext cx="3205211" cy="997796"/>
              <a:chOff x="5782447" y="3362886"/>
              <a:chExt cx="3205211" cy="99779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883346" y="3362886"/>
                <a:ext cx="310431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/>
                  <a:t>SNP and </a:t>
                </a:r>
                <a:r>
                  <a:rPr lang="en-GB" b="1" dirty="0" err="1" smtClean="0"/>
                  <a:t>indel</a:t>
                </a:r>
                <a:r>
                  <a:rPr lang="en-GB" b="1" dirty="0" smtClean="0"/>
                  <a:t> ‘calling’</a:t>
                </a:r>
              </a:p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GATK, 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Samtools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Freebayes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782447" y="4052905"/>
                <a:ext cx="30594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 smtClean="0"/>
                  <a:t>Make </a:t>
                </a:r>
                <a:r>
                  <a:rPr lang="en-GB" sz="1400" b="1" dirty="0" err="1" smtClean="0"/>
                  <a:t>vcf</a:t>
                </a:r>
                <a:r>
                  <a:rPr lang="en-GB" sz="1400" b="1" dirty="0" smtClean="0"/>
                  <a:t> files</a:t>
                </a:r>
                <a:r>
                  <a:rPr lang="en-GB" sz="1400" dirty="0" smtClean="0"/>
                  <a:t> (variant call format)</a:t>
                </a:r>
                <a:endParaRPr lang="en-GB" sz="1400" dirty="0"/>
              </a:p>
            </p:txBody>
          </p:sp>
        </p:grpSp>
        <p:cxnSp>
          <p:nvCxnSpPr>
            <p:cNvPr id="58" name="Straight Arrow Connector 57"/>
            <p:cNvCxnSpPr>
              <a:stCxn id="8" idx="3"/>
              <a:endCxn id="32" idx="1"/>
            </p:cNvCxnSpPr>
            <p:nvPr/>
          </p:nvCxnSpPr>
          <p:spPr>
            <a:xfrm>
              <a:off x="3131840" y="4717820"/>
              <a:ext cx="466015" cy="354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2" idx="3"/>
              <a:endCxn id="36" idx="1"/>
            </p:cNvCxnSpPr>
            <p:nvPr/>
          </p:nvCxnSpPr>
          <p:spPr>
            <a:xfrm>
              <a:off x="5546145" y="4753261"/>
              <a:ext cx="368923" cy="15367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32" idx="3"/>
              <a:endCxn id="70" idx="1"/>
            </p:cNvCxnSpPr>
            <p:nvPr/>
          </p:nvCxnSpPr>
          <p:spPr>
            <a:xfrm flipV="1">
              <a:off x="5546145" y="4161104"/>
              <a:ext cx="355430" cy="59215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901575" y="3837938"/>
              <a:ext cx="315169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/>
                <a:t>Structural variant ‘calling’</a:t>
              </a: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Delly</a:t>
              </a:r>
              <a:r>
                <a:rPr lang="en-GB" dirty="0" smtClean="0">
                  <a:solidFill>
                    <a:srgbClr val="FF0000"/>
                  </a:solidFill>
                </a:rPr>
                <a:t>, </a:t>
              </a:r>
              <a:r>
                <a:rPr lang="en-GB" dirty="0" err="1" smtClean="0">
                  <a:solidFill>
                    <a:srgbClr val="FF0000"/>
                  </a:solidFill>
                </a:rPr>
                <a:t>GenomeSTRiP</a:t>
              </a:r>
              <a:r>
                <a:rPr lang="en-GB" dirty="0" smtClean="0">
                  <a:solidFill>
                    <a:srgbClr val="FF0000"/>
                  </a:solidFill>
                </a:rPr>
                <a:t>, Lumpy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57305" y="5836000"/>
            <a:ext cx="5026925" cy="936446"/>
            <a:chOff x="3557305" y="5836000"/>
            <a:chExt cx="5026925" cy="936446"/>
          </a:xfrm>
        </p:grpSpPr>
        <p:grpSp>
          <p:nvGrpSpPr>
            <p:cNvPr id="89" name="Group 88"/>
            <p:cNvGrpSpPr/>
            <p:nvPr/>
          </p:nvGrpSpPr>
          <p:grpSpPr>
            <a:xfrm>
              <a:off x="3557305" y="5836000"/>
              <a:ext cx="5026925" cy="936446"/>
              <a:chOff x="3557305" y="5836000"/>
              <a:chExt cx="5026925" cy="936446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814169" y="5849116"/>
                <a:ext cx="2770061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/>
                  <a:t>Biological analysis</a:t>
                </a:r>
              </a:p>
              <a:p>
                <a:pPr algn="ctr"/>
                <a:r>
                  <a:rPr lang="en-GB" dirty="0" err="1" smtClean="0">
                    <a:solidFill>
                      <a:srgbClr val="FF0000"/>
                    </a:solidFill>
                  </a:rPr>
                  <a:t>vcftools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Admixture</a:t>
                </a:r>
              </a:p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Many, many others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557305" y="5836000"/>
                <a:ext cx="1706429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/>
                  <a:t>VCF filtering</a:t>
                </a:r>
                <a:endParaRPr lang="en-GB" b="1" dirty="0"/>
              </a:p>
              <a:p>
                <a:pPr algn="ctr"/>
                <a:r>
                  <a:rPr lang="en-GB" dirty="0" err="1">
                    <a:solidFill>
                      <a:srgbClr val="FF0000"/>
                    </a:solidFill>
                  </a:rPr>
                  <a:t>b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cftools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</a:t>
                </a:r>
              </a:p>
              <a:p>
                <a:pPr algn="ctr"/>
                <a:r>
                  <a:rPr lang="en-GB" dirty="0" err="1" smtClean="0">
                    <a:solidFill>
                      <a:srgbClr val="FF0000"/>
                    </a:solidFill>
                  </a:rPr>
                  <a:t>vcftools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GATK</a:t>
                </a:r>
              </a:p>
            </p:txBody>
          </p:sp>
        </p:grpSp>
        <p:cxnSp>
          <p:nvCxnSpPr>
            <p:cNvPr id="77" name="Straight Arrow Connector 76"/>
            <p:cNvCxnSpPr>
              <a:stCxn id="52" idx="3"/>
              <a:endCxn id="48" idx="1"/>
            </p:cNvCxnSpPr>
            <p:nvPr/>
          </p:nvCxnSpPr>
          <p:spPr>
            <a:xfrm>
              <a:off x="5283001" y="6159166"/>
              <a:ext cx="531168" cy="15161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889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de novo</a:t>
            </a:r>
            <a:r>
              <a:rPr lang="en-GB" dirty="0" smtClean="0"/>
              <a:t> assembly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30932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Ekblom</a:t>
            </a:r>
            <a:r>
              <a:rPr lang="en-GB" sz="1400" dirty="0" smtClean="0"/>
              <a:t> &amp; Wolf (2014) A field guide to whole-genome sequencing, assembly and annotation. </a:t>
            </a:r>
            <a:r>
              <a:rPr lang="en-GB" sz="1400" i="1" dirty="0" smtClean="0"/>
              <a:t>Evolutionary Applications</a:t>
            </a:r>
            <a:r>
              <a:rPr lang="en-GB" sz="1400" dirty="0" smtClean="0"/>
              <a:t> 7: 1026-1042.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099" y="885824"/>
            <a:ext cx="5457439" cy="527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8000" r="19776" b="9051"/>
          <a:stretch/>
        </p:blipFill>
        <p:spPr>
          <a:xfrm>
            <a:off x="2436371" y="188640"/>
            <a:ext cx="4511893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Whole genome ‘resequencing’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6832"/>
            <a:ext cx="8568952" cy="3890320"/>
          </a:xfrm>
        </p:spPr>
        <p:txBody>
          <a:bodyPr/>
          <a:lstStyle/>
          <a:p>
            <a:r>
              <a:rPr lang="en-GB" sz="2000" dirty="0" smtClean="0"/>
              <a:t>Usually used to collect information about diversity within a species (other uses also possible)</a:t>
            </a:r>
          </a:p>
          <a:p>
            <a:r>
              <a:rPr lang="en-GB" sz="2000" dirty="0" smtClean="0"/>
              <a:t>Mapping/aligning to an existing reference genome</a:t>
            </a:r>
          </a:p>
          <a:p>
            <a:r>
              <a:rPr lang="en-GB" sz="2000" dirty="0" smtClean="0"/>
              <a:t>Computationally easier than </a:t>
            </a:r>
            <a:r>
              <a:rPr lang="en-GB" sz="2000" i="1" dirty="0" smtClean="0"/>
              <a:t>de novo</a:t>
            </a:r>
            <a:r>
              <a:rPr lang="en-GB" sz="2000" dirty="0" smtClean="0"/>
              <a:t> assembly</a:t>
            </a:r>
          </a:p>
          <a:p>
            <a:r>
              <a:rPr lang="en-GB" sz="2000" dirty="0" smtClean="0"/>
              <a:t>Much cheaper than </a:t>
            </a:r>
            <a:r>
              <a:rPr lang="en-GB" sz="2000" i="1" dirty="0" smtClean="0"/>
              <a:t>de novo </a:t>
            </a:r>
            <a:r>
              <a:rPr lang="en-GB" sz="2000" dirty="0" smtClean="0"/>
              <a:t>assembly</a:t>
            </a:r>
          </a:p>
          <a:p>
            <a:r>
              <a:rPr lang="en-GB" sz="2000" b="1" dirty="0" smtClean="0"/>
              <a:t>These projects can have impressive scales:</a:t>
            </a:r>
            <a:br>
              <a:rPr lang="en-GB" sz="2000" b="1" dirty="0" smtClean="0"/>
            </a:br>
            <a:r>
              <a:rPr lang="en-GB" sz="2000" b="1" dirty="0" smtClean="0"/>
              <a:t>The </a:t>
            </a:r>
            <a:r>
              <a:rPr lang="en-GB" sz="2000" b="1" dirty="0"/>
              <a:t>100,000 Genomes </a:t>
            </a:r>
            <a:r>
              <a:rPr lang="en-GB" sz="2000" b="1" dirty="0" smtClean="0"/>
              <a:t>Project </a:t>
            </a:r>
            <a:r>
              <a:rPr lang="en-GB" sz="2000" dirty="0" smtClean="0"/>
              <a:t>has sequenced </a:t>
            </a:r>
            <a:r>
              <a:rPr lang="en-GB" sz="2000" dirty="0"/>
              <a:t>100,000 genomes from around 70,000 people. Participants are NHS patients with a rare disease, plus their families, and patients with cancer</a:t>
            </a:r>
            <a:r>
              <a:rPr lang="en-GB" sz="2000" dirty="0" smtClean="0"/>
              <a:t>.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b="1" dirty="0" smtClean="0"/>
              <a:t>See:</a:t>
            </a: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://www.genomicsengland.co.uk/the-100000-genomes-project</a:t>
            </a:r>
            <a:r>
              <a:rPr lang="en-GB" sz="2000" dirty="0" smtClean="0">
                <a:hlinkClick r:id="rId3"/>
              </a:rPr>
              <a:t>/</a:t>
            </a:r>
            <a:r>
              <a:rPr lang="en-GB" sz="2000" dirty="0" smtClean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480098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In workshops and group projects</a:t>
            </a:r>
            <a:r>
              <a:rPr lang="en-GB" dirty="0"/>
              <a:t> we will use some population sequencing data from the parasite </a:t>
            </a:r>
            <a:r>
              <a:rPr lang="en-GB" i="1" dirty="0"/>
              <a:t>Leishmania infantum.</a:t>
            </a:r>
          </a:p>
          <a:p>
            <a:r>
              <a:rPr lang="en-GB" dirty="0" smtClean="0"/>
              <a:t>This data is unpublished </a:t>
            </a:r>
            <a:r>
              <a:rPr lang="mr-IN" dirty="0" smtClean="0"/>
              <a:t>–</a:t>
            </a:r>
            <a:r>
              <a:rPr lang="en-GB" dirty="0" smtClean="0"/>
              <a:t> please do not share it.</a:t>
            </a:r>
            <a:endParaRPr lang="en-GB" i="1" dirty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Read </a:t>
            </a:r>
            <a:r>
              <a:rPr lang="en-GB" dirty="0"/>
              <a:t>about this species here: </a:t>
            </a:r>
            <a:r>
              <a:rPr lang="en-GB" dirty="0">
                <a:hlinkClick r:id="rId4"/>
              </a:rPr>
              <a:t>https://en.wikipedia.org/wiki/Leishmania_infantum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41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L2 + W2: 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GB" dirty="0" smtClean="0"/>
              <a:t>Be aware of the current main Next Generation Sequencing technologies</a:t>
            </a:r>
          </a:p>
          <a:p>
            <a:r>
              <a:rPr lang="en-GB" dirty="0" smtClean="0"/>
              <a:t>Be aware of the advantages and disadvantages of each technologies </a:t>
            </a:r>
          </a:p>
          <a:p>
            <a:r>
              <a:rPr lang="en-GB" dirty="0" smtClean="0"/>
              <a:t>Understand the </a:t>
            </a:r>
            <a:r>
              <a:rPr lang="en-GB" dirty="0" err="1" smtClean="0"/>
              <a:t>FastQ</a:t>
            </a:r>
            <a:r>
              <a:rPr lang="en-GB" dirty="0" smtClean="0"/>
              <a:t> sequence output from these technologies</a:t>
            </a:r>
          </a:p>
          <a:p>
            <a:r>
              <a:rPr lang="en-GB" dirty="0" smtClean="0"/>
              <a:t>Know how to quality check and clean </a:t>
            </a:r>
            <a:r>
              <a:rPr lang="en-GB" dirty="0" err="1" smtClean="0"/>
              <a:t>FastQ</a:t>
            </a:r>
            <a:r>
              <a:rPr lang="en-GB" dirty="0" smtClean="0"/>
              <a:t> files</a:t>
            </a:r>
          </a:p>
          <a:p>
            <a:r>
              <a:rPr lang="en-GB" dirty="0" smtClean="0"/>
              <a:t>Have a understanding of </a:t>
            </a:r>
            <a:r>
              <a:rPr lang="en-GB" i="1" dirty="0" smtClean="0"/>
              <a:t>de novo </a:t>
            </a:r>
            <a:r>
              <a:rPr lang="en-GB" dirty="0" smtClean="0"/>
              <a:t>assembly</a:t>
            </a:r>
          </a:p>
          <a:p>
            <a:r>
              <a:rPr lang="en-GB" dirty="0" smtClean="0"/>
              <a:t>Have a understanding of resequencing genomes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95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Whole-genome </a:t>
            </a:r>
            <a:r>
              <a:rPr lang="en-GB" dirty="0" smtClean="0"/>
              <a:t>resequencing</a:t>
            </a:r>
            <a:endParaRPr lang="en-US" dirty="0"/>
          </a:p>
        </p:txBody>
      </p:sp>
      <p:sp>
        <p:nvSpPr>
          <p:cNvPr id="664579" name="AutoShape 3" descr="png&amp;filename=cordula_genome_picture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4580" name="AutoShape 4" descr="png&amp;filename=cordula_genome_picture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64581" name="Picture 5" descr="cordula_genome_good_p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6664" b="8406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Whole-genome </a:t>
            </a:r>
            <a:r>
              <a:rPr lang="en-GB" dirty="0" smtClean="0"/>
              <a:t>resequencing</a:t>
            </a:r>
            <a:endParaRPr lang="en-US" dirty="0"/>
          </a:p>
        </p:txBody>
      </p:sp>
      <p:sp>
        <p:nvSpPr>
          <p:cNvPr id="662534" name="AutoShape 6" descr="png&amp;filename=cordula_genome_picture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2536" name="AutoShape 8" descr="png&amp;filename=cordula_genome_picture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62538" name="Picture 10" descr="cordula_genome_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8479"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Aligning to a reference genome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GB" dirty="0" smtClean="0"/>
              <a:t>Different aligners available</a:t>
            </a:r>
          </a:p>
          <a:p>
            <a:pPr lvl="1"/>
            <a:r>
              <a:rPr lang="en-GB" dirty="0" smtClean="0"/>
              <a:t>BWA: </a:t>
            </a:r>
            <a:r>
              <a:rPr lang="en-GB" dirty="0"/>
              <a:t>for </a:t>
            </a:r>
            <a:r>
              <a:rPr lang="en-GB" dirty="0" smtClean="0"/>
              <a:t>less </a:t>
            </a:r>
            <a:r>
              <a:rPr lang="en-GB" dirty="0"/>
              <a:t>divergent </a:t>
            </a:r>
            <a:r>
              <a:rPr lang="en-GB" dirty="0" smtClean="0"/>
              <a:t>sequences (fast)</a:t>
            </a:r>
          </a:p>
          <a:p>
            <a:pPr lvl="1"/>
            <a:r>
              <a:rPr lang="en-GB" dirty="0" err="1" smtClean="0"/>
              <a:t>NextGenMap</a:t>
            </a:r>
            <a:r>
              <a:rPr lang="en-GB" dirty="0" smtClean="0"/>
              <a:t>: for more divergent sequences (slow)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SAM: Sequence </a:t>
            </a:r>
            <a:r>
              <a:rPr lang="en-GB" dirty="0"/>
              <a:t>Alignment/Map </a:t>
            </a:r>
            <a:r>
              <a:rPr lang="en-GB" dirty="0" smtClean="0"/>
              <a:t>format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(https://samtools.github.io/hts-specs/SAMv1.pdf)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BAM is a compressed SAM 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5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08" y="116632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effectLst/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08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effectLst/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243" y="4869160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251520" y="1340768"/>
            <a:ext cx="8712968" cy="288032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9752" y="875504"/>
            <a:ext cx="5827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General information about the mapping </a:t>
            </a:r>
            <a:r>
              <a:rPr lang="en-GB" b="1" dirty="0" err="1" smtClean="0"/>
              <a:t>proceedure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556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08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effectLst/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243" y="4869160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215515" y="1628800"/>
            <a:ext cx="8712968" cy="792088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9752" y="875504"/>
            <a:ext cx="36899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Information one read’s mapping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242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08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effectLst/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243" y="4869160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2699791" y="1628800"/>
            <a:ext cx="1080121" cy="144016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9752" y="875504"/>
            <a:ext cx="65966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Mapping score, chromosome, and position that read maps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355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08" y="-3771800"/>
            <a:ext cx="8815783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urier" charset="0"/>
              </a:rPr>
              <a:t>@SQ SN:chr1 LN:278268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 LN:356299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 LN:389660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SN:chr4 LN:466506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SN:chr5 LN:467711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SN:chr6 LN:525234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SN:chr7 LN:592865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SN:chr8 LN:515744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SN:chr9 LN:581921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SN:chr10 LN:588571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SN:chr11 LN:568610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SN:chr12 LN:593479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SN:chr13 LN:659809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SN:chr14 LN:656122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SN:chr15 LN:650312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SN:chr16 LN:688194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SN:chr17 LN:690898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SN:chr18 LN:720421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SN:chr19 LN:706116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SN:chr20 LN:731246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SN:chr21 LN:764851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SN:chr22 LN:782138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SN:chr23 LN:786675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SN:chr24 LN:863800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SN:chr25 LN:895070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SN:chr26 LN:1055294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SN:chr27 LN:1175405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SN:chr28 LN:1205018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SN:chr29 LN:1272412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SN:chr30 LN:1353282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SN:chr31 LN:1529233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SN:chr32 LN:1544753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SN:chr33 LN:1532280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SN:chr34 LN:1852060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SN:chr35 LN:2019666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@SQ SN:chr36 LN:2743046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@RG ID:S3 SM: S3 </a:t>
            </a:r>
            <a:r>
              <a:rPr lang="en-US" sz="900" b="1" dirty="0" err="1">
                <a:latin typeface="Courier" charset="0"/>
              </a:rPr>
              <a:t>PL:Illumina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@PG </a:t>
            </a:r>
            <a:r>
              <a:rPr lang="en-US" sz="900" b="1" dirty="0" err="1">
                <a:latin typeface="Courier" charset="0"/>
              </a:rPr>
              <a:t>ID:bwa</a:t>
            </a:r>
            <a:r>
              <a:rPr lang="en-US" sz="900" b="1" dirty="0">
                <a:latin typeface="Courier" charset="0"/>
              </a:rPr>
              <a:t> </a:t>
            </a:r>
            <a:r>
              <a:rPr lang="en-US" sz="900" b="1" dirty="0" err="1">
                <a:latin typeface="Courier" charset="0"/>
              </a:rPr>
              <a:t>PN:bwa</a:t>
            </a:r>
            <a:r>
              <a:rPr lang="en-US" sz="900" b="1" dirty="0">
                <a:latin typeface="Courier" charset="0"/>
              </a:rPr>
              <a:t> VN:0.7.17-r1188 </a:t>
            </a:r>
            <a:r>
              <a:rPr lang="en-US" sz="900" b="1" dirty="0" err="1">
                <a:latin typeface="Courier" charset="0"/>
              </a:rPr>
              <a:t>CL:bwa</a:t>
            </a:r>
            <a:r>
              <a:rPr lang="en-US" sz="900" b="1" dirty="0">
                <a:latin typeface="Courier" charset="0"/>
              </a:rPr>
              <a:t> mem -t 2 -R @RG\tID:S3\</a:t>
            </a:r>
            <a:r>
              <a:rPr lang="en-US" sz="900" b="1" dirty="0" err="1">
                <a:latin typeface="Courier" charset="0"/>
              </a:rPr>
              <a:t>tSM</a:t>
            </a:r>
            <a:r>
              <a:rPr lang="en-US" sz="900" b="1" dirty="0">
                <a:latin typeface="Courier" charset="0"/>
              </a:rPr>
              <a:t>: S3\</a:t>
            </a:r>
            <a:r>
              <a:rPr lang="en-US" sz="900" b="1" dirty="0" err="1">
                <a:latin typeface="Courier" charset="0"/>
              </a:rPr>
              <a:t>tPL:Illumina</a:t>
            </a:r>
            <a:r>
              <a:rPr lang="en-US" sz="900" b="1" dirty="0">
                <a:latin typeface="Courier" charset="0"/>
              </a:rPr>
              <a:t> LinJ_cbm_v1.fasta Sample3_R1_fastq.q20.gz Sample3_R2_fastq.q20.gz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83 chr31 361505 0 151M = 361476 -180 TCACCCACGACGCCACACCGCATCGCGTCCACTCGGTAGGAAGAGGGAGAGACGCAAGGGGGAGGGGGGAGGCGGCGAGGAAGGGAGGACACCGGGCGCAAGAGACGACGCAGAAGATAAGCCACAAACAAGAGGGAGAGAGGAGGAGNAG 7AJAF&lt;FFFJJJFJJJ&lt;JJJJJJJJJJJJFFAFJJFJJJJJJJJJFJJJJJJJJJJJJJJJJJJJJJJJJFJJJAFJJJAJJJJJJJJJAJJJJJJFF&lt;JJJJJJJJJJJJJJJJJJJJJJJJJJJJJJJJJJJJJJJJFFF7JFJFF#AA NM:i:1 MD:Z:148G2 MC:Z:151M AS:i:149 XS:i:149 RG:Z:S3 XA:Z:chr31,-353856,151M,1;chr31,-369151,151M,1;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J00125:7:HJ772BBXX:5:1101:3437:1332 163 chr31 361476 0 151M = 361505 180 CTCGGCGTGATTGCGTTTGCTCCGTCCCTTCACCCACGACGCCACACCGCATCGCGTCCACTCGGTAGGAAGAGGGAGAGACGCAAGGGGGAGGGGGGAGGCGGCGAGGAAGGGAGGACACCGGGCGCAAGAGACGACGCAGAAGATAAGC AAFFFJ&lt;AJJJJJJJJJJJJJJJJJJFJJJJJJJJJJJJJJJJJJJJJJJJJJJJJJJJJJJJJJJJJJJJFFJ-FJFFJJJFFJJJ7F&lt;FAFAJF-&lt;A&lt;JFFAAAJJJJ&lt;FJ&lt;AA-AAJAAF--&lt;-&lt;JJJJ-F-AF7-7AAAFJJ&lt;FJ-7 NM:i:0 MD:Z:151 MC:Z:151M AS:i:151 XS:i:151 RG:Z:S3 XA:Z:chr31,+353827,151M,0;chr31,+369122,151M,0;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99 chr22 572045 60 150M = 572202 307 AANCCGGAAGGCAGTGTATGGACGAAGCACCTGAGCTGTCGAGTAGGTACAGAGAAAGACAGACACACAGAGGGCGGAGGGAAGGGGGAGGCACGCGCGTGCTGTTGCTGATTATACCGCCTTTGTTTTCTGGCTTCTCTTATTCGCTTT AA#FFJJJJJJJJJJJJJJJJJJJJJJJJJJJJJJJJJJJJJJJJJJJJJJJJJJJJJJJJJJJJJJJJJJJJJJJFJJJJJJJJJFFJJJJJJFFJJJJJJJJJJJJJJJJJJJFJAAFFFFJJJJJJJJAAA7FJFFFFJFFA&lt;F7&lt;F NM:i:1 MD:Z:2G147 MC:Z:150M AS:i:148 XS:i:0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J00125:7:HJ772BBXX:5:1101:5203:1332 147 chr22 572202 60 150M = 572045 -307 GTTGTTTGATGTGCGTGTGTGCTTGTGCGGCTCCCGGCATGTGCCACCGTGATAATGGTGGTGGTAGTGGTGGTACGTGCGAAGAGCAGCACCGACGAACGTGTACGGATGTCAAGAGGGCAAGAAAAGGGAAGCGATGGAGGGGATAGG 7JJJFAJA-)JFFAJFFA-&lt;A-F-A-7))&lt;AF&lt;FJJFJFJJF&lt;)))FFJAJJJJJJJJJJJFFJJJJJJJJJJJJJJJJJJJJJJJJJJ&lt;JJJJJFJJJFJJJJJJJJJJJJJJJJJJJJFJJJJJJJJJJJJJJJJJJJJJJJJFFFAA NM:i:0 MD:Z:150 MC:Z:150M AS:i:150 XS:i:20 RG:Z:S3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99 chr10 189007 0 72M79S = 189006 75 GANCGGCCCGCTCGCGGATGCCGGGAAGCCGCAGATCAGCATCTTCGTGTCTGCCGCGCTGCAGGCCATCACATGAGATCGGAAGAGCACACGTCTGAACTCCAGTCACATTCAGAAATCTCGTATGCCGTCTTCTGCTTGAAAAAAAAAA &lt;A#FFJAFJJJJAAJJF&lt;JJJJJJJJJJJJJJJJFJJJJJF7FFAJJJJFAAJ&lt;JJJJJJJFAJFFJ-&lt;FAJ-AJJ&lt;--FJJFAF7JJJJFJFJJFFF&lt;F7&lt;AAFFFFJJ&lt;&lt;JFJF&lt;A-AAA&lt;AFF&lt;F-7)A)-77AJ--&lt;F-7&lt;A----&lt; NM:i:1 MD:Z:2A69 MC:Z:75S76M AS:i:70 XS:i:70 RG:Z:S3 XA:Z:chr10,+182916,72M79S,1;chr10,+168748,72M79S,1;chr10,+174884,72M79S,1;chr10,+162463,64M87S,1;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J00125:7:HJ772BBXX:5:1101:30492:1332 147 chr10 189006 0 75S76M = 189007 -75 TTTTTTAATGATCCGGCGACCACCGAGATCTACACCCTATCCTACACTCTTTCCCTACACGACGCTCTTCCGATCTGAACGGCCCGCTCGCGGATGCCGGGAAGCCGCAGATCAGCATCTTCGTGTCTGCCGCGCTGCAGGCCATCACCTG JJFFA--JFA7))7-)A77FA)7A-7A&lt;&lt;--&lt;7&lt;FFA7-FAFA7--F7FFA&lt;FAF7JA-A77JJFAJA&lt;FAFJFFFFF-F7AJJJ7JJJJJJJAFJF&lt;JJAFJJJJJAF&lt;&lt;FJJJJJJJFJJJJJ&lt;JJJJJJJJJJJJJAJJFAF7-FAAA NM:i:0 MD:Z:76 MC:Z:72M79S AS:i:76 XS:i:76 RG:Z:S3 XA:Z:chr10,-182915,75S76M,0;chr10,-168747,75S76M,0;chr10,-174883,75S76M,0;chr10,-162462,75S76M,2;</a:t>
            </a:r>
            <a:endParaRPr lang="en-US" sz="900" dirty="0">
              <a:latin typeface="Courier" charset="0"/>
            </a:endParaRPr>
          </a:p>
          <a:p>
            <a:r>
              <a:rPr lang="en-US" sz="900" b="1" dirty="0">
                <a:latin typeface="Courier" charset="0"/>
              </a:rPr>
              <a:t>J00125:7:HJ772BBXX:5:1101:1783:1349 83 chr36 331249 60 11S140M = 331249 -140 TCTTCCGATCTCAGCGCAGAAGTCTGCCAATGCACCAGGCACGGGAGGAGCTGGTGAAGCTCATTCGCGACAATCGCGTGGTGATCATTGTGGGTGAGACCGGATCGGGCAAGACGACGCAGCTGCTTCAGTATCTCTATGAGGAGGGCTT &lt;FFAJF&lt;&lt;7&lt;JA--AFJFAJJFFJAFJFF7)JFJJJJJJFJJJJJJJJAAFFFFFJJJJJJJFFJJJAFFFFJFAAJAJAJFAAJJJFJJJFJJJJ&lt;A-JJJ&lt;JJJJFJJJJA&lt;&lt;FFFFJAF&lt;JJJJJJJFJFFJJ7JJJFJJJJAFFFAA NM:i:0 MD:Z:140 MC:Z:140M11S AS:i:140 XS:i:0 RG:Z:S3</a:t>
            </a:r>
            <a:endParaRPr lang="en-US" sz="900" dirty="0">
              <a:effectLst/>
              <a:latin typeface="Courie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243" y="4869160"/>
            <a:ext cx="5832648" cy="181146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Rectangle 5"/>
          <p:cNvSpPr/>
          <p:nvPr/>
        </p:nvSpPr>
        <p:spPr>
          <a:xfrm>
            <a:off x="251520" y="1772816"/>
            <a:ext cx="8640960" cy="288032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9752" y="875504"/>
            <a:ext cx="6314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Sequence of read, quality scores of read, flags (RG, </a:t>
            </a:r>
            <a:r>
              <a:rPr lang="en-GB" b="1" dirty="0" err="1" smtClean="0"/>
              <a:t>etc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251518" y="2060848"/>
            <a:ext cx="8640961" cy="288032"/>
          </a:xfrm>
          <a:prstGeom prst="rect">
            <a:avLst/>
          </a:prstGeom>
          <a:solidFill>
            <a:srgbClr val="FFFF00">
              <a:alpha val="31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Ekblom</a:t>
            </a:r>
            <a:r>
              <a:rPr lang="en-GB" sz="1800" dirty="0" smtClean="0"/>
              <a:t> &amp; Wolf (2014) A field guide to whole-genome sequencing, assembly and annotation. </a:t>
            </a:r>
            <a:r>
              <a:rPr lang="en-GB" sz="1800" i="1" dirty="0" smtClean="0"/>
              <a:t>Evolutionary Applications</a:t>
            </a:r>
            <a:r>
              <a:rPr lang="en-GB" sz="1800" dirty="0" smtClean="0"/>
              <a:t> 7: 1026-1042.</a:t>
            </a:r>
          </a:p>
          <a:p>
            <a:r>
              <a:rPr lang="en-GB" sz="1800" dirty="0" smtClean="0"/>
              <a:t>Sequencing technologies: manufacturers’ websites</a:t>
            </a:r>
          </a:p>
        </p:txBody>
      </p:sp>
    </p:spTree>
    <p:extLst>
      <p:ext uri="{BB962C8B-B14F-4D97-AF65-F5344CB8AC3E}">
        <p14:creationId xmlns:p14="http://schemas.microsoft.com/office/powerpoint/2010/main" val="32662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A brief history of sequencing: 1977-1988</a:t>
            </a:r>
            <a:endParaRPr lang="en-US" sz="3600" dirty="0" smtClean="0"/>
          </a:p>
        </p:txBody>
      </p:sp>
      <p:pic>
        <p:nvPicPr>
          <p:cNvPr id="100354" name="Picture 2" descr="http://www.bio-rad.com/webroot/web/images/lsr/products/electrophoresis/product_detail/global/lsr_sequi_gen_gt_sequencing_ce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0" r="29971"/>
          <a:stretch/>
        </p:blipFill>
        <p:spPr bwMode="auto">
          <a:xfrm>
            <a:off x="107504" y="1258784"/>
            <a:ext cx="28199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8" y="5500563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Sanger sequencing</a:t>
            </a:r>
          </a:p>
          <a:p>
            <a:pPr algn="ctr"/>
            <a:r>
              <a:rPr lang="en-GB" dirty="0" smtClean="0"/>
              <a:t>(radioactive chain-termination)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713136" y="2420888"/>
            <a:ext cx="3306980" cy="1872795"/>
            <a:chOff x="4713136" y="2420888"/>
            <a:chExt cx="3306980" cy="1872795"/>
          </a:xfrm>
        </p:grpSpPr>
        <p:pic>
          <p:nvPicPr>
            <p:cNvPr id="17" name="Picture 12" descr="http://missinglink.ucsf.edu/lm/molecularmethods/images/sanger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973" b="47998"/>
            <a:stretch/>
          </p:blipFill>
          <p:spPr bwMode="auto">
            <a:xfrm>
              <a:off x="5436096" y="2996952"/>
              <a:ext cx="2584020" cy="129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652120" y="242088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A</a:t>
              </a:r>
              <a:endParaRPr lang="en-GB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94627" y="242088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C</a:t>
              </a:r>
              <a:endParaRPr lang="en-GB" sz="2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04248" y="2420888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G</a:t>
              </a:r>
              <a:endParaRPr lang="en-GB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52320" y="2420888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/>
                <a:t>T</a:t>
              </a:r>
              <a:endParaRPr lang="en-GB" sz="24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713136" y="4058392"/>
              <a:ext cx="722960" cy="2352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713136" y="2996952"/>
              <a:ext cx="722960" cy="594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915816" y="980728"/>
            <a:ext cx="1797320" cy="5877272"/>
            <a:chOff x="2915816" y="980728"/>
            <a:chExt cx="1797320" cy="5877272"/>
          </a:xfrm>
        </p:grpSpPr>
        <p:pic>
          <p:nvPicPr>
            <p:cNvPr id="100364" name="Picture 12" descr="http://missinglink.ucsf.edu/lm/molecularmethods/images/sanger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3"/>
            <a:stretch/>
          </p:blipFill>
          <p:spPr bwMode="auto">
            <a:xfrm>
              <a:off x="3779912" y="1258784"/>
              <a:ext cx="933224" cy="5599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79912" y="98072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A</a:t>
              </a:r>
              <a:endParaRPr lang="en-GB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7385" y="98072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C</a:t>
              </a:r>
              <a:endParaRPr lang="en-GB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80287" y="98072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G</a:t>
              </a:r>
              <a:endParaRPr lang="en-GB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55976" y="98072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T</a:t>
              </a:r>
              <a:endParaRPr lang="en-GB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915816" y="3501008"/>
              <a:ext cx="576064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8096230" y="1628800"/>
            <a:ext cx="940266" cy="3693319"/>
            <a:chOff x="8096230" y="1628800"/>
            <a:chExt cx="940266" cy="3693319"/>
          </a:xfrm>
        </p:grpSpPr>
        <p:sp>
          <p:nvSpPr>
            <p:cNvPr id="9" name="TextBox 8"/>
            <p:cNvSpPr txBox="1"/>
            <p:nvPr/>
          </p:nvSpPr>
          <p:spPr>
            <a:xfrm>
              <a:off x="8672294" y="1628800"/>
              <a:ext cx="364202" cy="3693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</a:t>
              </a:r>
            </a:p>
            <a:p>
              <a:r>
                <a:rPr lang="en-GB" dirty="0" smtClean="0"/>
                <a:t>T</a:t>
              </a:r>
            </a:p>
            <a:p>
              <a:r>
                <a:rPr lang="en-GB" dirty="0" smtClean="0"/>
                <a:t>T</a:t>
              </a:r>
            </a:p>
            <a:p>
              <a:r>
                <a:rPr lang="en-GB" dirty="0" smtClean="0"/>
                <a:t>A</a:t>
              </a:r>
            </a:p>
            <a:p>
              <a:r>
                <a:rPr lang="en-GB" dirty="0" smtClean="0"/>
                <a:t>T</a:t>
              </a:r>
            </a:p>
            <a:p>
              <a:r>
                <a:rPr lang="en-GB" dirty="0" smtClean="0"/>
                <a:t>C</a:t>
              </a:r>
            </a:p>
            <a:p>
              <a:r>
                <a:rPr lang="en-GB" dirty="0" smtClean="0"/>
                <a:t>A</a:t>
              </a:r>
            </a:p>
            <a:p>
              <a:r>
                <a:rPr lang="en-GB" dirty="0" smtClean="0"/>
                <a:t>G</a:t>
              </a:r>
            </a:p>
            <a:p>
              <a:r>
                <a:rPr lang="en-GB" dirty="0" smtClean="0"/>
                <a:t>T</a:t>
              </a:r>
            </a:p>
            <a:p>
              <a:r>
                <a:rPr lang="en-GB" dirty="0" smtClean="0"/>
                <a:t>A</a:t>
              </a:r>
            </a:p>
            <a:p>
              <a:r>
                <a:rPr lang="en-GB" dirty="0" smtClean="0"/>
                <a:t>C</a:t>
              </a:r>
            </a:p>
            <a:p>
              <a:r>
                <a:rPr lang="en-GB" dirty="0" smtClean="0"/>
                <a:t>A</a:t>
              </a:r>
            </a:p>
            <a:p>
              <a:r>
                <a:rPr lang="en-GB" dirty="0"/>
                <a:t>T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8096230" y="3573433"/>
              <a:ext cx="576064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07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A brief history of sequencing: 1988-2002</a:t>
            </a:r>
            <a:endParaRPr lang="en-US" sz="3600" dirty="0" smtClean="0"/>
          </a:p>
        </p:txBody>
      </p:sp>
      <p:pic>
        <p:nvPicPr>
          <p:cNvPr id="100358" name="Picture 6" descr="Secuenciador ABI 37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6881"/>
            <a:ext cx="3327779" cy="24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8" y="4149080"/>
            <a:ext cx="3300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Sanger sequencing</a:t>
            </a:r>
          </a:p>
          <a:p>
            <a:pPr algn="ctr"/>
            <a:r>
              <a:rPr lang="en-GB" dirty="0" smtClean="0"/>
              <a:t>(fluorescent chain-termination)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11627" y="508518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hours for 100kb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995936" y="1268760"/>
            <a:ext cx="4651340" cy="2869090"/>
            <a:chOff x="3995936" y="1268760"/>
            <a:chExt cx="4651340" cy="2869090"/>
          </a:xfrm>
        </p:grpSpPr>
        <p:pic>
          <p:nvPicPr>
            <p:cNvPr id="100362" name="Picture 10" descr="http://www.adfg.alaska.gov/static/fishing/images/research/sequencearray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3" t="2574" b="6189"/>
            <a:stretch/>
          </p:blipFill>
          <p:spPr bwMode="auto">
            <a:xfrm>
              <a:off x="4961220" y="1268760"/>
              <a:ext cx="3686056" cy="2869090"/>
            </a:xfrm>
            <a:prstGeom prst="rect">
              <a:avLst/>
            </a:prstGeom>
            <a:noFill/>
            <a:scene3d>
              <a:camera prst="orthographicFront">
                <a:rot lat="0" lon="21599991" rev="162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3995936" y="2616318"/>
              <a:ext cx="576064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427984" y="4640926"/>
            <a:ext cx="4608512" cy="2121083"/>
            <a:chOff x="4427984" y="4640926"/>
            <a:chExt cx="4608512" cy="2121083"/>
          </a:xfrm>
        </p:grpSpPr>
        <p:pic>
          <p:nvPicPr>
            <p:cNvPr id="100360" name="Picture 8" descr="http://upload.wikimedia.org/wikipedia/commons/4/44/Sanger_sequencing_read_display.g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3"/>
            <a:stretch/>
          </p:blipFill>
          <p:spPr bwMode="auto">
            <a:xfrm>
              <a:off x="4427984" y="5157192"/>
              <a:ext cx="4608512" cy="1604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6804248" y="4640926"/>
              <a:ext cx="0" cy="51626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84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2578" name="Picture 2" descr="File:DNA-Sequencers from Flickr 570809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7" y="1124744"/>
            <a:ext cx="8055475" cy="55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A brief history of sequencing: 2002-2019</a:t>
            </a:r>
            <a:endParaRPr lang="en-US" sz="3600" dirty="0" smtClean="0"/>
          </a:p>
        </p:txBody>
      </p:sp>
      <p:pic>
        <p:nvPicPr>
          <p:cNvPr id="101378" name="Picture 2" descr="http://www.roche.com/genome_sequencer_flx_sys2_60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43755"/>
            <a:ext cx="2184177" cy="21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http://images.gizmag.com/hero/pg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" y="3288728"/>
            <a:ext cx="2614959" cy="14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4" name="Picture 8" descr="http://www.lab-robotics.org/new_england/images/IonTor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88" y="3717032"/>
            <a:ext cx="1584176" cy="6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6" name="Picture 10" descr="http://upload.wikimedia.org/wikipedia/fr/thumb/c/c5/454life_sciences_logo.jpg/220px-454life_sciences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76" y="1935844"/>
            <a:ext cx="2095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2" name="Picture 16" descr="http://www.elta90.com/wp-content/uploads/2011/07/miseq-slide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7" t="40310" r="39989" b="42096"/>
          <a:stretch/>
        </p:blipFill>
        <p:spPr bwMode="auto">
          <a:xfrm>
            <a:off x="2771800" y="5958775"/>
            <a:ext cx="1627362" cy="50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1481" y="557725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NovaSeq</a:t>
            </a:r>
            <a:endParaRPr lang="en-GB" dirty="0"/>
          </a:p>
        </p:txBody>
      </p:sp>
      <p:sp>
        <p:nvSpPr>
          <p:cNvPr id="3" name="AutoShape 4" descr="Image result for pacbio sequ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www.pacb.com/wp-content/uploads/Media-PacBio-Sequel-Front-Closed-low_re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18518" r="16842" b="7143"/>
          <a:stretch/>
        </p:blipFill>
        <p:spPr bwMode="auto">
          <a:xfrm>
            <a:off x="7978105" y="3073716"/>
            <a:ext cx="1109680" cy="187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biotechniques.com/multimedia/archive/00085/BTN_A_000113371_O_F0_85091b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5138" r="9734" b="3412"/>
          <a:stretch/>
        </p:blipFill>
        <p:spPr bwMode="auto">
          <a:xfrm>
            <a:off x="7075457" y="966515"/>
            <a:ext cx="1872208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177281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ABI </a:t>
            </a:r>
            <a:r>
              <a:rPr lang="en-GB" b="1" dirty="0" err="1" smtClean="0"/>
              <a:t>SOLiD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176" y="3467068"/>
            <a:ext cx="1771650" cy="676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3949" y="5761921"/>
            <a:ext cx="2238375" cy="4476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5575" y="1124744"/>
            <a:ext cx="8792090" cy="13730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36538" y="1112556"/>
            <a:ext cx="8711127" cy="16662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20" descr="http://www.labcritics.com/wp-content/uploads/2013/10/MinION_free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1626" r="10924" b="8445"/>
          <a:stretch/>
        </p:blipFill>
        <p:spPr bwMode="auto">
          <a:xfrm>
            <a:off x="7359593" y="512249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170" y="4944320"/>
            <a:ext cx="1365738" cy="185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Illumina sequencing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84016"/>
            <a:ext cx="4536504" cy="595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olexa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79969"/>
            <a:ext cx="2237927" cy="20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dkfz.de/__we_thumbs__/36764_1_120227_rippe_mertens_abbildung_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2851"/>
            <a:ext cx="3929210" cy="295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6016" y="6414301"/>
            <a:ext cx="5670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5"/>
              </a:rPr>
              <a:t>https://www.youtube.com/watch?v=fCd6B5HRaZ8</a:t>
            </a:r>
            <a:endParaRPr lang="en-GB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80" y="1179969"/>
            <a:ext cx="1509754" cy="204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Illumina sequencing</a:t>
            </a:r>
            <a:endParaRPr lang="en-GB" dirty="0"/>
          </a:p>
        </p:txBody>
      </p:sp>
      <p:pic>
        <p:nvPicPr>
          <p:cNvPr id="5" name="Picture 2" descr="solexa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1210840"/>
            <a:ext cx="1872208" cy="17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omega-level.net/wp-content/uploads/2012/10/This-shit-can-sequence-a-genome-in-two-days.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t="2862" r="15674" b="5709"/>
          <a:stretch/>
        </p:blipFill>
        <p:spPr bwMode="auto">
          <a:xfrm>
            <a:off x="2379878" y="1236706"/>
            <a:ext cx="22751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9089" y="3119052"/>
            <a:ext cx="2698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Advantages</a:t>
            </a:r>
          </a:p>
          <a:p>
            <a:r>
              <a:rPr lang="en-GB" dirty="0" smtClean="0"/>
              <a:t>Very cheap per </a:t>
            </a:r>
            <a:r>
              <a:rPr lang="en-GB" dirty="0" err="1" smtClean="0"/>
              <a:t>bp</a:t>
            </a:r>
            <a:endParaRPr lang="en-GB" dirty="0" smtClean="0"/>
          </a:p>
          <a:p>
            <a:r>
              <a:rPr lang="en-GB" dirty="0" smtClean="0"/>
              <a:t>Huge output: 600Gb/day</a:t>
            </a:r>
          </a:p>
          <a:p>
            <a:r>
              <a:rPr lang="en-GB" dirty="0" smtClean="0"/>
              <a:t>Low error 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3119052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Disadvantages</a:t>
            </a:r>
          </a:p>
          <a:p>
            <a:r>
              <a:rPr lang="en-GB" dirty="0" smtClean="0"/>
              <a:t>Short read lengths: 2 x 150bp</a:t>
            </a:r>
          </a:p>
          <a:p>
            <a:r>
              <a:rPr lang="en-GB" dirty="0" smtClean="0"/>
              <a:t>Sequencer machine is very expensive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354372"/>
            <a:ext cx="8703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Main uses: </a:t>
            </a:r>
            <a:endParaRPr lang="en-GB" b="1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Re-sequencing genomes of populations (people, mice, bacteria, viruses, yeast, fish, fruit flies, Plasmodium, </a:t>
            </a:r>
            <a:r>
              <a:rPr lang="en-GB" b="1" i="1" dirty="0" smtClean="0"/>
              <a:t>Leishmania*</a:t>
            </a:r>
            <a:r>
              <a:rPr lang="en-GB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GB" i="1" dirty="0" smtClean="0"/>
              <a:t>de novo</a:t>
            </a:r>
            <a:r>
              <a:rPr lang="en-GB" dirty="0" smtClean="0"/>
              <a:t> assembly of small genomes (bacteria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polishing (correcting) long-read assemblies (PACBIO, ONT)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Many other uses in functional genomics: </a:t>
            </a:r>
            <a:r>
              <a:rPr lang="en-GB" dirty="0" err="1"/>
              <a:t>RNAseq</a:t>
            </a:r>
            <a:r>
              <a:rPr lang="en-GB" dirty="0"/>
              <a:t>, </a:t>
            </a:r>
            <a:r>
              <a:rPr lang="en-GB" dirty="0" err="1" smtClean="0"/>
              <a:t>ChipSeq</a:t>
            </a:r>
            <a:r>
              <a:rPr lang="en-GB" dirty="0" smtClean="0"/>
              <a:t>, 3C, </a:t>
            </a:r>
            <a:r>
              <a:rPr lang="en-GB" dirty="0" err="1" smtClean="0"/>
              <a:t>BarSeq</a:t>
            </a:r>
            <a:r>
              <a:rPr lang="en-GB" dirty="0" smtClean="0"/>
              <a:t>, </a:t>
            </a:r>
            <a:r>
              <a:rPr lang="en-GB" dirty="0" err="1" smtClean="0"/>
              <a:t>TnSeq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Metagenomics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21736" y="1285154"/>
            <a:ext cx="3654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Illumina sequencing is currently the workhorse of </a:t>
            </a:r>
            <a:r>
              <a:rPr lang="en-GB" b="1" smtClean="0"/>
              <a:t>most genomic and functional genomic projects.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254649" y="6420688"/>
            <a:ext cx="5412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* You will get your hands on some </a:t>
            </a:r>
            <a:r>
              <a:rPr lang="en-GB" i="1" dirty="0" smtClean="0"/>
              <a:t>Leishmania</a:t>
            </a:r>
            <a:r>
              <a:rPr lang="en-GB" dirty="0" smtClean="0"/>
              <a:t>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7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smahapatra York 2011b">
  <a:themeElements>
    <a:clrScheme name="Dasmahapatra York 2011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smahapatra York 2011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smahapatra York 201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Dasmahapatra York 2011b</Template>
  <TotalTime>42726</TotalTime>
  <Words>3154</Words>
  <Application>Microsoft Office PowerPoint</Application>
  <PresentationFormat>On-screen Show (4:3)</PresentationFormat>
  <Paragraphs>509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Courier</vt:lpstr>
      <vt:lpstr>Helvetica</vt:lpstr>
      <vt:lpstr>Dasmahapatra York 2011b</vt:lpstr>
      <vt:lpstr>BIO00076H: Sequence Analysis Lecture 2 High-throughput sequencing Part 1</vt:lpstr>
      <vt:lpstr>Workshop 1 trees</vt:lpstr>
      <vt:lpstr>L2 + W2: Learning objectives</vt:lpstr>
      <vt:lpstr>A brief history of sequencing: 1977-1988</vt:lpstr>
      <vt:lpstr>A brief history of sequencing: 1988-2002</vt:lpstr>
      <vt:lpstr>PowerPoint Presentation</vt:lpstr>
      <vt:lpstr>A brief history of sequencing: 2002-2019</vt:lpstr>
      <vt:lpstr>Illumina sequencing</vt:lpstr>
      <vt:lpstr>Illumina sequencing</vt:lpstr>
      <vt:lpstr>IonTorrent</vt:lpstr>
      <vt:lpstr>IonTorrent</vt:lpstr>
      <vt:lpstr>PacBio sequencing</vt:lpstr>
      <vt:lpstr>PacBio sequencing</vt:lpstr>
      <vt:lpstr>Nanopore sequencing</vt:lpstr>
      <vt:lpstr>Nanopore sequencing</vt:lpstr>
      <vt:lpstr>Nanopore sequencing. What next?</vt:lpstr>
      <vt:lpstr>Sequencing now</vt:lpstr>
      <vt:lpstr>Read more.</vt:lpstr>
      <vt:lpstr>Fastq files and FastQC</vt:lpstr>
      <vt:lpstr>Fastq file ‘anatomy’</vt:lpstr>
      <vt:lpstr>40 billion bases….what do I do with them?</vt:lpstr>
      <vt:lpstr>FastQC: quality filtering</vt:lpstr>
      <vt:lpstr>FastQC: quality filtering</vt:lpstr>
      <vt:lpstr>FastQC: quality filtering</vt:lpstr>
      <vt:lpstr>Cleaning the data</vt:lpstr>
      <vt:lpstr>40 billion bases….what do I do with them?</vt:lpstr>
      <vt:lpstr>de novo assembly</vt:lpstr>
      <vt:lpstr>PowerPoint Presentation</vt:lpstr>
      <vt:lpstr>Whole genome ‘resequencing’</vt:lpstr>
      <vt:lpstr>Whole-genome resequencing</vt:lpstr>
      <vt:lpstr>Whole-genome resequencing</vt:lpstr>
      <vt:lpstr>Aligning to a reference genome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analysis of complex speciation in Heliconius</dc:title>
  <dc:creator>Kanchon Dasmahapatra</dc:creator>
  <cp:lastModifiedBy>Kanchon Dasmahapatra</cp:lastModifiedBy>
  <cp:revision>495</cp:revision>
  <cp:lastPrinted>2013-02-07T16:36:15Z</cp:lastPrinted>
  <dcterms:created xsi:type="dcterms:W3CDTF">2011-07-02T19:02:19Z</dcterms:created>
  <dcterms:modified xsi:type="dcterms:W3CDTF">2019-10-15T22:18:54Z</dcterms:modified>
</cp:coreProperties>
</file>