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5" r:id="rId4"/>
    <p:sldId id="277" r:id="rId5"/>
    <p:sldId id="279" r:id="rId6"/>
    <p:sldId id="278" r:id="rId7"/>
  </p:sldIdLst>
  <p:sldSz cx="12993688" cy="9756775"/>
  <p:notesSz cx="6858000" cy="9144000"/>
  <p:defaultTextStyle>
    <a:defPPr>
      <a:defRPr lang="en-US"/>
    </a:defPPr>
    <a:lvl1pPr marL="0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001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002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004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0005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0006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0007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0009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0010" algn="l" defTabSz="65000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C2F01D7-572E-D948-A34B-147F8D9850DF}">
          <p14:sldIdLst>
            <p14:sldId id="256"/>
            <p14:sldId id="258"/>
            <p14:sldId id="275"/>
            <p14:sldId id="277"/>
            <p14:sldId id="279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86" y="108"/>
      </p:cViewPr>
      <p:guideLst>
        <p:guide orient="horz" pos="3073"/>
        <p:guide pos="40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4227812"/>
            <a:ext cx="11694319" cy="1626129"/>
          </a:xfrm>
        </p:spPr>
        <p:txBody>
          <a:bodyPr>
            <a:normAutofit/>
          </a:bodyPr>
          <a:lstStyle>
            <a:lvl1pPr>
              <a:defRPr sz="8800" baseline="0"/>
            </a:lvl1pPr>
          </a:lstStyle>
          <a:p>
            <a:r>
              <a:rPr lang="en-GB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318889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97341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106088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4257488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2529865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700782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1082600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831952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coal Simp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FFFFFF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>
                <a:solidFill>
                  <a:srgbClr val="FFFFFF"/>
                </a:solidFill>
              </a:defRPr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</p:spTree>
    <p:extLst>
      <p:ext uri="{BB962C8B-B14F-4D97-AF65-F5344CB8AC3E}">
        <p14:creationId xmlns:p14="http://schemas.microsoft.com/office/powerpoint/2010/main" val="286671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993688" cy="9756775"/>
          </a:xfrm>
        </p:spPr>
        <p:txBody>
          <a:bodyPr anchor="ctr"/>
          <a:lstStyle>
            <a:lvl1pPr marL="0" marR="0" indent="0" algn="ctr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en-US" dirty="0" smtClean="0"/>
              <a:t>Drag image  to placeholder </a:t>
            </a:r>
            <a:br>
              <a:rPr lang="en-US" dirty="0" smtClean="0"/>
            </a:br>
            <a:r>
              <a:rPr lang="en-US" dirty="0" smtClean="0"/>
              <a:t>or click icon to add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9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780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/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9766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and 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/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1460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/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34935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974527" y="2632696"/>
            <a:ext cx="6944830" cy="1096766"/>
          </a:xfrm>
        </p:spPr>
        <p:txBody>
          <a:bodyPr>
            <a:normAutofit/>
          </a:bodyPr>
          <a:lstStyle>
            <a:lvl1pPr>
              <a:defRPr sz="6000" baseline="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4527" y="3729462"/>
            <a:ext cx="6944830" cy="776599"/>
          </a:xfrm>
        </p:spPr>
        <p:txBody>
          <a:bodyPr>
            <a:normAutofit/>
          </a:bodyPr>
          <a:lstStyle>
            <a:lvl1pPr marL="0" marR="0" indent="0" algn="l" defTabSz="65000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>
                <a:solidFill>
                  <a:srgbClr val="25303B"/>
                </a:solidFill>
              </a:defRPr>
            </a:lvl1pPr>
            <a:lvl2pPr marL="6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SUB-HEADER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4523700"/>
            <a:ext cx="6944632" cy="689966"/>
          </a:xfrm>
        </p:spPr>
        <p:txBody>
          <a:bodyPr>
            <a:noAutofit/>
          </a:bodyPr>
          <a:lstStyle>
            <a:lvl1pPr>
              <a:defRPr sz="3200" cap="none" baseline="0"/>
            </a:lvl1pPr>
            <a:lvl2pPr marL="650001" indent="0">
              <a:buNone/>
              <a:defRPr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GB" dirty="0" smtClean="0"/>
              <a:t>Body text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74725" y="5213666"/>
            <a:ext cx="6944632" cy="1125537"/>
          </a:xfrm>
        </p:spPr>
        <p:txBody>
          <a:bodyPr/>
          <a:lstStyle>
            <a:lvl1pPr marL="0" indent="-424800">
              <a:buSzPct val="80000"/>
              <a:buFont typeface="Wingdings" charset="2"/>
              <a:buChar char="§"/>
              <a:defRPr sz="3200" cap="none"/>
            </a:lvl1pPr>
          </a:lstStyle>
          <a:p>
            <a:pPr lvl="0"/>
            <a:r>
              <a:rPr lang="en-GB" dirty="0" smtClean="0"/>
              <a:t>Bullet text style</a:t>
            </a:r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64501" y="2632075"/>
            <a:ext cx="4345214" cy="6284913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Drag image 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9685" y="3238980"/>
            <a:ext cx="11694319" cy="1626129"/>
          </a:xfrm>
        </p:spPr>
        <p:txBody>
          <a:bodyPr>
            <a:normAutofit/>
          </a:bodyPr>
          <a:lstStyle>
            <a:lvl1pPr>
              <a:defRPr sz="7800"/>
            </a:lvl1pPr>
          </a:lstStyle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49288" y="4681538"/>
            <a:ext cx="6789737" cy="1912937"/>
          </a:xfrm>
        </p:spPr>
        <p:txBody>
          <a:bodyPr/>
          <a:lstStyle/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7998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685" y="3238980"/>
            <a:ext cx="11694319" cy="1626129"/>
          </a:xfrm>
          <a:prstGeom prst="rect">
            <a:avLst/>
          </a:prstGeom>
        </p:spPr>
        <p:txBody>
          <a:bodyPr vert="horz" lIns="130000" tIns="65000" rIns="130000" bIns="65000" rtlCol="0" anchor="ctr">
            <a:normAutofit/>
          </a:bodyPr>
          <a:lstStyle/>
          <a:p>
            <a:r>
              <a:rPr lang="en-GB" dirty="0" smtClean="0"/>
              <a:t>Header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685" y="5057136"/>
            <a:ext cx="11694319" cy="962400"/>
          </a:xfrm>
          <a:prstGeom prst="rect">
            <a:avLst/>
          </a:prstGeom>
        </p:spPr>
        <p:txBody>
          <a:bodyPr vert="horz" lIns="130000" tIns="65000" rIns="130000" bIns="65000" rtlCol="0">
            <a:normAutofit/>
          </a:bodyPr>
          <a:lstStyle/>
          <a:p>
            <a:pPr lvl="0"/>
            <a:r>
              <a:rPr lang="en-GB" dirty="0" smtClean="0"/>
              <a:t>SUB-HEADER STYLE</a:t>
            </a:r>
          </a:p>
        </p:txBody>
      </p:sp>
    </p:spTree>
    <p:extLst>
      <p:ext uri="{BB962C8B-B14F-4D97-AF65-F5344CB8AC3E}">
        <p14:creationId xmlns:p14="http://schemas.microsoft.com/office/powerpoint/2010/main" val="26198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49" r:id="rId4"/>
    <p:sldLayoutId id="2147483662" r:id="rId5"/>
    <p:sldLayoutId id="2147483661" r:id="rId6"/>
    <p:sldLayoutId id="2147483664" r:id="rId7"/>
    <p:sldLayoutId id="2147483663" r:id="rId8"/>
    <p:sldLayoutId id="2147483666" r:id="rId9"/>
    <p:sldLayoutId id="2147483665" r:id="rId10"/>
    <p:sldLayoutId id="2147483667" r:id="rId11"/>
    <p:sldLayoutId id="2147483668" r:id="rId12"/>
    <p:sldLayoutId id="2147483672" r:id="rId13"/>
    <p:sldLayoutId id="2147483670" r:id="rId14"/>
    <p:sldLayoutId id="2147483673" r:id="rId15"/>
    <p:sldLayoutId id="2147483671" r:id="rId16"/>
    <p:sldLayoutId id="2147483674" r:id="rId17"/>
    <p:sldLayoutId id="2147483669" r:id="rId18"/>
  </p:sldLayoutIdLst>
  <p:txStyles>
    <p:titleStyle>
      <a:lvl1pPr algn="l" defTabSz="650001" rtl="0" eaLnBrk="1" latinLnBrk="0" hangingPunct="1">
        <a:spcBef>
          <a:spcPct val="0"/>
        </a:spcBef>
        <a:buNone/>
        <a:defRPr sz="78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0" indent="0" algn="l" defTabSz="650001" rtl="0" eaLnBrk="1" latinLnBrk="0" hangingPunct="1">
        <a:spcBef>
          <a:spcPct val="20000"/>
        </a:spcBef>
        <a:buFont typeface="Arial"/>
        <a:buNone/>
        <a:defRPr sz="4800" kern="1200" cap="all" baseline="0">
          <a:solidFill>
            <a:srgbClr val="25303B"/>
          </a:solidFill>
          <a:latin typeface="+mn-lt"/>
          <a:ea typeface="+mn-ea"/>
          <a:cs typeface="+mn-cs"/>
        </a:defRPr>
      </a:lvl1pPr>
      <a:lvl2pPr marL="1056252" indent="-406251" algn="l" defTabSz="650001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003" indent="-325001" algn="l" defTabSz="650001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004" indent="-325001" algn="l" defTabSz="65000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006" indent="-325001" algn="l" defTabSz="650001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007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008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009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011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01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02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04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005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006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07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009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01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ResearchFish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ResearchFish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4724" y="4124131"/>
            <a:ext cx="10949797" cy="479593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Upcoming Submission Period</a:t>
            </a:r>
          </a:p>
          <a:p>
            <a:pPr indent="0">
              <a:buNone/>
            </a:pPr>
            <a:endParaRPr lang="en-US" sz="4000" dirty="0" smtClean="0"/>
          </a:p>
          <a:p>
            <a:r>
              <a:rPr lang="en-US" sz="4000" dirty="0" smtClean="0"/>
              <a:t>Main Changes since </a:t>
            </a:r>
            <a:r>
              <a:rPr lang="en-US" sz="4000" dirty="0" smtClean="0"/>
              <a:t>2016/17</a:t>
            </a:r>
          </a:p>
          <a:p>
            <a:endParaRPr lang="en-US" sz="4000" dirty="0"/>
          </a:p>
          <a:p>
            <a:r>
              <a:rPr lang="en-US" sz="4000" dirty="0" smtClean="0"/>
              <a:t>Completion Rate as at 20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February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32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4" y="1886247"/>
            <a:ext cx="6944830" cy="1096766"/>
          </a:xfrm>
        </p:spPr>
        <p:txBody>
          <a:bodyPr/>
          <a:lstStyle/>
          <a:p>
            <a:r>
              <a:rPr lang="en-US" dirty="0" smtClean="0"/>
              <a:t>Submission Period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4724" y="3377682"/>
            <a:ext cx="10949797" cy="5542383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sz="4000" dirty="0"/>
              <a:t>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February to Thursday 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March 2018</a:t>
            </a:r>
          </a:p>
          <a:p>
            <a:pPr indent="0">
              <a:buNone/>
            </a:pPr>
            <a:endParaRPr lang="en-US" sz="4000" dirty="0" smtClean="0"/>
          </a:p>
          <a:p>
            <a:pPr marL="457200" indent="-457200"/>
            <a:r>
              <a:rPr lang="en-US" sz="4000" dirty="0" smtClean="0"/>
              <a:t>4pm submission deadline on 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March</a:t>
            </a:r>
          </a:p>
          <a:p>
            <a:pPr marL="457200" indent="-457200"/>
            <a:endParaRPr lang="en-US" sz="4000" dirty="0"/>
          </a:p>
          <a:p>
            <a:pPr marL="457200" indent="-457200"/>
            <a:r>
              <a:rPr lang="en-US" sz="4000" dirty="0" smtClean="0"/>
              <a:t>Research Councils, NIHR, British Heart Foundation, Cancer Research UK, </a:t>
            </a:r>
            <a:r>
              <a:rPr lang="en-US" sz="4000" dirty="0" err="1" smtClean="0"/>
              <a:t>Rosetrees</a:t>
            </a:r>
            <a:r>
              <a:rPr lang="en-US" sz="4000" dirty="0"/>
              <a:t> </a:t>
            </a:r>
            <a:r>
              <a:rPr lang="en-US" sz="4000" dirty="0" smtClean="0"/>
              <a:t>Trust</a:t>
            </a:r>
          </a:p>
          <a:p>
            <a:pPr marL="457200" indent="-457200"/>
            <a:endParaRPr lang="en-US" sz="4000" dirty="0"/>
          </a:p>
          <a:p>
            <a:pPr marL="457200" indent="-457200"/>
            <a:r>
              <a:rPr lang="en-US" sz="4000" dirty="0" smtClean="0"/>
              <a:t>Submission is mandatory and sanctions for non-completion</a:t>
            </a:r>
          </a:p>
          <a:p>
            <a:pPr marL="457200" indent="-457200"/>
            <a:endParaRPr lang="en-US" sz="4000" dirty="0"/>
          </a:p>
          <a:p>
            <a:pPr marL="457200" indent="-457200"/>
            <a:endParaRPr lang="en-US" sz="4000" dirty="0" smtClean="0"/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93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4" y="1886247"/>
            <a:ext cx="8785096" cy="1096766"/>
          </a:xfrm>
        </p:spPr>
        <p:txBody>
          <a:bodyPr>
            <a:normAutofit/>
          </a:bodyPr>
          <a:lstStyle/>
          <a:p>
            <a:r>
              <a:rPr lang="en-US" dirty="0" smtClean="0"/>
              <a:t>Changes since 2016/17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4724" y="3377682"/>
            <a:ext cx="10949797" cy="5542383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endParaRPr lang="en-US" sz="4000" dirty="0" smtClean="0"/>
          </a:p>
          <a:p>
            <a:pPr marL="457200" indent="-457200"/>
            <a:r>
              <a:rPr lang="en-US" sz="4000" dirty="0" smtClean="0"/>
              <a:t>New Publication Uploader Functionality</a:t>
            </a:r>
          </a:p>
          <a:p>
            <a:pPr indent="0">
              <a:buNone/>
            </a:pPr>
            <a:endParaRPr lang="en-US" sz="4000" dirty="0" smtClean="0"/>
          </a:p>
          <a:p>
            <a:pPr marL="457200" indent="-457200"/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February Bulk upload of publications from Pure ( ~ 50% this year)</a:t>
            </a:r>
          </a:p>
          <a:p>
            <a:pPr indent="0">
              <a:buNone/>
            </a:pPr>
            <a:endParaRPr lang="en-US" sz="4000" dirty="0"/>
          </a:p>
          <a:p>
            <a:pPr marL="571500" indent="-571500"/>
            <a:r>
              <a:rPr lang="en-US" sz="4000" dirty="0" smtClean="0"/>
              <a:t>Must accept T&amp;C’s first time login to </a:t>
            </a:r>
            <a:r>
              <a:rPr lang="en-US" sz="4000" dirty="0" err="1" smtClean="0"/>
              <a:t>ResearchFish</a:t>
            </a:r>
            <a:r>
              <a:rPr lang="en-US" sz="4000" dirty="0" smtClean="0"/>
              <a:t> (GDPR compliance)</a:t>
            </a:r>
          </a:p>
          <a:p>
            <a:pPr indent="0">
              <a:buNone/>
            </a:pPr>
            <a:endParaRPr lang="en-US" sz="4000" dirty="0" smtClean="0"/>
          </a:p>
          <a:p>
            <a:pPr marL="457200" indent="-457200"/>
            <a:endParaRPr lang="en-US" sz="4000" dirty="0"/>
          </a:p>
          <a:p>
            <a:pPr marL="457200" indent="-457200"/>
            <a:endParaRPr lang="en-US" sz="4000" dirty="0" smtClean="0"/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05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509" y="2229632"/>
            <a:ext cx="11661731" cy="1252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Completion Rate as at 20</a:t>
            </a:r>
            <a:r>
              <a:rPr lang="en-US" baseline="30000" dirty="0" smtClean="0"/>
              <a:t>th</a:t>
            </a:r>
            <a:r>
              <a:rPr lang="en-US" dirty="0" smtClean="0"/>
              <a:t> Feb 2018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4724" y="3377682"/>
            <a:ext cx="10949797" cy="5542383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en-US" sz="4000" dirty="0" smtClean="0"/>
          </a:p>
          <a:p>
            <a:pPr marL="571500" indent="-571500"/>
            <a:r>
              <a:rPr lang="en-US" sz="4000" dirty="0" smtClean="0"/>
              <a:t>Staff </a:t>
            </a:r>
            <a:r>
              <a:rPr lang="en-US" sz="4000" dirty="0"/>
              <a:t>C</a:t>
            </a:r>
            <a:r>
              <a:rPr lang="en-US" sz="4000" dirty="0" smtClean="0"/>
              <a:t>ompletion Rate 15%</a:t>
            </a:r>
          </a:p>
          <a:p>
            <a:pPr marL="571500" indent="-571500"/>
            <a:endParaRPr lang="en-US" sz="4000" dirty="0" smtClean="0"/>
          </a:p>
          <a:p>
            <a:pPr marL="571500" indent="-571500"/>
            <a:endParaRPr lang="en-US" sz="4000" dirty="0"/>
          </a:p>
          <a:p>
            <a:pPr marL="571500" indent="-571500"/>
            <a:r>
              <a:rPr lang="en-US" sz="4000" dirty="0" smtClean="0"/>
              <a:t>Student Completion Rate 11%</a:t>
            </a:r>
            <a:endParaRPr lang="en-US" sz="4000" dirty="0" smtClean="0"/>
          </a:p>
          <a:p>
            <a:pPr indent="0">
              <a:buNone/>
            </a:pPr>
            <a:endParaRPr lang="en-US" sz="4000" dirty="0" smtClean="0"/>
          </a:p>
          <a:p>
            <a:pPr indent="0">
              <a:buNone/>
            </a:pPr>
            <a:endParaRPr lang="en-US" sz="4000" dirty="0"/>
          </a:p>
          <a:p>
            <a:pPr indent="0">
              <a:buNone/>
            </a:pPr>
            <a:endParaRPr lang="en-US" sz="4000" dirty="0" smtClean="0"/>
          </a:p>
          <a:p>
            <a:pPr marL="457200" indent="-457200"/>
            <a:endParaRPr lang="en-US" sz="4000" dirty="0"/>
          </a:p>
          <a:p>
            <a:pPr marL="457200" indent="-457200"/>
            <a:endParaRPr lang="en-US" sz="4000" dirty="0" smtClean="0"/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906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4" y="1886246"/>
            <a:ext cx="10091382" cy="4887777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Any Questions?</a:t>
            </a:r>
            <a:endParaRPr lang="en-US" sz="8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4724" y="3377682"/>
            <a:ext cx="10949797" cy="5542383"/>
          </a:xfrm>
        </p:spPr>
        <p:txBody>
          <a:bodyPr>
            <a:normAutofit/>
          </a:bodyPr>
          <a:lstStyle/>
          <a:p>
            <a:pPr marL="457200" indent="-457200"/>
            <a:endParaRPr lang="en-US" sz="4000" dirty="0"/>
          </a:p>
          <a:p>
            <a:pPr marL="457200" indent="-457200"/>
            <a:endParaRPr lang="en-US" sz="4000" dirty="0" smtClean="0"/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230311"/>
      </p:ext>
    </p:extLst>
  </p:cSld>
  <p:clrMapOvr>
    <a:masterClrMapping/>
  </p:clrMapOvr>
</p:sld>
</file>

<file path=ppt/theme/theme1.xml><?xml version="1.0" encoding="utf-8"?>
<a:theme xmlns:a="http://schemas.openxmlformats.org/drawingml/2006/main" name="uoy-powerpoint-standardscreen">
  <a:themeElements>
    <a:clrScheme name="University of York Colour Palette">
      <a:dk1>
        <a:srgbClr val="25303B"/>
      </a:dk1>
      <a:lt1>
        <a:srgbClr val="FFFFFF"/>
      </a:lt1>
      <a:dk2>
        <a:srgbClr val="E3E6E5"/>
      </a:dk2>
      <a:lt2>
        <a:srgbClr val="00627D"/>
      </a:lt2>
      <a:accent1>
        <a:srgbClr val="5AB031"/>
      </a:accent1>
      <a:accent2>
        <a:srgbClr val="9067A9"/>
      </a:accent2>
      <a:accent3>
        <a:srgbClr val="E2388C"/>
      </a:accent3>
      <a:accent4>
        <a:srgbClr val="E62A32"/>
      </a:accent4>
      <a:accent5>
        <a:srgbClr val="F18626"/>
      </a:accent5>
      <a:accent6>
        <a:srgbClr val="00ABAA"/>
      </a:accent6>
      <a:hlink>
        <a:srgbClr val="0096D6"/>
      </a:hlink>
      <a:folHlink>
        <a:srgbClr val="E238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uoy-powerpoint-standardscreen</Template>
  <TotalTime>48</TotalTime>
  <Words>107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uoy-powerpoint-standardscreen</vt:lpstr>
      <vt:lpstr>ResearchFish</vt:lpstr>
      <vt:lpstr>ResearchFish</vt:lpstr>
      <vt:lpstr>Submission Period</vt:lpstr>
      <vt:lpstr>Changes since 2016/17</vt:lpstr>
      <vt:lpstr>Completion Rate as at 20th Feb 2018</vt:lpstr>
      <vt:lpstr>Any Questions?</vt:lpstr>
    </vt:vector>
  </TitlesOfParts>
  <Company>The 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Lock</dc:creator>
  <cp:lastModifiedBy>Kirsty Dillingham</cp:lastModifiedBy>
  <cp:revision>11</cp:revision>
  <dcterms:created xsi:type="dcterms:W3CDTF">2016-10-03T14:02:28Z</dcterms:created>
  <dcterms:modified xsi:type="dcterms:W3CDTF">2018-02-20T17:59:35Z</dcterms:modified>
</cp:coreProperties>
</file>