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3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5" r:id="rId15"/>
    <p:sldId id="266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9144000" cy="5143500" type="screen16x9"/>
  <p:notesSz cx="6858000" cy="9144000"/>
  <p:embeddedFontLst>
    <p:embeddedFont>
      <p:font typeface="Proxima Nova" panose="020B0604020202020204" charset="0"/>
      <p:regular r:id="rId34"/>
      <p:bold r:id="rId35"/>
      <p:italic r:id="rId36"/>
      <p:boldItalic r:id="rId37"/>
    </p:embeddedFont>
    <p:embeddedFont>
      <p:font typeface="Raleway" panose="020B0604020202020204" charset="0"/>
      <p:regular r:id="rId38"/>
      <p:bold r:id="rId39"/>
      <p:italic r:id="rId40"/>
      <p:boldItalic r:id="rId41"/>
    </p:embeddedFont>
    <p:embeddedFont>
      <p:font typeface="Lato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47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42e3e7cd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42e3e7cd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561c34db2_0_1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561c34db2_0_1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7b74f488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57b74f488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561c34db2_0_1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5561c34db2_0_1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57b74f48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57b74f48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561c34db2_0_1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5561c34db2_0_1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57b74f488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57b74f488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561c34db2_0_1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5561c34db2_0_1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7b74f488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7b74f488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561c34db2_0_1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561c34db2_0_1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57b74f488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57b74f488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561c34db2_0_10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561c34db2_0_10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5561c34db2_0_1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5561c34db2_0_1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5561c34db2_0_1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5561c34db2_0_1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5561c34db2_0_1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5561c34db2_0_1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5561c34db2_0_1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5561c34db2_0_1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561c34db2_0_1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561c34db2_0_1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5561c34db2_0_1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5561c34db2_0_1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5561c34db2_0_1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5561c34db2_0_1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561a45744b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561a45744b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61a45744b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61a45744b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57b74f488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57b74f488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561c34db2_0_1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561c34db2_0_1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61a45744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61a45744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561c34db2_0_1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561c34db2_0_1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561c34db2_0_1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5561c34db2_0_1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561c34db2_0_1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561c34db2_0_1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61a45744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561a45744b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561c34db2_0_1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5561c34db2_0_1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5" name="Google Shape;8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Google Shape;105;p26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6" name="Google Shape;106;p2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" name="Google Shape;107;p2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Google Shape;112;p2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3" name="Google Shape;113;p27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Google Shape;117;p28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" name="Google Shape;118;p28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" name="Google Shape;119;p2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Google Shape;124;p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5" name="Google Shape;125;p29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6" name="Google Shape;126;p2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2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Google Shape;135;p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" name="Google Shape;136;p31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8" name="Google Shape;138;p3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Google Shape;140;p3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1" name="Google Shape;141;p32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3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5" name="Google Shape;145;p3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33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Google Shape;151;p34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2" name="Google Shape;152;p3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3" name="Google Shape;153;p34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6" name="Google Shape;156;p35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7" name="Google Shape;157;p35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8" name="Google Shape;158;p35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159" name="Google Shape;159;p35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7" descr="White cloud in front of dark blue star-filled sky"/>
          <p:cNvPicPr preferRelativeResize="0"/>
          <p:nvPr/>
        </p:nvPicPr>
        <p:blipFill rotWithShape="1">
          <a:blip r:embed="rId3">
            <a:alphaModFix/>
          </a:blip>
          <a:srcRect r="1719" b="17067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7"/>
          <p:cNvSpPr txBox="1">
            <a:spLocks noGrp="1"/>
          </p:cNvSpPr>
          <p:nvPr>
            <p:ph type="ctrTitle"/>
          </p:nvPr>
        </p:nvSpPr>
        <p:spPr>
          <a:xfrm>
            <a:off x="510450" y="458850"/>
            <a:ext cx="8123100" cy="23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Audits</a:t>
            </a:r>
            <a:endParaRPr/>
          </a:p>
        </p:txBody>
      </p:sp>
      <p:sp>
        <p:nvSpPr>
          <p:cNvPr id="169" name="Google Shape;169;p37"/>
          <p:cNvSpPr txBox="1">
            <a:spLocks noGrp="1"/>
          </p:cNvSpPr>
          <p:nvPr>
            <p:ph type="subTitle" idx="1"/>
          </p:nvPr>
        </p:nvSpPr>
        <p:spPr>
          <a:xfrm>
            <a:off x="510450" y="4218373"/>
            <a:ext cx="81231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Phil Wiles &amp; Gemma Moy, Research Grants &amp; Contracts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70" name="Google Shape;170;p37"/>
          <p:cNvCxnSpPr/>
          <p:nvPr/>
        </p:nvCxnSpPr>
        <p:spPr>
          <a:xfrm>
            <a:off x="615150" y="2998025"/>
            <a:ext cx="500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8"/>
          <p:cNvSpPr txBox="1">
            <a:spLocks noGrp="1"/>
          </p:cNvSpPr>
          <p:nvPr>
            <p:ph type="title"/>
          </p:nvPr>
        </p:nvSpPr>
        <p:spPr>
          <a:xfrm>
            <a:off x="312100" y="2193900"/>
            <a:ext cx="8276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Timesheets / declarations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9"/>
          <p:cNvSpPr txBox="1">
            <a:spLocks noGrp="1"/>
          </p:cNvSpPr>
          <p:nvPr>
            <p:ph type="title"/>
          </p:nvPr>
        </p:nvSpPr>
        <p:spPr>
          <a:xfrm>
            <a:off x="319500" y="482250"/>
            <a:ext cx="8276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Timesheets / declarations</a:t>
            </a:r>
            <a:endParaRPr sz="2800"/>
          </a:p>
        </p:txBody>
      </p:sp>
      <p:sp>
        <p:nvSpPr>
          <p:cNvPr id="281" name="Google Shape;281;p49"/>
          <p:cNvSpPr txBox="1"/>
          <p:nvPr/>
        </p:nvSpPr>
        <p:spPr>
          <a:xfrm>
            <a:off x="1161900" y="3317625"/>
            <a:ext cx="35967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Internal / Other govt.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2" name="Google Shape;282;p49"/>
          <p:cNvSpPr txBox="1"/>
          <p:nvPr/>
        </p:nvSpPr>
        <p:spPr>
          <a:xfrm>
            <a:off x="319450" y="1305550"/>
            <a:ext cx="4143300" cy="3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Are timesheets required?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Are they </a:t>
            </a:r>
            <a:r>
              <a:rPr lang="en" sz="1600" b="1">
                <a:solidFill>
                  <a:srgbClr val="0D5DDF"/>
                </a:solidFill>
                <a:latin typeface="Raleway"/>
                <a:ea typeface="Raleway"/>
                <a:cs typeface="Raleway"/>
                <a:sym typeface="Raleway"/>
              </a:rPr>
              <a:t>signed, co-signed &amp; dated correctly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?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Can they be </a:t>
            </a:r>
            <a:r>
              <a:rPr lang="en" sz="1600" b="1">
                <a:solidFill>
                  <a:srgbClr val="0D5DDF"/>
                </a:solidFill>
                <a:latin typeface="Raleway"/>
                <a:ea typeface="Raleway"/>
                <a:cs typeface="Raleway"/>
                <a:sym typeface="Raleway"/>
              </a:rPr>
              <a:t>electronic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?  Do they need </a:t>
            </a:r>
            <a:r>
              <a:rPr lang="en" sz="1600" b="1">
                <a:solidFill>
                  <a:srgbClr val="0D5DDF"/>
                </a:solidFill>
                <a:latin typeface="Raleway"/>
                <a:ea typeface="Raleway"/>
                <a:cs typeface="Raleway"/>
                <a:sym typeface="Raleway"/>
              </a:rPr>
              <a:t>wet-ink</a:t>
            </a:r>
            <a:r>
              <a:rPr lang="en" sz="1600" b="1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signatures?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Do they match institutional </a:t>
            </a:r>
            <a:r>
              <a:rPr lang="en" sz="1600" b="1">
                <a:solidFill>
                  <a:srgbClr val="0D5DDF"/>
                </a:solidFill>
                <a:latin typeface="Raleway"/>
                <a:ea typeface="Raleway"/>
                <a:cs typeface="Raleway"/>
                <a:sym typeface="Raleway"/>
              </a:rPr>
              <a:t>holiday and sickness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 records?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➔"/>
            </a:pPr>
            <a:r>
              <a:rPr lang="en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Do they comply with any </a:t>
            </a:r>
            <a:r>
              <a:rPr lang="en" sz="1600" b="1">
                <a:solidFill>
                  <a:srgbClr val="0D5DDF"/>
                </a:solidFill>
                <a:latin typeface="Raleway"/>
                <a:ea typeface="Raleway"/>
                <a:cs typeface="Raleway"/>
                <a:sym typeface="Raleway"/>
              </a:rPr>
              <a:t>maximum hour limits</a:t>
            </a:r>
            <a:r>
              <a:rPr lang="en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3" name="Google Shape;283;p49"/>
          <p:cNvSpPr txBox="1"/>
          <p:nvPr/>
        </p:nvSpPr>
        <p:spPr>
          <a:xfrm>
            <a:off x="4586650" y="1253725"/>
            <a:ext cx="4143300" cy="3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➔"/>
            </a:pPr>
            <a:r>
              <a:rPr lang="en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Have they been working on any </a:t>
            </a:r>
            <a:r>
              <a:rPr lang="en" sz="1600" b="1">
                <a:solidFill>
                  <a:srgbClr val="0D5DDF"/>
                </a:solidFill>
                <a:latin typeface="Raleway"/>
                <a:ea typeface="Raleway"/>
                <a:cs typeface="Raleway"/>
                <a:sym typeface="Raleway"/>
              </a:rPr>
              <a:t>other projects</a:t>
            </a:r>
            <a:r>
              <a:rPr lang="en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?  Where are those time sheets?  Has there been any </a:t>
            </a:r>
            <a:r>
              <a:rPr lang="en" sz="1600" b="1">
                <a:solidFill>
                  <a:srgbClr val="0D5DDF"/>
                </a:solidFill>
                <a:latin typeface="Raleway"/>
                <a:ea typeface="Raleway"/>
                <a:cs typeface="Raleway"/>
                <a:sym typeface="Raleway"/>
              </a:rPr>
              <a:t>double charging</a:t>
            </a:r>
            <a:r>
              <a:rPr lang="en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Do they list </a:t>
            </a:r>
            <a:r>
              <a:rPr lang="en" sz="1600" b="1">
                <a:solidFill>
                  <a:srgbClr val="0D5DDF"/>
                </a:solidFill>
                <a:latin typeface="Raleway"/>
                <a:ea typeface="Raleway"/>
                <a:cs typeface="Raleway"/>
                <a:sym typeface="Raleway"/>
              </a:rPr>
              <a:t>Work Packages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? Do they match the WPs stated in the project plan?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Are there any minimum time commitments for the PI?  Have these been met?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6"/>
          <p:cNvSpPr txBox="1">
            <a:spLocks noGrp="1"/>
          </p:cNvSpPr>
          <p:nvPr>
            <p:ph type="title"/>
          </p:nvPr>
        </p:nvSpPr>
        <p:spPr>
          <a:xfrm>
            <a:off x="433650" y="2051200"/>
            <a:ext cx="8276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Employment Contracts</a:t>
            </a:r>
            <a:endParaRPr sz="2800"/>
          </a:p>
        </p:txBody>
      </p:sp>
      <p:sp>
        <p:nvSpPr>
          <p:cNvPr id="263" name="Google Shape;263;p46"/>
          <p:cNvSpPr txBox="1"/>
          <p:nvPr/>
        </p:nvSpPr>
        <p:spPr>
          <a:xfrm>
            <a:off x="1161900" y="3317625"/>
            <a:ext cx="35967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Internal / Other govt.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7"/>
          <p:cNvSpPr txBox="1">
            <a:spLocks noGrp="1"/>
          </p:cNvSpPr>
          <p:nvPr>
            <p:ph type="title"/>
          </p:nvPr>
        </p:nvSpPr>
        <p:spPr>
          <a:xfrm>
            <a:off x="319500" y="482250"/>
            <a:ext cx="8276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Employment Contracts</a:t>
            </a:r>
            <a:endParaRPr sz="2800"/>
          </a:p>
        </p:txBody>
      </p:sp>
      <p:sp>
        <p:nvSpPr>
          <p:cNvPr id="269" name="Google Shape;269;p47"/>
          <p:cNvSpPr txBox="1"/>
          <p:nvPr/>
        </p:nvSpPr>
        <p:spPr>
          <a:xfrm>
            <a:off x="1161900" y="3317625"/>
            <a:ext cx="35967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Internal / Other govt.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0" name="Google Shape;270;p47"/>
          <p:cNvSpPr txBox="1"/>
          <p:nvPr/>
        </p:nvSpPr>
        <p:spPr>
          <a:xfrm>
            <a:off x="319450" y="1253725"/>
            <a:ext cx="8276700" cy="28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Does the staff member have an </a:t>
            </a:r>
            <a:r>
              <a:rPr lang="en" sz="1600" b="1">
                <a:solidFill>
                  <a:srgbClr val="0D5DDF"/>
                </a:solidFill>
                <a:latin typeface="Raleway"/>
                <a:ea typeface="Raleway"/>
                <a:cs typeface="Raleway"/>
                <a:sym typeface="Raleway"/>
              </a:rPr>
              <a:t>employment contract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?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Does it mention: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◆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project name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◆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% fte or number of hours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◆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does this match what has been claimed?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Does it comply with </a:t>
            </a:r>
            <a:r>
              <a:rPr lang="en" sz="1600" b="1">
                <a:solidFill>
                  <a:srgbClr val="0D5DDF"/>
                </a:solidFill>
                <a:latin typeface="Raleway"/>
                <a:ea typeface="Raleway"/>
                <a:cs typeface="Raleway"/>
                <a:sym typeface="Raleway"/>
              </a:rPr>
              <a:t>local / country laws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?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Are any </a:t>
            </a:r>
            <a:r>
              <a:rPr lang="en" sz="1600" b="1">
                <a:solidFill>
                  <a:srgbClr val="0D5DDF"/>
                </a:solidFill>
                <a:latin typeface="Raleway"/>
                <a:ea typeface="Raleway"/>
                <a:cs typeface="Raleway"/>
                <a:sym typeface="Raleway"/>
              </a:rPr>
              <a:t>written clauses</a:t>
            </a:r>
            <a:r>
              <a:rPr lang="en" sz="1600" b="1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required for certain costs to be allowable?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latin typeface="Raleway"/>
                <a:ea typeface="Raleway"/>
                <a:cs typeface="Raleway"/>
                <a:sym typeface="Raleway"/>
              </a:rPr>
              <a:t>(e.g. EC PhD fees only allowable with particular wording in contract) </a:t>
            </a:r>
            <a:endParaRPr sz="1600" i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0"/>
          <p:cNvSpPr txBox="1">
            <a:spLocks noGrp="1"/>
          </p:cNvSpPr>
          <p:nvPr>
            <p:ph type="title"/>
          </p:nvPr>
        </p:nvSpPr>
        <p:spPr>
          <a:xfrm>
            <a:off x="230700" y="2193900"/>
            <a:ext cx="8276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Payroll data</a:t>
            </a:r>
            <a:endParaRPr sz="2800"/>
          </a:p>
        </p:txBody>
      </p:sp>
      <p:sp>
        <p:nvSpPr>
          <p:cNvPr id="289" name="Google Shape;289;p50"/>
          <p:cNvSpPr txBox="1"/>
          <p:nvPr/>
        </p:nvSpPr>
        <p:spPr>
          <a:xfrm>
            <a:off x="1161900" y="3317625"/>
            <a:ext cx="35967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Internal / Other govt.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1"/>
          <p:cNvSpPr txBox="1">
            <a:spLocks noGrp="1"/>
          </p:cNvSpPr>
          <p:nvPr>
            <p:ph type="title"/>
          </p:nvPr>
        </p:nvSpPr>
        <p:spPr>
          <a:xfrm>
            <a:off x="319500" y="482250"/>
            <a:ext cx="8276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Payroll data</a:t>
            </a:r>
            <a:endParaRPr sz="2800"/>
          </a:p>
        </p:txBody>
      </p:sp>
      <p:sp>
        <p:nvSpPr>
          <p:cNvPr id="295" name="Google Shape;295;p51"/>
          <p:cNvSpPr txBox="1"/>
          <p:nvPr/>
        </p:nvSpPr>
        <p:spPr>
          <a:xfrm>
            <a:off x="1161900" y="3317625"/>
            <a:ext cx="35967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Internal / Other govt.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6" name="Google Shape;296;p51"/>
          <p:cNvSpPr txBox="1"/>
          <p:nvPr/>
        </p:nvSpPr>
        <p:spPr>
          <a:xfrm>
            <a:off x="319450" y="1457950"/>
            <a:ext cx="8276700" cy="3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Does the submitted claim </a:t>
            </a:r>
            <a:r>
              <a:rPr lang="en" sz="1600" b="1">
                <a:solidFill>
                  <a:srgbClr val="0D5DDF"/>
                </a:solidFill>
                <a:latin typeface="Raleway"/>
                <a:ea typeface="Raleway"/>
                <a:cs typeface="Raleway"/>
                <a:sym typeface="Raleway"/>
              </a:rPr>
              <a:t>match the payroll data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?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Are the </a:t>
            </a:r>
            <a:r>
              <a:rPr lang="en" sz="1600" b="1">
                <a:solidFill>
                  <a:srgbClr val="0D5DDF"/>
                </a:solidFill>
                <a:latin typeface="Raleway"/>
                <a:ea typeface="Raleway"/>
                <a:cs typeface="Raleway"/>
                <a:sym typeface="Raleway"/>
              </a:rPr>
              <a:t>hourly rates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600" i="1">
                <a:latin typeface="Raleway"/>
                <a:ea typeface="Raleway"/>
                <a:cs typeface="Raleway"/>
                <a:sym typeface="Raleway"/>
              </a:rPr>
              <a:t>(if applicable)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 calculated correctly?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Are any </a:t>
            </a:r>
            <a:r>
              <a:rPr lang="en" sz="1600" b="1">
                <a:solidFill>
                  <a:srgbClr val="0D5DDF"/>
                </a:solidFill>
                <a:latin typeface="Raleway"/>
                <a:ea typeface="Raleway"/>
                <a:cs typeface="Raleway"/>
                <a:sym typeface="Raleway"/>
              </a:rPr>
              <a:t>taxes, insurances and/or employer contributions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 included / excluded correctly?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Is any </a:t>
            </a:r>
            <a:r>
              <a:rPr lang="en" sz="1600" b="1">
                <a:solidFill>
                  <a:srgbClr val="0D5DDF"/>
                </a:solidFill>
                <a:latin typeface="Raleway"/>
                <a:ea typeface="Raleway"/>
                <a:cs typeface="Raleway"/>
                <a:sym typeface="Raleway"/>
              </a:rPr>
              <a:t>additional remuneration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 included / allowed?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◆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Overtime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◆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Redundancy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2"/>
          <p:cNvSpPr txBox="1">
            <a:spLocks noGrp="1"/>
          </p:cNvSpPr>
          <p:nvPr>
            <p:ph type="title"/>
          </p:nvPr>
        </p:nvSpPr>
        <p:spPr>
          <a:xfrm>
            <a:off x="371300" y="2193900"/>
            <a:ext cx="8276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Invoices, expenses and receipts</a:t>
            </a:r>
            <a:endParaRPr sz="2800"/>
          </a:p>
        </p:txBody>
      </p:sp>
      <p:sp>
        <p:nvSpPr>
          <p:cNvPr id="302" name="Google Shape;302;p52"/>
          <p:cNvSpPr txBox="1"/>
          <p:nvPr/>
        </p:nvSpPr>
        <p:spPr>
          <a:xfrm>
            <a:off x="1161900" y="3317625"/>
            <a:ext cx="35967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Internal / Other govt.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3"/>
          <p:cNvSpPr txBox="1">
            <a:spLocks noGrp="1"/>
          </p:cNvSpPr>
          <p:nvPr>
            <p:ph type="title"/>
          </p:nvPr>
        </p:nvSpPr>
        <p:spPr>
          <a:xfrm>
            <a:off x="319500" y="482250"/>
            <a:ext cx="8276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Invoices, expenses and receipts</a:t>
            </a:r>
            <a:endParaRPr sz="2800"/>
          </a:p>
        </p:txBody>
      </p:sp>
      <p:sp>
        <p:nvSpPr>
          <p:cNvPr id="308" name="Google Shape;308;p53"/>
          <p:cNvSpPr txBox="1"/>
          <p:nvPr/>
        </p:nvSpPr>
        <p:spPr>
          <a:xfrm>
            <a:off x="1161900" y="3317625"/>
            <a:ext cx="35967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Internal / Other govt.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9" name="Google Shape;309;p53"/>
          <p:cNvSpPr txBox="1"/>
          <p:nvPr/>
        </p:nvSpPr>
        <p:spPr>
          <a:xfrm>
            <a:off x="319450" y="2264775"/>
            <a:ext cx="8276700" cy="23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Do the amounts on the invoice </a:t>
            </a:r>
            <a:r>
              <a:rPr lang="en" sz="1600" b="1">
                <a:solidFill>
                  <a:srgbClr val="0D5DDF"/>
                </a:solidFill>
                <a:latin typeface="Raleway"/>
                <a:ea typeface="Raleway"/>
                <a:cs typeface="Raleway"/>
                <a:sym typeface="Raleway"/>
              </a:rPr>
              <a:t>match those in the finance system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 and on the claim / report?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Are they </a:t>
            </a:r>
            <a:r>
              <a:rPr lang="en" sz="1600" b="1">
                <a:solidFill>
                  <a:srgbClr val="0D5DDF"/>
                </a:solidFill>
                <a:latin typeface="Raleway"/>
                <a:ea typeface="Raleway"/>
                <a:cs typeface="Raleway"/>
                <a:sym typeface="Raleway"/>
              </a:rPr>
              <a:t>relevant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 to the project? If bulk purchases, have they been </a:t>
            </a:r>
            <a:r>
              <a:rPr lang="en" sz="1600" b="1">
                <a:solidFill>
                  <a:srgbClr val="0D5DDF"/>
                </a:solidFill>
                <a:latin typeface="Raleway"/>
                <a:ea typeface="Raleway"/>
                <a:cs typeface="Raleway"/>
                <a:sym typeface="Raleway"/>
              </a:rPr>
              <a:t>apportioned correctly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?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Are they within the allowable project dates?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Have </a:t>
            </a:r>
            <a:r>
              <a:rPr lang="en" sz="1600" b="1">
                <a:solidFill>
                  <a:srgbClr val="0D5DDF"/>
                </a:solidFill>
                <a:latin typeface="Raleway"/>
                <a:ea typeface="Raleway"/>
                <a:cs typeface="Raleway"/>
                <a:sym typeface="Raleway"/>
              </a:rPr>
              <a:t>exchange rates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 been calculated correctly?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0" name="Google Shape;310;p53"/>
          <p:cNvSpPr txBox="1"/>
          <p:nvPr/>
        </p:nvSpPr>
        <p:spPr>
          <a:xfrm>
            <a:off x="319500" y="1345450"/>
            <a:ext cx="4438800" cy="8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➔"/>
            </a:pPr>
            <a:r>
              <a:rPr lang="en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Do you have the </a:t>
            </a:r>
            <a:r>
              <a:rPr lang="en" sz="1600" b="1">
                <a:solidFill>
                  <a:srgbClr val="0D5DDF"/>
                </a:solidFill>
                <a:latin typeface="Raleway"/>
                <a:ea typeface="Raleway"/>
                <a:cs typeface="Raleway"/>
                <a:sym typeface="Raleway"/>
              </a:rPr>
              <a:t>receipts</a:t>
            </a:r>
            <a:r>
              <a:rPr lang="en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➔"/>
            </a:pPr>
            <a:r>
              <a:rPr lang="en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Are items </a:t>
            </a:r>
            <a:r>
              <a:rPr lang="en" sz="1600" b="1">
                <a:solidFill>
                  <a:srgbClr val="0D5DDF"/>
                </a:solidFill>
                <a:latin typeface="Raleway"/>
                <a:ea typeface="Raleway"/>
                <a:cs typeface="Raleway"/>
                <a:sym typeface="Raleway"/>
              </a:rPr>
              <a:t>identifiable</a:t>
            </a:r>
            <a:r>
              <a:rPr lang="en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1" name="Google Shape;311;p53"/>
          <p:cNvSpPr txBox="1"/>
          <p:nvPr/>
        </p:nvSpPr>
        <p:spPr>
          <a:xfrm>
            <a:off x="4655500" y="1345300"/>
            <a:ext cx="44388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➔"/>
            </a:pPr>
            <a:r>
              <a:rPr lang="en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Are they </a:t>
            </a:r>
            <a:r>
              <a:rPr lang="en" sz="1600" b="1">
                <a:solidFill>
                  <a:srgbClr val="0D5DDF"/>
                </a:solidFill>
                <a:latin typeface="Raleway"/>
                <a:ea typeface="Raleway"/>
                <a:cs typeface="Raleway"/>
                <a:sym typeface="Raleway"/>
              </a:rPr>
              <a:t>dated</a:t>
            </a:r>
            <a:r>
              <a:rPr lang="en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➔"/>
            </a:pPr>
            <a:r>
              <a:rPr lang="en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Is VAT included? Allowable?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4"/>
          <p:cNvSpPr txBox="1">
            <a:spLocks noGrp="1"/>
          </p:cNvSpPr>
          <p:nvPr>
            <p:ph type="title"/>
          </p:nvPr>
        </p:nvSpPr>
        <p:spPr>
          <a:xfrm>
            <a:off x="378725" y="2193900"/>
            <a:ext cx="8276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Facilities &amp; equipment costs</a:t>
            </a:r>
            <a:endParaRPr sz="2800"/>
          </a:p>
        </p:txBody>
      </p:sp>
      <p:sp>
        <p:nvSpPr>
          <p:cNvPr id="317" name="Google Shape;317;p54"/>
          <p:cNvSpPr txBox="1"/>
          <p:nvPr/>
        </p:nvSpPr>
        <p:spPr>
          <a:xfrm>
            <a:off x="1161900" y="3317625"/>
            <a:ext cx="35967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Internal / Other govt.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5"/>
          <p:cNvSpPr txBox="1">
            <a:spLocks noGrp="1"/>
          </p:cNvSpPr>
          <p:nvPr>
            <p:ph type="title"/>
          </p:nvPr>
        </p:nvSpPr>
        <p:spPr>
          <a:xfrm>
            <a:off x="319500" y="482250"/>
            <a:ext cx="8276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Facilities &amp; equipment costs</a:t>
            </a:r>
            <a:endParaRPr sz="2800"/>
          </a:p>
        </p:txBody>
      </p:sp>
      <p:sp>
        <p:nvSpPr>
          <p:cNvPr id="323" name="Google Shape;323;p55"/>
          <p:cNvSpPr txBox="1"/>
          <p:nvPr/>
        </p:nvSpPr>
        <p:spPr>
          <a:xfrm>
            <a:off x="1161900" y="3317625"/>
            <a:ext cx="35967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Internal / Other govt.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4" name="Google Shape;324;p55"/>
          <p:cNvSpPr txBox="1"/>
          <p:nvPr/>
        </p:nvSpPr>
        <p:spPr>
          <a:xfrm>
            <a:off x="319450" y="1161750"/>
            <a:ext cx="8276700" cy="3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aleway"/>
                <a:ea typeface="Raleway"/>
                <a:cs typeface="Raleway"/>
                <a:sym typeface="Raleway"/>
              </a:rPr>
              <a:t>Facilities:</a:t>
            </a:r>
            <a:endParaRPr sz="16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Are </a:t>
            </a:r>
            <a:r>
              <a:rPr lang="en" sz="1600" b="1">
                <a:solidFill>
                  <a:srgbClr val="0D5DDF"/>
                </a:solidFill>
                <a:latin typeface="Raleway"/>
                <a:ea typeface="Raleway"/>
                <a:cs typeface="Raleway"/>
                <a:sym typeface="Raleway"/>
              </a:rPr>
              <a:t>internal recharges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 allowed?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Have they been </a:t>
            </a:r>
            <a:r>
              <a:rPr lang="en" sz="1600" b="1">
                <a:solidFill>
                  <a:srgbClr val="0D5DDF"/>
                </a:solidFill>
                <a:latin typeface="Raleway"/>
                <a:ea typeface="Raleway"/>
                <a:cs typeface="Raleway"/>
                <a:sym typeface="Raleway"/>
              </a:rPr>
              <a:t>calculated correctly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?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Do they include any </a:t>
            </a:r>
            <a:r>
              <a:rPr lang="en" sz="1600" b="1">
                <a:solidFill>
                  <a:srgbClr val="0D5DDF"/>
                </a:solidFill>
                <a:latin typeface="Raleway"/>
                <a:ea typeface="Raleway"/>
                <a:cs typeface="Raleway"/>
                <a:sym typeface="Raleway"/>
              </a:rPr>
              <a:t>profit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?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Are the charging policies being applied </a:t>
            </a:r>
            <a:r>
              <a:rPr lang="en" sz="1600" b="1">
                <a:solidFill>
                  <a:srgbClr val="0D5DDF"/>
                </a:solidFill>
                <a:latin typeface="Raleway"/>
                <a:ea typeface="Raleway"/>
                <a:cs typeface="Raleway"/>
                <a:sym typeface="Raleway"/>
              </a:rPr>
              <a:t>institutionally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?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aleway"/>
                <a:ea typeface="Raleway"/>
                <a:cs typeface="Raleway"/>
                <a:sym typeface="Raleway"/>
              </a:rPr>
              <a:t>Equipment:</a:t>
            </a:r>
            <a:endParaRPr sz="16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Do you report using </a:t>
            </a:r>
            <a:r>
              <a:rPr lang="en" sz="1600" b="1">
                <a:solidFill>
                  <a:srgbClr val="0D5DDF"/>
                </a:solidFill>
                <a:latin typeface="Raleway"/>
                <a:ea typeface="Raleway"/>
                <a:cs typeface="Raleway"/>
                <a:sym typeface="Raleway"/>
              </a:rPr>
              <a:t>depreciation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?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Do you have </a:t>
            </a:r>
            <a:r>
              <a:rPr lang="en" sz="1600" b="1">
                <a:solidFill>
                  <a:srgbClr val="0D5DDF"/>
                </a:solidFill>
                <a:latin typeface="Raleway"/>
                <a:ea typeface="Raleway"/>
                <a:cs typeface="Raleway"/>
                <a:sym typeface="Raleway"/>
              </a:rPr>
              <a:t>time logs for shared use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 machines?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8"/>
          <p:cNvSpPr txBox="1">
            <a:spLocks noGrp="1"/>
          </p:cNvSpPr>
          <p:nvPr>
            <p:ph type="title"/>
          </p:nvPr>
        </p:nvSpPr>
        <p:spPr>
          <a:xfrm>
            <a:off x="319500" y="482250"/>
            <a:ext cx="8276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Audit types</a:t>
            </a:r>
            <a:endParaRPr sz="2800"/>
          </a:p>
        </p:txBody>
      </p:sp>
      <p:sp>
        <p:nvSpPr>
          <p:cNvPr id="176" name="Google Shape;176;p38"/>
          <p:cNvSpPr txBox="1"/>
          <p:nvPr/>
        </p:nvSpPr>
        <p:spPr>
          <a:xfrm>
            <a:off x="378400" y="1031875"/>
            <a:ext cx="8123100" cy="3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7" name="Google Shape;177;p38"/>
          <p:cNvSpPr/>
          <p:nvPr/>
        </p:nvSpPr>
        <p:spPr>
          <a:xfrm>
            <a:off x="311700" y="1336425"/>
            <a:ext cx="4691100" cy="658500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8" name="Google Shape;178;p38"/>
          <p:cNvSpPr/>
          <p:nvPr/>
        </p:nvSpPr>
        <p:spPr>
          <a:xfrm>
            <a:off x="555025" y="1465875"/>
            <a:ext cx="421800" cy="39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1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9" name="Google Shape;179;p38"/>
          <p:cNvSpPr txBox="1"/>
          <p:nvPr/>
        </p:nvSpPr>
        <p:spPr>
          <a:xfrm>
            <a:off x="1161900" y="1336425"/>
            <a:ext cx="35967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Funder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0" name="Google Shape;180;p38"/>
          <p:cNvSpPr txBox="1"/>
          <p:nvPr/>
        </p:nvSpPr>
        <p:spPr>
          <a:xfrm>
            <a:off x="5380325" y="865325"/>
            <a:ext cx="3452100" cy="3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Conducted by the Funder</a:t>
            </a:r>
            <a:r>
              <a:rPr lang="en" sz="2000" i="1">
                <a:latin typeface="Raleway"/>
                <a:ea typeface="Raleway"/>
                <a:cs typeface="Raleway"/>
                <a:sym typeface="Raleway"/>
              </a:rPr>
              <a:t> (or an external, independent company working on their behalf) 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to audit University </a:t>
            </a:r>
            <a:r>
              <a:rPr lang="en" sz="2000" b="1">
                <a:latin typeface="Raleway"/>
                <a:ea typeface="Raleway"/>
                <a:cs typeface="Raleway"/>
                <a:sym typeface="Raleway"/>
              </a:rPr>
              <a:t>processes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 and </a:t>
            </a:r>
            <a:r>
              <a:rPr lang="en" sz="2000" b="1">
                <a:latin typeface="Raleway"/>
                <a:ea typeface="Raleway"/>
                <a:cs typeface="Raleway"/>
                <a:sym typeface="Raleway"/>
              </a:rPr>
              <a:t>project finances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 at an </a:t>
            </a:r>
            <a:r>
              <a:rPr lang="en" sz="2000" b="1">
                <a:latin typeface="Raleway"/>
                <a:ea typeface="Raleway"/>
                <a:cs typeface="Raleway"/>
                <a:sym typeface="Raleway"/>
              </a:rPr>
              <a:t>institutional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 level in relation to their grants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1" name="Google Shape;181;p38"/>
          <p:cNvSpPr txBox="1"/>
          <p:nvPr/>
        </p:nvSpPr>
        <p:spPr>
          <a:xfrm>
            <a:off x="319500" y="2701275"/>
            <a:ext cx="46833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The ones we </a:t>
            </a:r>
            <a:r>
              <a:rPr lang="en" sz="1600" b="1" u="sng" dirty="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DON’T</a:t>
            </a:r>
            <a:r>
              <a:rPr lang="en" sz="1600" b="1" dirty="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 know about in advance!</a:t>
            </a:r>
            <a:endParaRPr sz="1600" b="1" dirty="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6"/>
          <p:cNvSpPr txBox="1">
            <a:spLocks noGrp="1"/>
          </p:cNvSpPr>
          <p:nvPr>
            <p:ph type="title"/>
          </p:nvPr>
        </p:nvSpPr>
        <p:spPr>
          <a:xfrm>
            <a:off x="319500" y="482250"/>
            <a:ext cx="8276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Policies</a:t>
            </a:r>
            <a:endParaRPr sz="2800"/>
          </a:p>
        </p:txBody>
      </p:sp>
      <p:sp>
        <p:nvSpPr>
          <p:cNvPr id="330" name="Google Shape;330;p56"/>
          <p:cNvSpPr txBox="1"/>
          <p:nvPr/>
        </p:nvSpPr>
        <p:spPr>
          <a:xfrm>
            <a:off x="1161900" y="3317625"/>
            <a:ext cx="35967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Internal / Other govt.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1" name="Google Shape;331;p56"/>
          <p:cNvSpPr txBox="1"/>
          <p:nvPr/>
        </p:nvSpPr>
        <p:spPr>
          <a:xfrm>
            <a:off x="319450" y="1161750"/>
            <a:ext cx="8276700" cy="3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Have institutional policies been followed?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Financial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Travel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Procurement and purchasing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Ethics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Due Diligence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Recruitment &amp; HR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Equality &amp; Diversity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7"/>
          <p:cNvSpPr txBox="1">
            <a:spLocks noGrp="1"/>
          </p:cNvSpPr>
          <p:nvPr>
            <p:ph type="title"/>
          </p:nvPr>
        </p:nvSpPr>
        <p:spPr>
          <a:xfrm>
            <a:off x="319500" y="482250"/>
            <a:ext cx="8276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Other things they can ask for ….</a:t>
            </a:r>
            <a:endParaRPr sz="2800"/>
          </a:p>
        </p:txBody>
      </p:sp>
      <p:sp>
        <p:nvSpPr>
          <p:cNvPr id="337" name="Google Shape;337;p57"/>
          <p:cNvSpPr txBox="1"/>
          <p:nvPr/>
        </p:nvSpPr>
        <p:spPr>
          <a:xfrm>
            <a:off x="1161900" y="3317625"/>
            <a:ext cx="35967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Internal / Other govt.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8" name="Google Shape;338;p57"/>
          <p:cNvSpPr txBox="1"/>
          <p:nvPr/>
        </p:nvSpPr>
        <p:spPr>
          <a:xfrm>
            <a:off x="319450" y="1161750"/>
            <a:ext cx="8276700" cy="3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Interviews with PI and research staff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Visit departments to visually check that equipment / facilities actually exist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Check funder logos and wordings are displayed 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Internal meeting and progress report copies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Conference abstracts / agendas / attendance lists to prove you were there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Boarding cards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20200" cy="61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58"/>
          <p:cNvSpPr txBox="1">
            <a:spLocks noGrp="1"/>
          </p:cNvSpPr>
          <p:nvPr>
            <p:ph type="ctrTitle"/>
          </p:nvPr>
        </p:nvSpPr>
        <p:spPr>
          <a:xfrm>
            <a:off x="142800" y="0"/>
            <a:ext cx="8858400" cy="15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000000"/>
                </a:solidFill>
              </a:rPr>
              <a:t>Top problems and how to solve them!</a:t>
            </a:r>
            <a:endParaRPr sz="4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9"/>
          <p:cNvSpPr txBox="1"/>
          <p:nvPr/>
        </p:nvSpPr>
        <p:spPr>
          <a:xfrm>
            <a:off x="319550" y="3499175"/>
            <a:ext cx="8398500" cy="1116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0" name="Google Shape;350;p59"/>
          <p:cNvSpPr txBox="1"/>
          <p:nvPr/>
        </p:nvSpPr>
        <p:spPr>
          <a:xfrm>
            <a:off x="319575" y="1838675"/>
            <a:ext cx="8398500" cy="1531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1" name="Google Shape;351;p59"/>
          <p:cNvSpPr txBox="1"/>
          <p:nvPr/>
        </p:nvSpPr>
        <p:spPr>
          <a:xfrm>
            <a:off x="319575" y="695675"/>
            <a:ext cx="8398500" cy="957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2" name="Google Shape;352;p59"/>
          <p:cNvSpPr txBox="1"/>
          <p:nvPr/>
        </p:nvSpPr>
        <p:spPr>
          <a:xfrm>
            <a:off x="319450" y="939075"/>
            <a:ext cx="41358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Missing receipts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3" name="Google Shape;353;p59"/>
          <p:cNvSpPr txBox="1"/>
          <p:nvPr/>
        </p:nvSpPr>
        <p:spPr>
          <a:xfrm>
            <a:off x="319450" y="2303400"/>
            <a:ext cx="4135800" cy="6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Timesheets not completed properly / don’t match other records</a:t>
            </a:r>
            <a:endParaRPr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4" name="Google Shape;354;p59"/>
          <p:cNvSpPr txBox="1"/>
          <p:nvPr/>
        </p:nvSpPr>
        <p:spPr>
          <a:xfrm>
            <a:off x="4455250" y="710475"/>
            <a:ext cx="44256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Keep everything!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5" name="Google Shape;355;p59"/>
          <p:cNvSpPr txBox="1"/>
          <p:nvPr/>
        </p:nvSpPr>
        <p:spPr>
          <a:xfrm>
            <a:off x="4455250" y="1015275"/>
            <a:ext cx="44553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… and copies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6" name="Google Shape;356;p59"/>
          <p:cNvSpPr txBox="1"/>
          <p:nvPr/>
        </p:nvSpPr>
        <p:spPr>
          <a:xfrm>
            <a:off x="4455250" y="1320075"/>
            <a:ext cx="44553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… and scans!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7" name="Google Shape;357;p59"/>
          <p:cNvSpPr txBox="1"/>
          <p:nvPr/>
        </p:nvSpPr>
        <p:spPr>
          <a:xfrm>
            <a:off x="4455250" y="1922400"/>
            <a:ext cx="45279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Make sure it’s not left until the end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Encourage staff to complete them regularly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Send them over to RGC regularly so that we can check them on an ongoing basis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8" name="Google Shape;358;p59"/>
          <p:cNvSpPr txBox="1"/>
          <p:nvPr/>
        </p:nvSpPr>
        <p:spPr>
          <a:xfrm>
            <a:off x="4455250" y="3598800"/>
            <a:ext cx="4566300" cy="12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Review costs on a regular basis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Consider spot checks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Consider a mid-term process audit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9" name="Google Shape;359;p59"/>
          <p:cNvSpPr txBox="1"/>
          <p:nvPr/>
        </p:nvSpPr>
        <p:spPr>
          <a:xfrm>
            <a:off x="319450" y="3817800"/>
            <a:ext cx="41358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Ineligible costs</a:t>
            </a:r>
            <a:endParaRPr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0"/>
          <p:cNvSpPr txBox="1">
            <a:spLocks noGrp="1"/>
          </p:cNvSpPr>
          <p:nvPr>
            <p:ph type="title"/>
          </p:nvPr>
        </p:nvSpPr>
        <p:spPr>
          <a:xfrm>
            <a:off x="319500" y="482250"/>
            <a:ext cx="8276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Problem solvers</a:t>
            </a:r>
            <a:endParaRPr sz="2800"/>
          </a:p>
        </p:txBody>
      </p:sp>
      <p:sp>
        <p:nvSpPr>
          <p:cNvPr id="365" name="Google Shape;365;p60"/>
          <p:cNvSpPr txBox="1"/>
          <p:nvPr/>
        </p:nvSpPr>
        <p:spPr>
          <a:xfrm>
            <a:off x="1161900" y="3317625"/>
            <a:ext cx="35967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Internal / Other govt.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6" name="Google Shape;366;p60"/>
          <p:cNvSpPr txBox="1"/>
          <p:nvPr/>
        </p:nvSpPr>
        <p:spPr>
          <a:xfrm>
            <a:off x="319450" y="1161750"/>
            <a:ext cx="8276700" cy="3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Have a kick off meeting!  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◆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Make sure everyone understands what they need to do from the start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◆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Explain any ‘strange’ conditions that may apply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◆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Update any new staff who join mid-way through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◆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Have an audit checklist to give to staff for reference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Be prepared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◆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Make sure you know the process, what they will be asking for and by when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◆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Book the audit in good time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◆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Make sure key people are available and aware it’s happening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◆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Plan enough time to gather evidence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1"/>
          <p:cNvSpPr txBox="1">
            <a:spLocks noGrp="1"/>
          </p:cNvSpPr>
          <p:nvPr>
            <p:ph type="title"/>
          </p:nvPr>
        </p:nvSpPr>
        <p:spPr>
          <a:xfrm>
            <a:off x="319500" y="482250"/>
            <a:ext cx="8276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Problem solvers</a:t>
            </a:r>
            <a:endParaRPr sz="2800"/>
          </a:p>
        </p:txBody>
      </p:sp>
      <p:sp>
        <p:nvSpPr>
          <p:cNvPr id="372" name="Google Shape;372;p61"/>
          <p:cNvSpPr txBox="1"/>
          <p:nvPr/>
        </p:nvSpPr>
        <p:spPr>
          <a:xfrm>
            <a:off x="1161900" y="3317625"/>
            <a:ext cx="35967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Internal / Other govt.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3" name="Google Shape;373;p61"/>
          <p:cNvSpPr txBox="1"/>
          <p:nvPr/>
        </p:nvSpPr>
        <p:spPr>
          <a:xfrm>
            <a:off x="319450" y="1161750"/>
            <a:ext cx="8276700" cy="3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Keep explanatory notes if there’s anything out of the ordinary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Raleway"/>
              <a:ea typeface="Raleway"/>
              <a:cs typeface="Raleway"/>
              <a:sym typeface="Raleway"/>
            </a:endParaRP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◆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Explain why something happened the way it did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Raleway"/>
              <a:ea typeface="Raleway"/>
              <a:cs typeface="Raleway"/>
              <a:sym typeface="Raleway"/>
            </a:endParaRP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◆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Show why something was charged in a particular way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Raleway"/>
              <a:ea typeface="Raleway"/>
              <a:cs typeface="Raleway"/>
              <a:sym typeface="Raleway"/>
            </a:endParaRP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◆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Pre-empt any queries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➔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Check you have everything you need before a staff member leaves / PI changes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◆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The audit could be years after they’ve left so: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Raleway"/>
              <a:ea typeface="Raleway"/>
              <a:cs typeface="Raleway"/>
              <a:sym typeface="Raleway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●"/>
            </a:pPr>
            <a:r>
              <a:rPr lang="en" sz="1600" i="1">
                <a:latin typeface="Raleway"/>
                <a:ea typeface="Raleway"/>
                <a:cs typeface="Raleway"/>
                <a:sym typeface="Raleway"/>
              </a:rPr>
              <a:t>Make sure they have given over any receipts, documents, reports … </a:t>
            </a:r>
            <a:endParaRPr sz="1600" i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i="1">
              <a:latin typeface="Raleway"/>
              <a:ea typeface="Raleway"/>
              <a:cs typeface="Raleway"/>
              <a:sym typeface="Raleway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●"/>
            </a:pPr>
            <a:r>
              <a:rPr lang="en" sz="1600" i="1">
                <a:latin typeface="Raleway"/>
                <a:ea typeface="Raleway"/>
                <a:cs typeface="Raleway"/>
                <a:sym typeface="Raleway"/>
              </a:rPr>
              <a:t>Signed all of their timesheets / declarations </a:t>
            </a:r>
            <a:endParaRPr sz="1600" i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i="1">
              <a:latin typeface="Raleway"/>
              <a:ea typeface="Raleway"/>
              <a:cs typeface="Raleway"/>
              <a:sym typeface="Raleway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●"/>
            </a:pPr>
            <a:r>
              <a:rPr lang="en" sz="1600" i="1">
                <a:latin typeface="Raleway"/>
                <a:ea typeface="Raleway"/>
                <a:cs typeface="Raleway"/>
                <a:sym typeface="Raleway"/>
              </a:rPr>
              <a:t>Make notes if needed</a:t>
            </a:r>
            <a:endParaRPr sz="1600" i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2"/>
          <p:cNvSpPr txBox="1">
            <a:spLocks noGrp="1"/>
          </p:cNvSpPr>
          <p:nvPr>
            <p:ph type="title"/>
          </p:nvPr>
        </p:nvSpPr>
        <p:spPr>
          <a:xfrm>
            <a:off x="319500" y="482250"/>
            <a:ext cx="8276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Consequences?</a:t>
            </a:r>
            <a:endParaRPr sz="2800"/>
          </a:p>
        </p:txBody>
      </p:sp>
      <p:sp>
        <p:nvSpPr>
          <p:cNvPr id="379" name="Google Shape;379;p62"/>
          <p:cNvSpPr txBox="1"/>
          <p:nvPr/>
        </p:nvSpPr>
        <p:spPr>
          <a:xfrm>
            <a:off x="1161900" y="3317625"/>
            <a:ext cx="35967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Internal / Other govt.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0" name="Google Shape;380;p62"/>
          <p:cNvSpPr txBox="1"/>
          <p:nvPr/>
        </p:nvSpPr>
        <p:spPr>
          <a:xfrm>
            <a:off x="319500" y="1237950"/>
            <a:ext cx="3965700" cy="15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aleway"/>
                <a:ea typeface="Raleway"/>
                <a:cs typeface="Raleway"/>
                <a:sym typeface="Raleway"/>
              </a:rPr>
              <a:t>Best case</a:t>
            </a:r>
            <a:endParaRPr sz="16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Item is removed from claim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University/dept covers the cost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Auditors leave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1" name="Google Shape;381;p62"/>
          <p:cNvSpPr txBox="1"/>
          <p:nvPr/>
        </p:nvSpPr>
        <p:spPr>
          <a:xfrm>
            <a:off x="4389900" y="1161750"/>
            <a:ext cx="4527900" cy="19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Worst case</a:t>
            </a:r>
            <a:endParaRPr sz="1600" b="1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They pull </a:t>
            </a:r>
            <a:r>
              <a:rPr lang="en" sz="1600" b="1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every single grant file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Go through them all in </a:t>
            </a:r>
            <a:r>
              <a:rPr lang="en" sz="1600" b="1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fine detail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Pick over </a:t>
            </a:r>
            <a:r>
              <a:rPr lang="en" sz="1600" b="1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every penny we’ve ever spent</a:t>
            </a:r>
            <a:endParaRPr sz="1600" b="1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Recover all the money they’ve ever given us</a:t>
            </a:r>
            <a:endParaRPr sz="1600" b="1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2" name="Google Shape;382;p62"/>
          <p:cNvSpPr txBox="1"/>
          <p:nvPr/>
        </p:nvSpPr>
        <p:spPr>
          <a:xfrm>
            <a:off x="436650" y="3256325"/>
            <a:ext cx="8377500" cy="13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aleway"/>
                <a:ea typeface="Raleway"/>
                <a:cs typeface="Raleway"/>
                <a:sym typeface="Raleway"/>
              </a:rPr>
              <a:t>Most probable case … 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Some things are allowed, some things aren’t, auditors query a procedure, we explain it,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someone finds the Venezuelan sandwich receipt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3"/>
          <p:cNvSpPr txBox="1">
            <a:spLocks noGrp="1"/>
          </p:cNvSpPr>
          <p:nvPr>
            <p:ph type="title"/>
          </p:nvPr>
        </p:nvSpPr>
        <p:spPr>
          <a:xfrm>
            <a:off x="319500" y="482250"/>
            <a:ext cx="8276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Internal Audit</a:t>
            </a:r>
            <a:endParaRPr sz="2800"/>
          </a:p>
        </p:txBody>
      </p:sp>
      <p:sp>
        <p:nvSpPr>
          <p:cNvPr id="388" name="Google Shape;388;p63"/>
          <p:cNvSpPr txBox="1"/>
          <p:nvPr/>
        </p:nvSpPr>
        <p:spPr>
          <a:xfrm>
            <a:off x="1161900" y="3317625"/>
            <a:ext cx="35967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Internal / Other govt.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9" name="Google Shape;389;p63"/>
          <p:cNvSpPr txBox="1"/>
          <p:nvPr/>
        </p:nvSpPr>
        <p:spPr>
          <a:xfrm>
            <a:off x="319500" y="1299825"/>
            <a:ext cx="8276700" cy="3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6.3.2.</a:t>
            </a:r>
            <a:r>
              <a:rPr lang="en" sz="135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 The internal auditors are responsible for conducting an independent appraisal of the University’s activities, financial and otherwise. They provide the University Council, Audit &amp; Risk Committee, the Vice‐Chancellor &amp; President and senior management with assurances on the adequacy of the internal control system, risk management and value for money.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Undertaken around financial year end (currently) by KPMG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Investigate and confirm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Font typeface="Raleway"/>
              <a:buChar char="-"/>
            </a:pPr>
            <a:r>
              <a:rPr lang="en" sz="1350">
                <a:latin typeface="Raleway"/>
                <a:ea typeface="Raleway"/>
                <a:cs typeface="Raleway"/>
                <a:sym typeface="Raleway"/>
              </a:rPr>
              <a:t>Project balances for the year meet the amounts reported</a:t>
            </a:r>
            <a:endParaRPr sz="135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Font typeface="Raleway"/>
              <a:buChar char="-"/>
            </a:pPr>
            <a:r>
              <a:rPr lang="en" sz="1350">
                <a:latin typeface="Raleway"/>
                <a:ea typeface="Raleway"/>
                <a:cs typeface="Raleway"/>
                <a:sym typeface="Raleway"/>
              </a:rPr>
              <a:t>Awards are legitimate and their values and durations are accurate</a:t>
            </a:r>
            <a:endParaRPr sz="135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Font typeface="Raleway"/>
              <a:buChar char="-"/>
            </a:pPr>
            <a:r>
              <a:rPr lang="en" sz="1350">
                <a:latin typeface="Raleway"/>
                <a:ea typeface="Raleway"/>
                <a:cs typeface="Raleway"/>
                <a:sym typeface="Raleway"/>
              </a:rPr>
              <a:t>Adherence with internal procedure</a:t>
            </a:r>
            <a:endParaRPr sz="1350"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SzPts val="1350"/>
              <a:buFont typeface="Raleway"/>
              <a:buChar char="-"/>
            </a:pPr>
            <a:r>
              <a:rPr lang="en" sz="1350">
                <a:latin typeface="Raleway"/>
                <a:ea typeface="Raleway"/>
                <a:cs typeface="Raleway"/>
                <a:sym typeface="Raleway"/>
              </a:rPr>
              <a:t>Risk review</a:t>
            </a:r>
            <a:endParaRPr sz="1350"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SzPts val="1350"/>
              <a:buFont typeface="Raleway"/>
              <a:buChar char="-"/>
            </a:pPr>
            <a:r>
              <a:rPr lang="en" sz="1350">
                <a:latin typeface="Raleway"/>
                <a:ea typeface="Raleway"/>
                <a:cs typeface="Raleway"/>
                <a:sym typeface="Raleway"/>
              </a:rPr>
              <a:t>Ethical review</a:t>
            </a:r>
            <a:endParaRPr sz="1350"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SzPts val="1350"/>
              <a:buFont typeface="Raleway"/>
              <a:buChar char="-"/>
            </a:pPr>
            <a:r>
              <a:rPr lang="en" sz="1350">
                <a:latin typeface="Raleway"/>
                <a:ea typeface="Raleway"/>
                <a:cs typeface="Raleway"/>
                <a:sym typeface="Raleway"/>
              </a:rPr>
              <a:t>Due diligence</a:t>
            </a:r>
            <a:endParaRPr sz="135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4"/>
          <p:cNvSpPr txBox="1">
            <a:spLocks noGrp="1"/>
          </p:cNvSpPr>
          <p:nvPr>
            <p:ph type="title"/>
          </p:nvPr>
        </p:nvSpPr>
        <p:spPr>
          <a:xfrm>
            <a:off x="319500" y="482250"/>
            <a:ext cx="8276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Regulatory Body Audits</a:t>
            </a:r>
            <a:endParaRPr sz="2800"/>
          </a:p>
        </p:txBody>
      </p:sp>
      <p:sp>
        <p:nvSpPr>
          <p:cNvPr id="395" name="Google Shape;395;p64"/>
          <p:cNvSpPr txBox="1"/>
          <p:nvPr/>
        </p:nvSpPr>
        <p:spPr>
          <a:xfrm>
            <a:off x="1161900" y="3317625"/>
            <a:ext cx="35967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Internal / Other govt.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6" name="Google Shape;396;p64"/>
          <p:cNvSpPr txBox="1"/>
          <p:nvPr/>
        </p:nvSpPr>
        <p:spPr>
          <a:xfrm>
            <a:off x="319500" y="1299825"/>
            <a:ext cx="8276700" cy="3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HE-BCI (Higher Education Business and Community Interaction) survey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Font typeface="Raleway"/>
              <a:buChar char="-"/>
            </a:pPr>
            <a:r>
              <a:rPr lang="en" sz="1350">
                <a:solidFill>
                  <a:srgbClr val="11111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Financial and output data related to knowledge exchange</a:t>
            </a:r>
            <a:endParaRPr sz="1350">
              <a:solidFill>
                <a:srgbClr val="11111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350"/>
              <a:buFont typeface="Raleway"/>
              <a:buChar char="-"/>
            </a:pPr>
            <a:r>
              <a:rPr lang="en" sz="1350">
                <a:solidFill>
                  <a:srgbClr val="11111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Informs allocation of HEIF income</a:t>
            </a:r>
            <a:endParaRPr sz="1350">
              <a:solidFill>
                <a:srgbClr val="11111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1111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1111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HESA (Higher Education Statistics Agency) finance statistics return</a:t>
            </a:r>
            <a:endParaRPr sz="1600">
              <a:solidFill>
                <a:srgbClr val="11111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350"/>
              <a:buFont typeface="Raleway"/>
              <a:buChar char="-"/>
            </a:pPr>
            <a:r>
              <a:rPr lang="en" sz="1350">
                <a:solidFill>
                  <a:srgbClr val="11111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Report activity as Research </a:t>
            </a:r>
            <a:endParaRPr sz="1350">
              <a:solidFill>
                <a:srgbClr val="11111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350"/>
              <a:buFont typeface="Raleway"/>
              <a:buChar char="-"/>
            </a:pPr>
            <a:r>
              <a:rPr lang="en" sz="1350">
                <a:solidFill>
                  <a:srgbClr val="11111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Report research income as attributable to University of York for REF purpose</a:t>
            </a:r>
            <a:endParaRPr sz="1350">
              <a:solidFill>
                <a:srgbClr val="11111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350"/>
              <a:buFont typeface="Raleway"/>
              <a:buChar char="-"/>
            </a:pPr>
            <a:r>
              <a:rPr lang="en" sz="1350">
                <a:solidFill>
                  <a:srgbClr val="11111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Report research income as eligible for QR charity support funding</a:t>
            </a:r>
            <a:endParaRPr sz="1350">
              <a:solidFill>
                <a:srgbClr val="11111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350"/>
              <a:buFont typeface="Raleway"/>
              <a:buChar char="-"/>
            </a:pPr>
            <a:r>
              <a:rPr lang="en" sz="1350">
                <a:solidFill>
                  <a:srgbClr val="11111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Report research income as eligible for QR business research funding</a:t>
            </a:r>
            <a:endParaRPr sz="1350">
              <a:solidFill>
                <a:srgbClr val="11111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1111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1111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Consequences</a:t>
            </a:r>
            <a:endParaRPr sz="1600">
              <a:solidFill>
                <a:srgbClr val="11111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Raleway"/>
              <a:buChar char="-"/>
            </a:pPr>
            <a:r>
              <a:rPr lang="en" sz="1350">
                <a:solidFill>
                  <a:srgbClr val="11111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Readjustment of QR income</a:t>
            </a:r>
            <a:endParaRPr sz="1350">
              <a:solidFill>
                <a:srgbClr val="11111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350"/>
              <a:buFont typeface="Raleway"/>
              <a:buChar char="-"/>
            </a:pPr>
            <a:r>
              <a:rPr lang="en" sz="1350">
                <a:solidFill>
                  <a:srgbClr val="11111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Damage to our reputation and the trust we have built up</a:t>
            </a:r>
            <a:endParaRPr sz="1350">
              <a:solidFill>
                <a:srgbClr val="11111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350"/>
              <a:buFont typeface="Raleway"/>
              <a:buChar char="-"/>
            </a:pPr>
            <a:r>
              <a:rPr lang="en" sz="1350">
                <a:solidFill>
                  <a:srgbClr val="11111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Makes us look like we don’t know what we’re doing</a:t>
            </a:r>
            <a:endParaRPr sz="1350">
              <a:solidFill>
                <a:srgbClr val="11111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5"/>
          <p:cNvSpPr txBox="1">
            <a:spLocks noGrp="1"/>
          </p:cNvSpPr>
          <p:nvPr>
            <p:ph type="title"/>
          </p:nvPr>
        </p:nvSpPr>
        <p:spPr>
          <a:xfrm>
            <a:off x="433650" y="2193900"/>
            <a:ext cx="8276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Any questions?</a:t>
            </a:r>
            <a:endParaRPr sz="2800"/>
          </a:p>
        </p:txBody>
      </p:sp>
      <p:sp>
        <p:nvSpPr>
          <p:cNvPr id="402" name="Google Shape;402;p65"/>
          <p:cNvSpPr txBox="1"/>
          <p:nvPr/>
        </p:nvSpPr>
        <p:spPr>
          <a:xfrm>
            <a:off x="1161900" y="3317625"/>
            <a:ext cx="35967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Internal / Other govt.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9"/>
          <p:cNvSpPr txBox="1">
            <a:spLocks noGrp="1"/>
          </p:cNvSpPr>
          <p:nvPr>
            <p:ph type="title"/>
          </p:nvPr>
        </p:nvSpPr>
        <p:spPr>
          <a:xfrm>
            <a:off x="319500" y="482250"/>
            <a:ext cx="8276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Audit types</a:t>
            </a:r>
            <a:endParaRPr sz="2800"/>
          </a:p>
        </p:txBody>
      </p:sp>
      <p:sp>
        <p:nvSpPr>
          <p:cNvPr id="187" name="Google Shape;187;p39"/>
          <p:cNvSpPr txBox="1"/>
          <p:nvPr/>
        </p:nvSpPr>
        <p:spPr>
          <a:xfrm>
            <a:off x="378400" y="1031875"/>
            <a:ext cx="8123100" cy="3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8" name="Google Shape;188;p39"/>
          <p:cNvSpPr/>
          <p:nvPr/>
        </p:nvSpPr>
        <p:spPr>
          <a:xfrm>
            <a:off x="311700" y="1336425"/>
            <a:ext cx="4691100" cy="658500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9" name="Google Shape;189;p39"/>
          <p:cNvSpPr/>
          <p:nvPr/>
        </p:nvSpPr>
        <p:spPr>
          <a:xfrm>
            <a:off x="555025" y="1465875"/>
            <a:ext cx="421800" cy="39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1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0" name="Google Shape;190;p39"/>
          <p:cNvSpPr txBox="1"/>
          <p:nvPr/>
        </p:nvSpPr>
        <p:spPr>
          <a:xfrm>
            <a:off x="1161900" y="1336425"/>
            <a:ext cx="35967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Funder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1" name="Google Shape;191;p39"/>
          <p:cNvSpPr txBox="1"/>
          <p:nvPr/>
        </p:nvSpPr>
        <p:spPr>
          <a:xfrm>
            <a:off x="5380325" y="865325"/>
            <a:ext cx="3452100" cy="3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Required as </a:t>
            </a:r>
            <a:r>
              <a:rPr lang="en"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part of the individual grant Terms &amp; Conditions</a:t>
            </a:r>
            <a:r>
              <a:rPr lang="en"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, normally conducted by an external, independent company and submitted to the Funder</a:t>
            </a:r>
            <a:endParaRPr sz="2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2" name="Google Shape;192;p39"/>
          <p:cNvSpPr/>
          <p:nvPr/>
        </p:nvSpPr>
        <p:spPr>
          <a:xfrm>
            <a:off x="311700" y="1336425"/>
            <a:ext cx="4691100" cy="6585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3" name="Google Shape;193;p39"/>
          <p:cNvSpPr/>
          <p:nvPr/>
        </p:nvSpPr>
        <p:spPr>
          <a:xfrm>
            <a:off x="555025" y="1465875"/>
            <a:ext cx="421800" cy="39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endParaRPr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4" name="Google Shape;194;p39"/>
          <p:cNvSpPr txBox="1"/>
          <p:nvPr/>
        </p:nvSpPr>
        <p:spPr>
          <a:xfrm>
            <a:off x="1161900" y="1336425"/>
            <a:ext cx="3596700" cy="658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Funder</a:t>
            </a:r>
            <a:endParaRPr sz="24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5" name="Google Shape;195;p39"/>
          <p:cNvSpPr/>
          <p:nvPr/>
        </p:nvSpPr>
        <p:spPr>
          <a:xfrm>
            <a:off x="311700" y="2327025"/>
            <a:ext cx="4691100" cy="658500"/>
          </a:xfrm>
          <a:prstGeom prst="roundRect">
            <a:avLst>
              <a:gd name="adj" fmla="val 50000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6" name="Google Shape;196;p39"/>
          <p:cNvSpPr/>
          <p:nvPr/>
        </p:nvSpPr>
        <p:spPr>
          <a:xfrm>
            <a:off x="555025" y="2456475"/>
            <a:ext cx="421800" cy="39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2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7" name="Google Shape;197;p39"/>
          <p:cNvSpPr txBox="1"/>
          <p:nvPr/>
        </p:nvSpPr>
        <p:spPr>
          <a:xfrm>
            <a:off x="1161900" y="2327025"/>
            <a:ext cx="35967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Project Specific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8" name="Google Shape;198;p39"/>
          <p:cNvSpPr txBox="1"/>
          <p:nvPr/>
        </p:nvSpPr>
        <p:spPr>
          <a:xfrm>
            <a:off x="319500" y="3539475"/>
            <a:ext cx="46833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The ones we </a:t>
            </a:r>
            <a:r>
              <a:rPr lang="en" sz="1600" b="1" u="sng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DO</a:t>
            </a:r>
            <a:r>
              <a:rPr lang="en" sz="1600" b="1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 know about in advance!</a:t>
            </a:r>
            <a:endParaRPr sz="1600" b="1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0"/>
          <p:cNvSpPr txBox="1">
            <a:spLocks noGrp="1"/>
          </p:cNvSpPr>
          <p:nvPr>
            <p:ph type="title"/>
          </p:nvPr>
        </p:nvSpPr>
        <p:spPr>
          <a:xfrm>
            <a:off x="319500" y="482250"/>
            <a:ext cx="8276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Audit types</a:t>
            </a:r>
            <a:endParaRPr sz="2800"/>
          </a:p>
        </p:txBody>
      </p:sp>
      <p:sp>
        <p:nvSpPr>
          <p:cNvPr id="204" name="Google Shape;204;p40"/>
          <p:cNvSpPr txBox="1"/>
          <p:nvPr/>
        </p:nvSpPr>
        <p:spPr>
          <a:xfrm>
            <a:off x="378400" y="1031875"/>
            <a:ext cx="8123100" cy="3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5" name="Google Shape;205;p40"/>
          <p:cNvSpPr/>
          <p:nvPr/>
        </p:nvSpPr>
        <p:spPr>
          <a:xfrm>
            <a:off x="311700" y="1336425"/>
            <a:ext cx="4691100" cy="658500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6" name="Google Shape;206;p40"/>
          <p:cNvSpPr/>
          <p:nvPr/>
        </p:nvSpPr>
        <p:spPr>
          <a:xfrm>
            <a:off x="555025" y="1465875"/>
            <a:ext cx="421800" cy="39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1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7" name="Google Shape;207;p40"/>
          <p:cNvSpPr txBox="1"/>
          <p:nvPr/>
        </p:nvSpPr>
        <p:spPr>
          <a:xfrm>
            <a:off x="1161900" y="1336425"/>
            <a:ext cx="35967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Funder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8" name="Google Shape;208;p40"/>
          <p:cNvSpPr txBox="1"/>
          <p:nvPr/>
        </p:nvSpPr>
        <p:spPr>
          <a:xfrm>
            <a:off x="5380325" y="789125"/>
            <a:ext cx="3670800" cy="3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Raleway"/>
                <a:ea typeface="Raleway"/>
                <a:cs typeface="Raleway"/>
                <a:sym typeface="Raleway"/>
              </a:rPr>
              <a:t>Examples of when project audits are required:</a:t>
            </a:r>
            <a:endParaRPr sz="16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 dirty="0">
                <a:latin typeface="Raleway"/>
                <a:ea typeface="Raleway"/>
                <a:cs typeface="Raleway"/>
                <a:sym typeface="Raleway"/>
              </a:rPr>
              <a:t>Innovate UK:</a:t>
            </a:r>
            <a:endParaRPr sz="1500" u="sng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Over £2M: 		all claims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£5o0k - £2M:	first &amp; final claims,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Raleway"/>
                <a:ea typeface="Raleway"/>
                <a:cs typeface="Raleway"/>
                <a:sym typeface="Raleway"/>
              </a:rPr>
              <a:t>	each </a:t>
            </a: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anniversary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£100k - £500k:	first &amp; final claims </a:t>
            </a:r>
            <a:r>
              <a:rPr lang="en" dirty="0" smtClean="0">
                <a:latin typeface="Raleway"/>
                <a:ea typeface="Raleway"/>
                <a:cs typeface="Raleway"/>
                <a:sym typeface="Raleway"/>
              </a:rPr>
              <a:t>		only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&lt;£100k: 		last claim only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 dirty="0">
                <a:latin typeface="Raleway"/>
                <a:ea typeface="Raleway"/>
                <a:cs typeface="Raleway"/>
                <a:sym typeface="Raleway"/>
              </a:rPr>
              <a:t>EC:</a:t>
            </a:r>
            <a:endParaRPr sz="1500" u="sng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Raleway"/>
                <a:ea typeface="Raleway"/>
                <a:cs typeface="Raleway"/>
                <a:sym typeface="Raleway"/>
              </a:rPr>
              <a:t>At the end of project where Total Direct Costs are ≥€325k</a:t>
            </a:r>
            <a:endParaRPr sz="15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9" name="Google Shape;209;p40"/>
          <p:cNvSpPr/>
          <p:nvPr/>
        </p:nvSpPr>
        <p:spPr>
          <a:xfrm>
            <a:off x="311700" y="1336425"/>
            <a:ext cx="4691100" cy="6585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0" name="Google Shape;210;p40"/>
          <p:cNvSpPr/>
          <p:nvPr/>
        </p:nvSpPr>
        <p:spPr>
          <a:xfrm>
            <a:off x="555025" y="1465875"/>
            <a:ext cx="421800" cy="39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endParaRPr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1" name="Google Shape;211;p40"/>
          <p:cNvSpPr txBox="1"/>
          <p:nvPr/>
        </p:nvSpPr>
        <p:spPr>
          <a:xfrm>
            <a:off x="1161900" y="1336425"/>
            <a:ext cx="3596700" cy="658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Funder</a:t>
            </a:r>
            <a:endParaRPr sz="24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2" name="Google Shape;212;p40"/>
          <p:cNvSpPr/>
          <p:nvPr/>
        </p:nvSpPr>
        <p:spPr>
          <a:xfrm>
            <a:off x="311700" y="2327025"/>
            <a:ext cx="4691100" cy="658500"/>
          </a:xfrm>
          <a:prstGeom prst="roundRect">
            <a:avLst>
              <a:gd name="adj" fmla="val 50000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3" name="Google Shape;213;p40"/>
          <p:cNvSpPr/>
          <p:nvPr/>
        </p:nvSpPr>
        <p:spPr>
          <a:xfrm>
            <a:off x="555025" y="2456475"/>
            <a:ext cx="421800" cy="39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2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4" name="Google Shape;214;p40"/>
          <p:cNvSpPr txBox="1"/>
          <p:nvPr/>
        </p:nvSpPr>
        <p:spPr>
          <a:xfrm>
            <a:off x="1161900" y="2327025"/>
            <a:ext cx="35967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Project Specific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1"/>
          <p:cNvSpPr txBox="1">
            <a:spLocks noGrp="1"/>
          </p:cNvSpPr>
          <p:nvPr>
            <p:ph type="title"/>
          </p:nvPr>
        </p:nvSpPr>
        <p:spPr>
          <a:xfrm>
            <a:off x="319500" y="482250"/>
            <a:ext cx="8276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Audit types</a:t>
            </a:r>
            <a:endParaRPr sz="2800"/>
          </a:p>
        </p:txBody>
      </p:sp>
      <p:sp>
        <p:nvSpPr>
          <p:cNvPr id="220" name="Google Shape;220;p41"/>
          <p:cNvSpPr/>
          <p:nvPr/>
        </p:nvSpPr>
        <p:spPr>
          <a:xfrm>
            <a:off x="311700" y="1336425"/>
            <a:ext cx="4691100" cy="6585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1" name="Google Shape;221;p41"/>
          <p:cNvSpPr/>
          <p:nvPr/>
        </p:nvSpPr>
        <p:spPr>
          <a:xfrm>
            <a:off x="555025" y="1465875"/>
            <a:ext cx="421800" cy="39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endParaRPr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2" name="Google Shape;222;p41"/>
          <p:cNvSpPr txBox="1"/>
          <p:nvPr/>
        </p:nvSpPr>
        <p:spPr>
          <a:xfrm>
            <a:off x="1161900" y="1336425"/>
            <a:ext cx="3596700" cy="658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Funder</a:t>
            </a:r>
            <a:endParaRPr sz="24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3" name="Google Shape;223;p41"/>
          <p:cNvSpPr/>
          <p:nvPr/>
        </p:nvSpPr>
        <p:spPr>
          <a:xfrm>
            <a:off x="311700" y="2327025"/>
            <a:ext cx="4691100" cy="6585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4" name="Google Shape;224;p41"/>
          <p:cNvSpPr/>
          <p:nvPr/>
        </p:nvSpPr>
        <p:spPr>
          <a:xfrm>
            <a:off x="555025" y="2456475"/>
            <a:ext cx="421800" cy="39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endParaRPr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5" name="Google Shape;225;p41"/>
          <p:cNvSpPr txBox="1"/>
          <p:nvPr/>
        </p:nvSpPr>
        <p:spPr>
          <a:xfrm>
            <a:off x="1161900" y="2327025"/>
            <a:ext cx="3596700" cy="658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Project Specific</a:t>
            </a:r>
            <a:endParaRPr sz="24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6" name="Google Shape;226;p41"/>
          <p:cNvSpPr/>
          <p:nvPr/>
        </p:nvSpPr>
        <p:spPr>
          <a:xfrm>
            <a:off x="311700" y="3317625"/>
            <a:ext cx="4691100" cy="658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7" name="Google Shape;227;p41"/>
          <p:cNvSpPr/>
          <p:nvPr/>
        </p:nvSpPr>
        <p:spPr>
          <a:xfrm>
            <a:off x="555025" y="3447075"/>
            <a:ext cx="421800" cy="39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3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8" name="Google Shape;228;p41"/>
          <p:cNvSpPr txBox="1"/>
          <p:nvPr/>
        </p:nvSpPr>
        <p:spPr>
          <a:xfrm>
            <a:off x="1161900" y="3317625"/>
            <a:ext cx="35967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Internal / Other govt.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9" name="Google Shape;229;p41"/>
          <p:cNvSpPr txBox="1"/>
          <p:nvPr/>
        </p:nvSpPr>
        <p:spPr>
          <a:xfrm>
            <a:off x="5380325" y="865325"/>
            <a:ext cx="3641100" cy="3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Internal:</a:t>
            </a:r>
            <a:endParaRPr sz="1800" u="sng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Required as </a:t>
            </a:r>
            <a:r>
              <a:rPr lang="en" sz="1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part of the University’s Governance procedure</a:t>
            </a: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Other Regulatory Bodies:</a:t>
            </a:r>
            <a:endParaRPr sz="1800" u="sng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Required by govt to </a:t>
            </a:r>
            <a:r>
              <a:rPr lang="en" sz="1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verify University research data returns</a:t>
            </a:r>
            <a:endParaRPr sz="18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Both conducted by University’s internal auditor</a:t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0" name="Google Shape;230;p41"/>
          <p:cNvSpPr txBox="1"/>
          <p:nvPr/>
        </p:nvSpPr>
        <p:spPr>
          <a:xfrm>
            <a:off x="319500" y="3996675"/>
            <a:ext cx="46833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The ones which happen on a regular / predictable basis</a:t>
            </a:r>
            <a:endParaRPr sz="1600" b="1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2"/>
          <p:cNvSpPr txBox="1">
            <a:spLocks noGrp="1"/>
          </p:cNvSpPr>
          <p:nvPr>
            <p:ph type="ctrTitle"/>
          </p:nvPr>
        </p:nvSpPr>
        <p:spPr>
          <a:xfrm>
            <a:off x="3441325" y="818125"/>
            <a:ext cx="51639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they work...</a:t>
            </a:r>
            <a:endParaRPr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7" name="Google Shape;237;p42"/>
          <p:cNvSpPr txBox="1"/>
          <p:nvPr/>
        </p:nvSpPr>
        <p:spPr>
          <a:xfrm>
            <a:off x="602650" y="2351875"/>
            <a:ext cx="8002500" cy="22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What happens before they arrive?</a:t>
            </a:r>
            <a:endParaRPr sz="24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What are they looking for?</a:t>
            </a:r>
            <a:endParaRPr sz="24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What are the common problems?</a:t>
            </a:r>
            <a:endParaRPr sz="24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3"/>
          <p:cNvSpPr txBox="1">
            <a:spLocks noGrp="1"/>
          </p:cNvSpPr>
          <p:nvPr>
            <p:ph type="title"/>
          </p:nvPr>
        </p:nvSpPr>
        <p:spPr>
          <a:xfrm>
            <a:off x="319500" y="482250"/>
            <a:ext cx="39951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Before they get here...</a:t>
            </a:r>
            <a:endParaRPr sz="2800"/>
          </a:p>
        </p:txBody>
      </p:sp>
      <p:pic>
        <p:nvPicPr>
          <p:cNvPr id="243" name="Google Shape;24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4301" y="1031875"/>
            <a:ext cx="2670253" cy="355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3"/>
          <p:cNvSpPr txBox="1"/>
          <p:nvPr/>
        </p:nvSpPr>
        <p:spPr>
          <a:xfrm>
            <a:off x="548050" y="1863325"/>
            <a:ext cx="4860900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Where on earth are those sandwich receipts from the trip to Venezuela in August 2015???</a:t>
            </a:r>
            <a:endParaRPr sz="1600" b="1" i="1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4"/>
          <p:cNvSpPr txBox="1">
            <a:spLocks noGrp="1"/>
          </p:cNvSpPr>
          <p:nvPr>
            <p:ph type="title"/>
          </p:nvPr>
        </p:nvSpPr>
        <p:spPr>
          <a:xfrm>
            <a:off x="319500" y="482250"/>
            <a:ext cx="39951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Before they get here...</a:t>
            </a:r>
            <a:endParaRPr sz="2800"/>
          </a:p>
        </p:txBody>
      </p:sp>
      <p:sp>
        <p:nvSpPr>
          <p:cNvPr id="250" name="Google Shape;250;p44"/>
          <p:cNvSpPr txBox="1"/>
          <p:nvPr/>
        </p:nvSpPr>
        <p:spPr>
          <a:xfrm>
            <a:off x="1161900" y="3317625"/>
            <a:ext cx="35967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Internal / Other govt.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1" name="Google Shape;251;p44"/>
          <p:cNvSpPr txBox="1"/>
          <p:nvPr/>
        </p:nvSpPr>
        <p:spPr>
          <a:xfrm>
            <a:off x="319450" y="1253725"/>
            <a:ext cx="8276700" cy="3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aleway"/>
                <a:ea typeface="Raleway"/>
                <a:cs typeface="Raleway"/>
                <a:sym typeface="Raleway"/>
              </a:rPr>
              <a:t>(X) days notice and list projects are being reviewed </a:t>
            </a:r>
            <a:r>
              <a:rPr lang="en" sz="1600" i="1" dirty="0">
                <a:latin typeface="Raleway"/>
                <a:ea typeface="Raleway"/>
                <a:cs typeface="Raleway"/>
                <a:sym typeface="Raleway"/>
              </a:rPr>
              <a:t>(for Funder audits only)</a:t>
            </a:r>
            <a:endParaRPr sz="1600" i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aleway"/>
                <a:ea typeface="Raleway"/>
                <a:cs typeface="Raleway"/>
                <a:sym typeface="Raleway"/>
              </a:rPr>
              <a:t>Pre-audit questionnaire to fill out &amp; return </a:t>
            </a:r>
            <a:r>
              <a:rPr lang="en" sz="1600" i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(for Funder audits only)</a:t>
            </a:r>
            <a:endParaRPr sz="1600" i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aleway"/>
                <a:ea typeface="Raleway"/>
                <a:cs typeface="Raleway"/>
                <a:sym typeface="Raleway"/>
              </a:rPr>
              <a:t>Send them transaction logs for the selected projects</a:t>
            </a:r>
            <a:endParaRPr sz="16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aleway"/>
                <a:ea typeface="Raleway"/>
                <a:cs typeface="Raleway"/>
                <a:sym typeface="Raleway"/>
              </a:rPr>
              <a:t>Want copies of policies (travel, procurement, capital asset treatment…)</a:t>
            </a:r>
            <a:endParaRPr sz="16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aleway"/>
                <a:ea typeface="Raleway"/>
                <a:cs typeface="Raleway"/>
                <a:sym typeface="Raleway"/>
              </a:rPr>
              <a:t>Last audited accounts of institution (3 - 5 years or so)</a:t>
            </a:r>
            <a:endParaRPr sz="1600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974" y="0"/>
            <a:ext cx="9242976" cy="560356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5"/>
          <p:cNvSpPr txBox="1">
            <a:spLocks noGrp="1"/>
          </p:cNvSpPr>
          <p:nvPr>
            <p:ph type="ctrTitle"/>
          </p:nvPr>
        </p:nvSpPr>
        <p:spPr>
          <a:xfrm>
            <a:off x="3746125" y="360925"/>
            <a:ext cx="5163900" cy="15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What are they looking for?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1325</Words>
  <Application>Microsoft Office PowerPoint</Application>
  <PresentationFormat>On-screen Show (16:9)</PresentationFormat>
  <Paragraphs>297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Proxima Nova</vt:lpstr>
      <vt:lpstr>Raleway</vt:lpstr>
      <vt:lpstr>Arial</vt:lpstr>
      <vt:lpstr>Lato</vt:lpstr>
      <vt:lpstr>Simple Light</vt:lpstr>
      <vt:lpstr>Spearmint</vt:lpstr>
      <vt:lpstr>Swiss</vt:lpstr>
      <vt:lpstr>Audits</vt:lpstr>
      <vt:lpstr>Audit types</vt:lpstr>
      <vt:lpstr>Audit types</vt:lpstr>
      <vt:lpstr>Audit types</vt:lpstr>
      <vt:lpstr>Audit types</vt:lpstr>
      <vt:lpstr>How they work...</vt:lpstr>
      <vt:lpstr>Before they get here...</vt:lpstr>
      <vt:lpstr>Before they get here...</vt:lpstr>
      <vt:lpstr>What are they looking for?</vt:lpstr>
      <vt:lpstr>Timesheets / declarations</vt:lpstr>
      <vt:lpstr>Timesheets / declarations</vt:lpstr>
      <vt:lpstr>Employment Contracts</vt:lpstr>
      <vt:lpstr>Employment Contracts</vt:lpstr>
      <vt:lpstr>Payroll data</vt:lpstr>
      <vt:lpstr>Payroll data</vt:lpstr>
      <vt:lpstr>Invoices, expenses and receipts</vt:lpstr>
      <vt:lpstr>Invoices, expenses and receipts</vt:lpstr>
      <vt:lpstr>Facilities &amp; equipment costs</vt:lpstr>
      <vt:lpstr>Facilities &amp; equipment costs</vt:lpstr>
      <vt:lpstr>Policies</vt:lpstr>
      <vt:lpstr>Other things they can ask for ….</vt:lpstr>
      <vt:lpstr>Top problems and how to solve them!</vt:lpstr>
      <vt:lpstr>PowerPoint Presentation</vt:lpstr>
      <vt:lpstr>Problem solvers</vt:lpstr>
      <vt:lpstr>Problem solvers</vt:lpstr>
      <vt:lpstr>Consequences?</vt:lpstr>
      <vt:lpstr>Internal Audit</vt:lpstr>
      <vt:lpstr>Regulatory Body Audits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Audits</dc:title>
  <dc:creator>Gemma Moy</dc:creator>
  <cp:lastModifiedBy>Gemma Moy</cp:lastModifiedBy>
  <cp:revision>3</cp:revision>
  <dcterms:modified xsi:type="dcterms:W3CDTF">2019-04-09T09:51:55Z</dcterms:modified>
</cp:coreProperties>
</file>