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47"/>
  </p:handoutMasterIdLst>
  <p:sldIdLst>
    <p:sldId id="257" r:id="rId2"/>
    <p:sldId id="438" r:id="rId3"/>
    <p:sldId id="314" r:id="rId4"/>
    <p:sldId id="381" r:id="rId5"/>
    <p:sldId id="437" r:id="rId6"/>
    <p:sldId id="397" r:id="rId7"/>
    <p:sldId id="398" r:id="rId8"/>
    <p:sldId id="382" r:id="rId9"/>
    <p:sldId id="405" r:id="rId10"/>
    <p:sldId id="395" r:id="rId11"/>
    <p:sldId id="383" r:id="rId12"/>
    <p:sldId id="407" r:id="rId13"/>
    <p:sldId id="403" r:id="rId14"/>
    <p:sldId id="394" r:id="rId15"/>
    <p:sldId id="448" r:id="rId16"/>
    <p:sldId id="408" r:id="rId17"/>
    <p:sldId id="419" r:id="rId18"/>
    <p:sldId id="409" r:id="rId19"/>
    <p:sldId id="454" r:id="rId20"/>
    <p:sldId id="412" r:id="rId21"/>
    <p:sldId id="439" r:id="rId22"/>
    <p:sldId id="410" r:id="rId23"/>
    <p:sldId id="440" r:id="rId24"/>
    <p:sldId id="452" r:id="rId25"/>
    <p:sldId id="442" r:id="rId26"/>
    <p:sldId id="443" r:id="rId27"/>
    <p:sldId id="444" r:id="rId28"/>
    <p:sldId id="453" r:id="rId29"/>
    <p:sldId id="459" r:id="rId30"/>
    <p:sldId id="460" r:id="rId31"/>
    <p:sldId id="389" r:id="rId32"/>
    <p:sldId id="422" r:id="rId33"/>
    <p:sldId id="436" r:id="rId34"/>
    <p:sldId id="429" r:id="rId35"/>
    <p:sldId id="434" r:id="rId36"/>
    <p:sldId id="433" r:id="rId37"/>
    <p:sldId id="423" r:id="rId38"/>
    <p:sldId id="411" r:id="rId39"/>
    <p:sldId id="417" r:id="rId40"/>
    <p:sldId id="402" r:id="rId41"/>
    <p:sldId id="431" r:id="rId42"/>
    <p:sldId id="457" r:id="rId43"/>
    <p:sldId id="432" r:id="rId44"/>
    <p:sldId id="451" r:id="rId45"/>
    <p:sldId id="455" r:id="rId46"/>
  </p:sldIdLst>
  <p:sldSz cx="9144000" cy="6858000" type="screen4x3"/>
  <p:notesSz cx="6858000" cy="97139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 autoAdjust="0"/>
  </p:normalViewPr>
  <p:slideViewPr>
    <p:cSldViewPr>
      <p:cViewPr>
        <p:scale>
          <a:sx n="83" d="100"/>
          <a:sy n="83" d="100"/>
        </p:scale>
        <p:origin x="-996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3AE9486-917A-48EA-93B9-2E6CB2E01B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30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F8CAB-23FE-4DF8-A99B-9EFAA7DABD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07B94-43D5-45FD-B7C5-58596D16EB7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4C299-D2D2-4007-A109-2780010F702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ABB578-7204-47E2-9036-4C20C9251B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3B896-4DCB-45E6-86BA-5B0D21AB2E9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B3690-6912-4783-BC33-B297761E68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A1F90-300B-4429-8528-913F96F398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D5069-AA96-4A27-9383-FE5659E355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C7285-76D7-40A3-AAF2-D805CA48A22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E86F2-3442-4105-91AA-890E91E6C2B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98468-BAA0-49E1-9780-94511E13EE6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89A34-0C04-4E73-8B5B-E69B8781BB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B00382A-2A4A-4FFE-8620-CEEF7F38B854}" type="slidenum">
              <a:rPr lang="en-GB"/>
              <a:pPr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19200"/>
            <a:ext cx="7772400" cy="2209800"/>
          </a:xfrm>
        </p:spPr>
        <p:txBody>
          <a:bodyPr/>
          <a:lstStyle/>
          <a:p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/>
              <a:t/>
            </a:r>
            <a:br>
              <a:rPr lang="en-GB" u="sng" dirty="0"/>
            </a:br>
            <a:r>
              <a:rPr lang="en-GB" u="sng" dirty="0" smtClean="0"/>
              <a:t>Ground Control: Fear and Happiness in cities today </a:t>
            </a:r>
            <a:r>
              <a:rPr lang="en-GB" u="sng" dirty="0"/>
              <a:t/>
            </a:r>
            <a:br>
              <a:rPr lang="en-GB" u="sng" dirty="0"/>
            </a:br>
            <a:r>
              <a:rPr lang="en-GB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GB" u="sng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GB" u="sng" dirty="0"/>
              <a:t/>
            </a:r>
            <a:br>
              <a:rPr lang="en-GB" u="sng" dirty="0"/>
            </a:br>
            <a:endParaRPr lang="en-GB" sz="3600" u="sn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141663"/>
            <a:ext cx="6400800" cy="2209800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CURB inaugural lecture </a:t>
            </a:r>
          </a:p>
          <a:p>
            <a:r>
              <a:rPr lang="en-GB" dirty="0" smtClean="0"/>
              <a:t>11.3.14</a:t>
            </a:r>
          </a:p>
          <a:p>
            <a:r>
              <a:rPr lang="en-GB" dirty="0" smtClean="0"/>
              <a:t>Anna </a:t>
            </a:r>
            <a:r>
              <a:rPr lang="en-GB" dirty="0"/>
              <a:t>Minton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The Economic Model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‘</a:t>
            </a:r>
            <a:r>
              <a:rPr lang="en-GB" sz="2400" dirty="0"/>
              <a:t>Property-led’ or ‘retail-led’ regeneration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Aims to treat place as a product, create maximum profit from place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Lefebvre: said that each the spaces of each era reflect political culture – the agora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predicted 40 years ago treating place as product mean everywhere look the same – clone towns/non places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‘Malls without walls’ – for BIDS – equally private places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Main aim keep property prices &amp; land values high rather than ‘common good’, ‘public good’ – reflected in planning </a:t>
            </a:r>
            <a:r>
              <a:rPr lang="en-GB" sz="2400" dirty="0" smtClean="0"/>
              <a:t>legislation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Thrived in boom times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Private Places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Virtually all new development</a:t>
            </a:r>
          </a:p>
          <a:p>
            <a:r>
              <a:rPr lang="en-GB"/>
              <a:t>Private security guards, defensible architecture, CCTV over every inch</a:t>
            </a:r>
          </a:p>
          <a:p>
            <a:r>
              <a:rPr lang="en-GB"/>
              <a:t>Rules: no skateboarding, photographs, political demonstrations etc</a:t>
            </a:r>
          </a:p>
          <a:p>
            <a:r>
              <a:rPr lang="en-GB"/>
              <a:t>Creates very different public culture &amp; public life, sterile, fearful &amp; less happy</a:t>
            </a:r>
          </a:p>
          <a:p>
            <a:endParaRPr lang="en-GB"/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Policy backdrop: Planning &amp; Compulsory Purchase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GB" sz="2800"/>
          </a:p>
          <a:p>
            <a:pPr>
              <a:lnSpc>
                <a:spcPct val="80000"/>
              </a:lnSpc>
            </a:pPr>
            <a:r>
              <a:rPr lang="en-GB" sz="2800"/>
              <a:t>Importance powers of land assembly and compulsory purchase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170 acres Stratford City, Liverpool 43 hectares, 34 streets </a:t>
            </a:r>
          </a:p>
          <a:p>
            <a:pPr>
              <a:lnSpc>
                <a:spcPct val="80000"/>
              </a:lnSpc>
            </a:pPr>
            <a:r>
              <a:rPr lang="en-GB" sz="2800"/>
              <a:t>In US ‘eminent domain’ flashpoints nationwide protest</a:t>
            </a:r>
          </a:p>
          <a:p>
            <a:pPr>
              <a:lnSpc>
                <a:spcPct val="80000"/>
              </a:lnSpc>
            </a:pPr>
            <a:r>
              <a:rPr lang="en-GB" sz="2800"/>
              <a:t>Supreme court Kelo V London, removed ‘public good’ from legisl led to protestors camping on White House lawn and law revoked many states</a:t>
            </a:r>
          </a:p>
          <a:p>
            <a:pPr>
              <a:lnSpc>
                <a:spcPct val="80000"/>
              </a:lnSpc>
            </a:pPr>
            <a:r>
              <a:rPr lang="en-GB" sz="2800"/>
              <a:t>Here same change to Planning &amp; Compulsory Purchase Act barely noticed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John_Davies_0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9675" y="0"/>
            <a:ext cx="6705600" cy="68580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tx1"/>
                </a:solidFill>
              </a:rPr>
              <a:t>Creating Victorian patterns of landownership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Privatisation of public space is underpinned by changes in patterns of landownership</a:t>
            </a:r>
          </a:p>
          <a:p>
            <a:pPr>
              <a:lnSpc>
                <a:spcPct val="90000"/>
              </a:lnSpc>
            </a:pPr>
            <a:r>
              <a:rPr lang="en-GB" sz="2400"/>
              <a:t>Last 150 years diverse patchwork of ownership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local authority/private individuals/institutional investors </a:t>
            </a:r>
          </a:p>
          <a:p>
            <a:pPr>
              <a:lnSpc>
                <a:spcPct val="90000"/>
              </a:lnSpc>
            </a:pPr>
            <a:r>
              <a:rPr lang="en-GB" sz="2400"/>
              <a:t>Shift to individual private landowners owning &amp; managing huge tracts in manner of early Victorian forbears – pre local government</a:t>
            </a:r>
          </a:p>
          <a:p>
            <a:pPr>
              <a:lnSpc>
                <a:spcPct val="90000"/>
              </a:lnSpc>
            </a:pPr>
            <a:r>
              <a:rPr lang="en-GB" sz="2400"/>
              <a:t>Instead of multitude of ownerships, single landlord</a:t>
            </a:r>
          </a:p>
          <a:p>
            <a:pPr>
              <a:lnSpc>
                <a:spcPct val="90000"/>
              </a:lnSpc>
            </a:pPr>
            <a:r>
              <a:rPr lang="en-GB" sz="2400"/>
              <a:t>Undermines diversity and democracy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 descr="Bedford_Square_London_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5688" y="274638"/>
            <a:ext cx="7031037" cy="585152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Private control: Management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Business Improvement Districts on US model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Similar level private security, CCTV, rules &amp; regulations &amp; similar feel and culture created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US very controversial, here introduction barely noticed – </a:t>
            </a:r>
            <a:r>
              <a:rPr lang="en-GB" sz="2800" dirty="0" smtClean="0"/>
              <a:t>174 </a:t>
            </a:r>
            <a:r>
              <a:rPr lang="en-GB" sz="2800" dirty="0"/>
              <a:t>up and running from New West End Company to </a:t>
            </a:r>
            <a:r>
              <a:rPr lang="en-GB" sz="2800" dirty="0" err="1"/>
              <a:t>CVOne</a:t>
            </a:r>
            <a:r>
              <a:rPr lang="en-GB" sz="2800" dirty="0"/>
              <a:t> in Coventry, </a:t>
            </a:r>
            <a:r>
              <a:rPr lang="en-GB" sz="2800" dirty="0" err="1"/>
              <a:t>CityCo</a:t>
            </a:r>
            <a:endParaRPr lang="en-GB" sz="2800" dirty="0"/>
          </a:p>
          <a:p>
            <a:pPr>
              <a:lnSpc>
                <a:spcPct val="90000"/>
              </a:lnSpc>
            </a:pPr>
            <a:r>
              <a:rPr lang="en-GB" sz="2800" dirty="0"/>
              <a:t>US, seen as undermining local democracy, organisation representing local businesses rather than democratically elected representatives</a:t>
            </a:r>
          </a:p>
          <a:p>
            <a:pPr>
              <a:lnSpc>
                <a:spcPct val="90000"/>
              </a:lnSpc>
            </a:pPr>
            <a:endParaRPr lang="en-GB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BIDS?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Local businesses – retailers – pay tax/service charge to fund the improvements they wish to see</a:t>
            </a:r>
          </a:p>
          <a:p>
            <a:pPr>
              <a:lnSpc>
                <a:spcPct val="90000"/>
              </a:lnSpc>
            </a:pPr>
            <a:r>
              <a:rPr lang="en-GB"/>
              <a:t>Key principles ‘Clean and safe’ </a:t>
            </a:r>
          </a:p>
          <a:p>
            <a:pPr>
              <a:lnSpc>
                <a:spcPct val="90000"/>
              </a:lnSpc>
            </a:pPr>
            <a:r>
              <a:rPr lang="en-GB"/>
              <a:t>Security &amp; sanitation</a:t>
            </a:r>
          </a:p>
          <a:p>
            <a:pPr>
              <a:lnSpc>
                <a:spcPct val="90000"/>
              </a:lnSpc>
            </a:pPr>
            <a:r>
              <a:rPr lang="en-GB"/>
              <a:t>Marketing &amp; improving the ‘bottom line’ - shopping </a:t>
            </a:r>
          </a:p>
          <a:p>
            <a:pPr>
              <a:lnSpc>
                <a:spcPct val="90000"/>
              </a:lnSpc>
            </a:pPr>
            <a:r>
              <a:rPr lang="en-GB"/>
              <a:t>Overlap wt private parts of the city – often manage them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Clean and Safe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Who wouldn’t want the city to be clean and safe?</a:t>
            </a:r>
          </a:p>
          <a:p>
            <a:pPr>
              <a:lnSpc>
                <a:spcPct val="90000"/>
              </a:lnSpc>
            </a:pPr>
            <a:r>
              <a:rPr lang="en-GB" sz="2400"/>
              <a:t>A good narrative but not so simple</a:t>
            </a:r>
          </a:p>
          <a:p>
            <a:pPr>
              <a:lnSpc>
                <a:spcPct val="90000"/>
              </a:lnSpc>
            </a:pPr>
            <a:r>
              <a:rPr lang="en-GB" sz="2400"/>
              <a:t>From New York guidelines</a:t>
            </a:r>
          </a:p>
          <a:p>
            <a:pPr>
              <a:lnSpc>
                <a:spcPct val="90000"/>
              </a:lnSpc>
            </a:pPr>
            <a:r>
              <a:rPr lang="en-GB" sz="2400"/>
              <a:t>Visible, uniformed private security,CCTV</a:t>
            </a:r>
          </a:p>
          <a:p>
            <a:pPr>
              <a:lnSpc>
                <a:spcPct val="90000"/>
              </a:lnSpc>
            </a:pPr>
            <a:r>
              <a:rPr lang="en-GB" sz="2400"/>
              <a:t>Marketing, branding, ‘importing excitement’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Critics: themed, fake, disneyfied, lack diversity &amp; spontaneity</a:t>
            </a:r>
          </a:p>
          <a:p>
            <a:pPr>
              <a:lnSpc>
                <a:spcPct val="90000"/>
              </a:lnSpc>
            </a:pPr>
            <a:r>
              <a:rPr lang="en-GB" sz="2400"/>
              <a:t>Pristine cleanliness – ‘to the standards of any office lobby’</a:t>
            </a:r>
          </a:p>
          <a:p>
            <a:pPr>
              <a:lnSpc>
                <a:spcPct val="90000"/>
              </a:lnSpc>
            </a:pPr>
            <a:r>
              <a:rPr lang="en-GB" sz="2400"/>
              <a:t>Can clean out the people and create soulless feeling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Joseph Rowntree public space research: lingering, doing nothing</a:t>
            </a:r>
          </a:p>
          <a:p>
            <a:pPr>
              <a:lnSpc>
                <a:spcPct val="90000"/>
              </a:lnSpc>
            </a:pPr>
            <a:endParaRPr lang="en-GB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Access &amp;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Range of banned behaviours</a:t>
            </a:r>
          </a:p>
          <a:p>
            <a:r>
              <a:rPr lang="en-GB" dirty="0" smtClean="0"/>
              <a:t>No political protest</a:t>
            </a:r>
          </a:p>
          <a:p>
            <a:r>
              <a:rPr lang="en-GB" dirty="0" smtClean="0"/>
              <a:t>Occupy LSX &amp; Paternoster Square</a:t>
            </a:r>
          </a:p>
          <a:p>
            <a:r>
              <a:rPr lang="en-GB" dirty="0" smtClean="0"/>
              <a:t>Land outside St Paul’s only public land in the City</a:t>
            </a:r>
          </a:p>
          <a:p>
            <a:r>
              <a:rPr lang="en-GB" dirty="0" smtClean="0"/>
              <a:t>Not a democratic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2655"/>
            <a:ext cx="3816424" cy="586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Growth of private security </a:t>
            </a:r>
            <a:endParaRPr lang="en-GB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The ‘wider police family’</a:t>
            </a:r>
          </a:p>
          <a:p>
            <a:r>
              <a:rPr lang="en-GB"/>
              <a:t>Growth private security accompanied by Police Reform Act 2002</a:t>
            </a:r>
          </a:p>
          <a:p>
            <a:r>
              <a:rPr lang="en-GB"/>
              <a:t>Private security can now receive ‘accredited’ status, increases powers</a:t>
            </a:r>
          </a:p>
          <a:p>
            <a:r>
              <a:rPr lang="en-GB"/>
              <a:t>‘Wider police family’ of private security, wardens, rangers, ambassadors etc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8" name="Picture 4" descr="-A-security-guard-at--Can-00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995363"/>
            <a:ext cx="7272338" cy="4364037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impact of private security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Adds to sterility</a:t>
            </a:r>
          </a:p>
          <a:p>
            <a:pPr>
              <a:lnSpc>
                <a:spcPct val="90000"/>
              </a:lnSpc>
            </a:pPr>
            <a:r>
              <a:rPr lang="en-GB"/>
              <a:t>Increases fear</a:t>
            </a:r>
          </a:p>
          <a:p>
            <a:pPr lvl="1">
              <a:lnSpc>
                <a:spcPct val="90000"/>
              </a:lnSpc>
            </a:pPr>
            <a:r>
              <a:rPr lang="en-GB"/>
              <a:t>Presence private security enhances fear, constant reminder danger</a:t>
            </a:r>
          </a:p>
          <a:p>
            <a:pPr>
              <a:lnSpc>
                <a:spcPct val="90000"/>
              </a:lnSpc>
            </a:pPr>
            <a:r>
              <a:rPr lang="en-GB"/>
              <a:t>Conundrum: asked before people say they want it but asked after do not say they feel safer</a:t>
            </a:r>
          </a:p>
          <a:p>
            <a:pPr>
              <a:lnSpc>
                <a:spcPct val="90000"/>
              </a:lnSpc>
            </a:pPr>
            <a:r>
              <a:rPr lang="en-GB"/>
              <a:t>JRF research shows not deterred by lack of security in genuinely public space</a:t>
            </a:r>
          </a:p>
          <a:p>
            <a:pPr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 descr="blueprintpublicspace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6000" y="889000"/>
            <a:ext cx="7112000" cy="462280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Secured by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Oscar Newman &amp; defensible space</a:t>
            </a:r>
          </a:p>
          <a:p>
            <a:pPr lvl="1"/>
            <a:r>
              <a:rPr lang="en-GB" dirty="0"/>
              <a:t>‘Crime Prevention thro Environmental Design’ CPTED US version, Secured by Design British version</a:t>
            </a:r>
          </a:p>
          <a:p>
            <a:pPr lvl="1"/>
            <a:r>
              <a:rPr lang="en-GB" dirty="0"/>
              <a:t>Alice Coleman</a:t>
            </a:r>
          </a:p>
          <a:p>
            <a:r>
              <a:rPr lang="en-GB" dirty="0"/>
              <a:t>Began late 80s. Funded by security industry</a:t>
            </a:r>
          </a:p>
          <a:p>
            <a:r>
              <a:rPr lang="en-GB" dirty="0"/>
              <a:t>Now planning permission all public buildings depends on </a:t>
            </a:r>
            <a:r>
              <a:rPr lang="en-GB" dirty="0" err="1"/>
              <a:t>SbyD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41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 descr="gosport22701_468x389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765175"/>
            <a:ext cx="5761037" cy="4787900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0" name="Picture 4" descr="John_Davies_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765175"/>
            <a:ext cx="5138738" cy="5256213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4" descr="John_Davies_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549275"/>
            <a:ext cx="5351462" cy="5472113"/>
          </a:xfr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62050"/>
            <a:ext cx="619125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81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6"/>
            <a:ext cx="9144000" cy="72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9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Key Themes</a:t>
            </a:r>
          </a:p>
        </p:txBody>
      </p:sp>
      <p:sp>
        <p:nvSpPr>
          <p:cNvPr id="1167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Post industrial change &amp; the new economy</a:t>
            </a:r>
          </a:p>
          <a:p>
            <a:pPr>
              <a:lnSpc>
                <a:spcPct val="90000"/>
              </a:lnSpc>
            </a:pPr>
            <a:r>
              <a:rPr lang="en-GB" sz="2800"/>
              <a:t>Polarisation &amp; the two speed economy</a:t>
            </a:r>
          </a:p>
          <a:p>
            <a:pPr>
              <a:lnSpc>
                <a:spcPct val="90000"/>
              </a:lnSpc>
            </a:pPr>
            <a:r>
              <a:rPr lang="en-GB" sz="2800"/>
              <a:t>Regeneration</a:t>
            </a:r>
          </a:p>
          <a:p>
            <a:pPr>
              <a:lnSpc>
                <a:spcPct val="90000"/>
              </a:lnSpc>
            </a:pPr>
            <a:r>
              <a:rPr lang="en-GB" sz="2800"/>
              <a:t>Identity, homogenisation &amp; sterility</a:t>
            </a:r>
          </a:p>
          <a:p>
            <a:pPr>
              <a:lnSpc>
                <a:spcPct val="90000"/>
              </a:lnSpc>
            </a:pPr>
            <a:r>
              <a:rPr lang="en-GB" sz="2800"/>
              <a:t>Exclusion &amp; inclusion</a:t>
            </a:r>
          </a:p>
          <a:p>
            <a:pPr>
              <a:lnSpc>
                <a:spcPct val="90000"/>
              </a:lnSpc>
            </a:pPr>
            <a:r>
              <a:rPr lang="en-GB" sz="2800"/>
              <a:t>Culture of fear and crime complex in contemporary society</a:t>
            </a:r>
          </a:p>
          <a:p>
            <a:pPr lvl="1">
              <a:lnSpc>
                <a:spcPct val="90000"/>
              </a:lnSpc>
            </a:pPr>
            <a:r>
              <a:rPr lang="en-GB" sz="2400"/>
              <a:t>Created by lack of trust &amp; cohesion</a:t>
            </a:r>
          </a:p>
          <a:p>
            <a:pPr>
              <a:lnSpc>
                <a:spcPct val="90000"/>
              </a:lnSpc>
            </a:pPr>
            <a:r>
              <a:rPr lang="en-GB" sz="2800"/>
              <a:t>The economics of happiness, well-being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842963"/>
            <a:ext cx="64674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500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>
                <a:solidFill>
                  <a:schemeClr val="tx1"/>
                </a:solidFill>
              </a:rPr>
              <a:t>Consequences: Fear and Distrust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 smtClean="0"/>
              <a:t>New </a:t>
            </a:r>
            <a:r>
              <a:rPr lang="en-GB" sz="2400" dirty="0"/>
              <a:t>way of looking at city which segregates it even more, not for the ‘benefit’ of place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Not aiming to create a cohesive, inclusive place but enclaves of defended private complexes </a:t>
            </a:r>
            <a:r>
              <a:rPr lang="en-GB" sz="2400" dirty="0" err="1"/>
              <a:t>wt</a:t>
            </a:r>
            <a:r>
              <a:rPr lang="en-GB" sz="2400" dirty="0"/>
              <a:t> security guards &amp; CCTV 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Growing obsession with safety and security that comes with private </a:t>
            </a:r>
            <a:r>
              <a:rPr lang="en-GB" sz="2400" dirty="0" smtClean="0"/>
              <a:t>places &amp; private security </a:t>
            </a:r>
            <a:r>
              <a:rPr lang="en-GB" sz="2400" dirty="0"/>
              <a:t>actually creates more fearful places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Removes personal and collective responsibility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Undermines ‘natural surveillance’ and dilutes </a:t>
            </a:r>
            <a:r>
              <a:rPr lang="en-GB" sz="2400" dirty="0" smtClean="0"/>
              <a:t>trust</a:t>
            </a:r>
          </a:p>
          <a:p>
            <a:pPr>
              <a:lnSpc>
                <a:spcPct val="90000"/>
              </a:lnSpc>
            </a:pPr>
            <a:r>
              <a:rPr lang="en-GB" sz="2400" dirty="0" smtClean="0"/>
              <a:t>Crime paradox: falling steadily since 1995 but majority believe it is rising</a:t>
            </a:r>
            <a:endParaRPr lang="en-GB" sz="2400" dirty="0"/>
          </a:p>
          <a:p>
            <a:pPr>
              <a:lnSpc>
                <a:spcPct val="90000"/>
              </a:lnSpc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/>
              <a:t>Solutions are part of the problem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Method addressing fear created by this lack of cohesion is even more security</a:t>
            </a:r>
          </a:p>
          <a:p>
            <a:r>
              <a:rPr lang="en-GB" sz="2800"/>
              <a:t>Defensible space in wealthiest and poorest places – gated communities, all social housing, private guards, wardens</a:t>
            </a:r>
          </a:p>
          <a:p>
            <a:r>
              <a:rPr lang="en-GB" sz="2800"/>
              <a:t>4.2 million CCTV cameras, most in all of Europe, growth private security Mosquitos, Drones</a:t>
            </a:r>
          </a:p>
          <a:p>
            <a:r>
              <a:rPr lang="en-GB" sz="2800"/>
              <a:t>‘Respect’ policies &amp; asb agenda – stop &amp; search</a:t>
            </a:r>
          </a:p>
          <a:p>
            <a:endParaRPr lang="en-GB" sz="2800"/>
          </a:p>
          <a:p>
            <a:endParaRPr lang="en-GB" sz="2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1"/>
            <a:ext cx="6552728" cy="490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8" name="Picture 4" descr="cctv-car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14500" y="673100"/>
            <a:ext cx="5715000" cy="5054600"/>
          </a:xfrm>
          <a:noFill/>
          <a:ln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mosquito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47900" y="620713"/>
            <a:ext cx="4670425" cy="5184775"/>
          </a:xfrm>
          <a:noFill/>
          <a:ln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40" name="Picture 4" descr="news-graphics-2007-_636073a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836613"/>
            <a:ext cx="5543550" cy="4878387"/>
          </a:xfrm>
          <a:noFill/>
          <a:ln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Liverpool 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/>
              <a:t>Lpool, one of the most defended places in UK, even cabs have CCTV, drones, private security</a:t>
            </a:r>
          </a:p>
          <a:p>
            <a:r>
              <a:rPr lang="en-GB" sz="2800"/>
              <a:t>also one where paradox starkest</a:t>
            </a:r>
          </a:p>
          <a:p>
            <a:r>
              <a:rPr lang="en-GB" sz="2800"/>
              <a:t>Not a high crime city, tho people believe it is – crime figs lower than Leeds &amp; Mancs – comparable size, perception Merseyside highest crime north west but 2</a:t>
            </a:r>
            <a:r>
              <a:rPr lang="en-GB" sz="2800" baseline="30000"/>
              <a:t>nd</a:t>
            </a:r>
            <a:r>
              <a:rPr lang="en-GB" sz="2800"/>
              <a:t> lowest</a:t>
            </a:r>
          </a:p>
          <a:p>
            <a:r>
              <a:rPr lang="en-GB" sz="2800"/>
              <a:t>Classic eg. fear of crime rather than crime itself problem</a:t>
            </a:r>
          </a:p>
          <a:p>
            <a:endParaRPr lang="en-GB" sz="2800"/>
          </a:p>
          <a:p>
            <a:endParaRPr lang="en-GB"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 and happiness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400" dirty="0"/>
          </a:p>
          <a:p>
            <a:pPr>
              <a:lnSpc>
                <a:spcPct val="90000"/>
              </a:lnSpc>
            </a:pPr>
            <a:r>
              <a:rPr lang="en-GB" sz="2400" dirty="0"/>
              <a:t>Fear of crime does not correlate with actual crime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But does correlate with trust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High security, defensible </a:t>
            </a:r>
            <a:r>
              <a:rPr lang="en-GB" sz="2400" dirty="0" smtClean="0"/>
              <a:t>space, policies towards young people undermine </a:t>
            </a:r>
            <a:r>
              <a:rPr lang="en-GB" sz="2400" dirty="0"/>
              <a:t>trust and therefore increases fear</a:t>
            </a:r>
          </a:p>
          <a:p>
            <a:pPr>
              <a:lnSpc>
                <a:spcPct val="90000"/>
              </a:lnSpc>
            </a:pPr>
            <a:r>
              <a:rPr lang="en-GB" sz="2400" dirty="0" err="1"/>
              <a:t>Eg</a:t>
            </a:r>
            <a:r>
              <a:rPr lang="en-GB" sz="2400" dirty="0"/>
              <a:t> Denmark: same levels of crime, shown by European Crime and Safety Survey to be a consequence of urbanisation, large population young people &amp; binge drinking culture</a:t>
            </a:r>
          </a:p>
          <a:p>
            <a:pPr>
              <a:lnSpc>
                <a:spcPct val="90000"/>
              </a:lnSpc>
            </a:pPr>
            <a:r>
              <a:rPr lang="en-GB" sz="2400" dirty="0"/>
              <a:t>But Denmark also happiest country in the world, low levels of fear</a:t>
            </a:r>
          </a:p>
          <a:p>
            <a:pPr lvl="1">
              <a:lnSpc>
                <a:spcPct val="90000"/>
              </a:lnSpc>
            </a:pPr>
            <a:r>
              <a:rPr lang="en-GB" sz="2000" dirty="0"/>
              <a:t>More homogenous, but more equal too, reflected in landscape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Undermining democracy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Places owned &amp; run by private companies, not democratically elected representatives</a:t>
            </a:r>
          </a:p>
          <a:p>
            <a:pPr lvl="1"/>
            <a:r>
              <a:rPr lang="en-GB" dirty="0"/>
              <a:t>Votes of companies to set up a BID not residents</a:t>
            </a:r>
          </a:p>
          <a:p>
            <a:r>
              <a:rPr lang="en-GB" dirty="0" smtClean="0"/>
              <a:t>Range of behaviours, including political protest, banned</a:t>
            </a:r>
          </a:p>
          <a:p>
            <a:r>
              <a:rPr lang="en-GB" dirty="0" smtClean="0"/>
              <a:t>The </a:t>
            </a:r>
            <a:r>
              <a:rPr lang="en-GB" dirty="0"/>
              <a:t>‘public good’ substituted for economic benefit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Context </a:t>
            </a:r>
            <a:r>
              <a:rPr lang="en-GB" sz="2800" dirty="0"/>
              <a:t>huge post-industrial regeneration opportunities around UK</a:t>
            </a:r>
          </a:p>
          <a:p>
            <a:r>
              <a:rPr lang="en-GB" sz="2800" dirty="0"/>
              <a:t>Level of change not seen since 1950s &amp; 60s</a:t>
            </a:r>
          </a:p>
          <a:p>
            <a:r>
              <a:rPr lang="en-GB" sz="2800" dirty="0"/>
              <a:t>Fuelled by </a:t>
            </a:r>
            <a:r>
              <a:rPr lang="en-GB" sz="2800" dirty="0" smtClean="0"/>
              <a:t>property boom &amp; policy </a:t>
            </a:r>
            <a:r>
              <a:rPr lang="en-GB" sz="2800" dirty="0"/>
              <a:t>change, particularly in planning &amp; local democracy </a:t>
            </a:r>
          </a:p>
          <a:p>
            <a:r>
              <a:rPr lang="en-GB" sz="2800" dirty="0"/>
              <a:t>What </a:t>
            </a:r>
            <a:r>
              <a:rPr lang="en-GB" sz="2800" dirty="0" smtClean="0"/>
              <a:t>happened not </a:t>
            </a:r>
            <a:r>
              <a:rPr lang="en-GB" sz="2800" dirty="0"/>
              <a:t>an economic inevitability, led by importing US policies towards the </a:t>
            </a:r>
            <a:r>
              <a:rPr lang="en-GB" sz="2800" dirty="0" smtClean="0"/>
              <a:t>city</a:t>
            </a:r>
          </a:p>
          <a:p>
            <a:r>
              <a:rPr lang="en-GB" sz="2800" dirty="0" smtClean="0"/>
              <a:t>Context changed 2008 </a:t>
            </a:r>
            <a:r>
              <a:rPr lang="en-GB" sz="2800" dirty="0" err="1" smtClean="0"/>
              <a:t>wt</a:t>
            </a:r>
            <a:r>
              <a:rPr lang="en-GB" sz="2800" dirty="0" smtClean="0"/>
              <a:t> crash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The Future?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Questions about economic viability</a:t>
            </a:r>
          </a:p>
          <a:p>
            <a:r>
              <a:rPr lang="en-GB" dirty="0"/>
              <a:t>Architecture of boom &amp; bust</a:t>
            </a:r>
          </a:p>
          <a:p>
            <a:r>
              <a:rPr lang="en-GB" dirty="0" smtClean="0"/>
              <a:t>Opportunity or paralysis?</a:t>
            </a:r>
            <a:endParaRPr lang="en-GB" dirty="0"/>
          </a:p>
          <a:p>
            <a:r>
              <a:rPr lang="en-GB" dirty="0" smtClean="0"/>
              <a:t>Further work:</a:t>
            </a:r>
            <a:endParaRPr lang="en-GB" dirty="0"/>
          </a:p>
          <a:p>
            <a:r>
              <a:rPr lang="en-GB" dirty="0" smtClean="0"/>
              <a:t>Public life, the public interest &amp; public goods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 descr="bradford_landscape_hole_470_470x20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628775"/>
            <a:ext cx="7272338" cy="3529013"/>
          </a:xfrm>
          <a:noFill/>
          <a:ln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Shared Space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Not </a:t>
            </a:r>
            <a:r>
              <a:rPr lang="en-GB" dirty="0"/>
              <a:t>just about railings </a:t>
            </a:r>
          </a:p>
          <a:p>
            <a:r>
              <a:rPr lang="en-GB" dirty="0"/>
              <a:t>About interaction between people rather than controls</a:t>
            </a:r>
          </a:p>
          <a:p>
            <a:r>
              <a:rPr lang="en-GB" dirty="0"/>
              <a:t>Same argument applies to security and ‘natural surveillance’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06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2" name="Picture 4" descr="kensington_high_st_25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969963"/>
            <a:ext cx="6553200" cy="4702175"/>
          </a:xfrm>
          <a:noFill/>
          <a:ln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the public good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Is the concept still relevant?</a:t>
            </a:r>
          </a:p>
          <a:p>
            <a:pPr lvl="1"/>
            <a:r>
              <a:rPr lang="en-GB" dirty="0" smtClean="0"/>
              <a:t>Damaged by top down centralism post war years</a:t>
            </a:r>
          </a:p>
          <a:p>
            <a:pPr lvl="1"/>
            <a:r>
              <a:rPr lang="en-GB" dirty="0" smtClean="0"/>
              <a:t>Intertwined </a:t>
            </a:r>
            <a:r>
              <a:rPr lang="en-GB" dirty="0" err="1" smtClean="0"/>
              <a:t>wt</a:t>
            </a:r>
            <a:r>
              <a:rPr lang="en-GB" dirty="0" smtClean="0"/>
              <a:t> economic benefit</a:t>
            </a:r>
          </a:p>
          <a:p>
            <a:pPr lvl="1"/>
            <a:r>
              <a:rPr lang="en-GB" dirty="0" smtClean="0"/>
              <a:t>Assaulted from left &amp; right</a:t>
            </a:r>
          </a:p>
          <a:p>
            <a:r>
              <a:rPr lang="en-GB" dirty="0" smtClean="0"/>
              <a:t>Still yearned for</a:t>
            </a:r>
          </a:p>
          <a:p>
            <a:r>
              <a:rPr lang="en-GB" dirty="0" smtClean="0"/>
              <a:t>Role of ‘</a:t>
            </a:r>
            <a:r>
              <a:rPr lang="en-GB" dirty="0"/>
              <a:t>c</a:t>
            </a:r>
            <a:r>
              <a:rPr lang="en-GB" dirty="0" smtClean="0"/>
              <a:t>ommon goods’, universal services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1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work on the public good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‘Scaring the living daylights’: The local lobby and the failure of democracy</a:t>
            </a:r>
          </a:p>
          <a:p>
            <a:pPr lvl="1"/>
            <a:r>
              <a:rPr lang="en-GB" dirty="0" smtClean="0"/>
              <a:t>Published by Spinwatch 2013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 smtClean="0"/>
              <a:t>Common Good(s): Redefining the public interest and the common good</a:t>
            </a:r>
          </a:p>
          <a:p>
            <a:pPr lvl="1"/>
            <a:r>
              <a:rPr lang="en-GB" dirty="0" smtClean="0"/>
              <a:t>Published by the </a:t>
            </a:r>
            <a:r>
              <a:rPr lang="en-GB" dirty="0" err="1" smtClean="0"/>
              <a:t>Chisenhale</a:t>
            </a:r>
            <a:r>
              <a:rPr lang="en-GB" dirty="0" smtClean="0"/>
              <a:t> Gallery, The Showroom, Studio Voltaire for ‘How to Work Together</a:t>
            </a:r>
            <a:r>
              <a:rPr lang="en-GB" smtClean="0"/>
              <a:t>’ 2013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71355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2" name="Picture 4" descr="4-paradise-projec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569913"/>
            <a:ext cx="7777162" cy="5211762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7432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sz="6600"/>
              <a:t>The Privatised City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4" name="Picture 4" descr="John_Davies_0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9513" y="0"/>
            <a:ext cx="67056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</a:rPr>
              <a:t>The Privatised City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Two models, which overlap</a:t>
            </a:r>
          </a:p>
          <a:p>
            <a:pPr>
              <a:lnSpc>
                <a:spcPct val="90000"/>
              </a:lnSpc>
            </a:pPr>
            <a:r>
              <a:rPr lang="en-GB" sz="2400"/>
              <a:t>Privately owned places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Template for all new regeneration on Canary Wharf model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Liverpool One, Highcross in Leicester, Cabot Circus</a:t>
            </a:r>
          </a:p>
          <a:p>
            <a:pPr>
              <a:lnSpc>
                <a:spcPct val="90000"/>
              </a:lnSpc>
            </a:pPr>
            <a:r>
              <a:rPr lang="en-GB" sz="2400"/>
              <a:t>Privately managed places</a:t>
            </a:r>
          </a:p>
          <a:p>
            <a:pPr lvl="1">
              <a:lnSpc>
                <a:spcPct val="90000"/>
              </a:lnSpc>
            </a:pPr>
            <a:r>
              <a:rPr lang="en-GB" sz="2000"/>
              <a:t>Business Improvement Districts on US model</a:t>
            </a:r>
          </a:p>
          <a:p>
            <a:pPr lvl="1">
              <a:lnSpc>
                <a:spcPct val="90000"/>
              </a:lnSpc>
            </a:pPr>
            <a:endParaRPr lang="en-GB" sz="2000"/>
          </a:p>
          <a:p>
            <a:pPr>
              <a:lnSpc>
                <a:spcPct val="90000"/>
              </a:lnSpc>
            </a:pPr>
            <a:r>
              <a:rPr lang="en-GB" sz="2400"/>
              <a:t>Different idea of the city, place as a product, not democratic, segregates into enclaves</a:t>
            </a:r>
          </a:p>
          <a:p>
            <a:pPr>
              <a:lnSpc>
                <a:spcPct val="90000"/>
              </a:lnSpc>
            </a:pPr>
            <a:r>
              <a:rPr lang="en-GB" sz="2400"/>
              <a:t>New: only last 10 years. Private investment does not require private ownership of the streets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6" name="Picture 4" descr="cabotcircu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8088" y="0"/>
            <a:ext cx="4486275" cy="685800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alatino Linotype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Palatino Linotype" pitchFamily="18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2380</TotalTime>
  <Words>1317</Words>
  <Application>Microsoft Office PowerPoint</Application>
  <PresentationFormat>On-screen Show (4:3)</PresentationFormat>
  <Paragraphs>168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1_Default Design</vt:lpstr>
      <vt:lpstr>    Ground Control: Fear and Happiness in cities today    </vt:lpstr>
      <vt:lpstr>PowerPoint Presentation</vt:lpstr>
      <vt:lpstr>Key Themes</vt:lpstr>
      <vt:lpstr>Context</vt:lpstr>
      <vt:lpstr>PowerPoint Presentation</vt:lpstr>
      <vt:lpstr>PowerPoint Presentation</vt:lpstr>
      <vt:lpstr>PowerPoint Presentation</vt:lpstr>
      <vt:lpstr>The Privatised City</vt:lpstr>
      <vt:lpstr>PowerPoint Presentation</vt:lpstr>
      <vt:lpstr>The Economic Model</vt:lpstr>
      <vt:lpstr>Private Places</vt:lpstr>
      <vt:lpstr>Policy backdrop: Planning &amp; Compulsory Purchase</vt:lpstr>
      <vt:lpstr>PowerPoint Presentation</vt:lpstr>
      <vt:lpstr>Creating Victorian patterns of landownership</vt:lpstr>
      <vt:lpstr>PowerPoint Presentation</vt:lpstr>
      <vt:lpstr>Private control: Management</vt:lpstr>
      <vt:lpstr>What are BIDS?</vt:lpstr>
      <vt:lpstr>Clean and Safe</vt:lpstr>
      <vt:lpstr>Access &amp; behaviour</vt:lpstr>
      <vt:lpstr>Growth of private security </vt:lpstr>
      <vt:lpstr>PowerPoint Presentation</vt:lpstr>
      <vt:lpstr>The impact of private security</vt:lpstr>
      <vt:lpstr>PowerPoint Presentation</vt:lpstr>
      <vt:lpstr>Role of Secured by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Consequences: Fear and Distrust</vt:lpstr>
      <vt:lpstr>Solutions are part of the problem</vt:lpstr>
      <vt:lpstr>PowerPoint Presentation</vt:lpstr>
      <vt:lpstr>PowerPoint Presentation</vt:lpstr>
      <vt:lpstr>PowerPoint Presentation</vt:lpstr>
      <vt:lpstr>PowerPoint Presentation</vt:lpstr>
      <vt:lpstr>Liverpool </vt:lpstr>
      <vt:lpstr>Trust and happiness</vt:lpstr>
      <vt:lpstr>Undermining democracy</vt:lpstr>
      <vt:lpstr>The Future?</vt:lpstr>
      <vt:lpstr>PowerPoint Presentation</vt:lpstr>
      <vt:lpstr>Shared Space</vt:lpstr>
      <vt:lpstr>PowerPoint Presentation</vt:lpstr>
      <vt:lpstr>The role of the public good</vt:lpstr>
      <vt:lpstr>Further work on the public good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Fine Balance</dc:title>
  <dc:creator>Anna Minton</dc:creator>
  <cp:lastModifiedBy>Minton</cp:lastModifiedBy>
  <cp:revision>118</cp:revision>
  <dcterms:created xsi:type="dcterms:W3CDTF">2004-03-25T20:54:20Z</dcterms:created>
  <dcterms:modified xsi:type="dcterms:W3CDTF">2014-03-10T12:12:20Z</dcterms:modified>
</cp:coreProperties>
</file>