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94" r:id="rId2"/>
    <p:sldId id="256" r:id="rId3"/>
    <p:sldId id="269" r:id="rId4"/>
    <p:sldId id="268" r:id="rId5"/>
    <p:sldId id="266" r:id="rId6"/>
    <p:sldId id="273" r:id="rId7"/>
    <p:sldId id="276" r:id="rId8"/>
    <p:sldId id="274" r:id="rId9"/>
    <p:sldId id="293" r:id="rId10"/>
    <p:sldId id="291" r:id="rId11"/>
    <p:sldId id="287" r:id="rId12"/>
    <p:sldId id="286" r:id="rId13"/>
    <p:sldId id="270" r:id="rId14"/>
    <p:sldId id="297" r:id="rId15"/>
    <p:sldId id="264" r:id="rId16"/>
    <p:sldId id="296" r:id="rId17"/>
    <p:sldId id="272" r:id="rId18"/>
    <p:sldId id="298" r:id="rId19"/>
    <p:sldId id="288" r:id="rId20"/>
    <p:sldId id="295" r:id="rId21"/>
    <p:sldId id="289" r:id="rId2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2427" autoAdjust="0"/>
  </p:normalViewPr>
  <p:slideViewPr>
    <p:cSldViewPr snapToGrid="0" snapToObjects="1">
      <p:cViewPr>
        <p:scale>
          <a:sx n="42" d="100"/>
          <a:sy n="42" d="100"/>
        </p:scale>
        <p:origin x="-234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GB"/>
          </a:p>
        </p:txBody>
      </p:sp>
      <p:sp>
        <p:nvSpPr>
          <p:cNvPr id="2457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2CB76F17-4430-4D22-A222-9583B5013464}" type="datetimeFigureOut">
              <a:rPr lang="en-GB"/>
              <a:pPr>
                <a:defRPr/>
              </a:pPr>
              <a:t>18/12/2012</a:t>
            </a:fld>
            <a:endParaRPr lang="en-GB"/>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458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GB"/>
          </a:p>
        </p:txBody>
      </p:sp>
      <p:sp>
        <p:nvSpPr>
          <p:cNvPr id="2458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5AA08904-1D14-4D66-A64C-C75F86B4E92C}" type="slidenum">
              <a:rPr lang="en-GB"/>
              <a:pPr>
                <a:defRPr/>
              </a:pPr>
              <a:t>‹#›</a:t>
            </a:fld>
            <a:endParaRPr lang="en-GB"/>
          </a:p>
        </p:txBody>
      </p:sp>
    </p:spTree>
    <p:extLst>
      <p:ext uri="{BB962C8B-B14F-4D97-AF65-F5344CB8AC3E}">
        <p14:creationId xmlns:p14="http://schemas.microsoft.com/office/powerpoint/2010/main" val="22434021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eaLnBrk="1" hangingPunct="1">
              <a:lnSpc>
                <a:spcPct val="90000"/>
              </a:lnSpc>
            </a:pPr>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p:spPr>
        <p:txBody>
          <a:bodyPr/>
          <a:lstStyle/>
          <a:p>
            <a:r>
              <a:rPr lang="en-GB" smtClean="0"/>
              <a:t>These are tough times…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p:spPr>
        <p:txBody>
          <a:bodyPr/>
          <a:lstStyle/>
          <a:p>
            <a:pPr>
              <a:lnSpc>
                <a:spcPct val="90000"/>
              </a:lnSpc>
            </a:pPr>
            <a:r>
              <a:rPr lang="en-GB" sz="900" smtClean="0"/>
              <a:t>We hope these new guidelines will encourage service providers to continue growing their EIP services and resist the temptation to target cuts at what can appear a relatively affluent part of our health economy.</a:t>
            </a:r>
          </a:p>
          <a:p>
            <a:pPr>
              <a:lnSpc>
                <a:spcPct val="90000"/>
              </a:lnSpc>
            </a:pPr>
            <a:endParaRPr lang="en-GB" sz="900" smtClean="0"/>
          </a:p>
          <a:p>
            <a:pPr>
              <a:lnSpc>
                <a:spcPct val="90000"/>
              </a:lnSpc>
            </a:pPr>
            <a:r>
              <a:rPr lang="en-GB" sz="900" smtClean="0"/>
              <a:t>But there are real threats:</a:t>
            </a:r>
          </a:p>
          <a:p>
            <a:pPr>
              <a:lnSpc>
                <a:spcPct val="90000"/>
              </a:lnSpc>
            </a:pPr>
            <a:endParaRPr lang="en-GB" sz="900" smtClean="0"/>
          </a:p>
          <a:p>
            <a:pPr>
              <a:lnSpc>
                <a:spcPct val="90000"/>
              </a:lnSpc>
            </a:pPr>
            <a:r>
              <a:rPr lang="en-GB" sz="900" smtClean="0"/>
              <a:t>In the current challenging financial climate, mental health organisations are looking at how they can do things differently to maximise resources and reduce costs while still improving people’s care and their experience of services.</a:t>
            </a:r>
          </a:p>
          <a:p>
            <a:pPr>
              <a:lnSpc>
                <a:spcPct val="90000"/>
              </a:lnSpc>
            </a:pPr>
            <a:endParaRPr lang="en-GB" sz="900" smtClean="0"/>
          </a:p>
          <a:p>
            <a:pPr>
              <a:lnSpc>
                <a:spcPct val="90000"/>
              </a:lnSpc>
            </a:pPr>
            <a:r>
              <a:rPr lang="en-GB" sz="900" smtClean="0"/>
              <a:t>EIP teams are relatively expensive but cost effective when done properly.  </a:t>
            </a:r>
          </a:p>
          <a:p>
            <a:pPr>
              <a:lnSpc>
                <a:spcPct val="90000"/>
              </a:lnSpc>
            </a:pPr>
            <a:endParaRPr lang="en-GB" sz="900" smtClean="0"/>
          </a:p>
          <a:p>
            <a:pPr>
              <a:lnSpc>
                <a:spcPct val="90000"/>
              </a:lnSpc>
            </a:pPr>
            <a:r>
              <a:rPr lang="en-GB" sz="900" smtClean="0"/>
              <a:t>Success is closely related to fidelity:  Partial and compromised models can still be quite expensive but are unlikely to be cost effective </a:t>
            </a:r>
          </a:p>
          <a:p>
            <a:pPr>
              <a:lnSpc>
                <a:spcPct val="90000"/>
              </a:lnSpc>
            </a:pPr>
            <a:endParaRPr lang="en-GB" sz="900" smtClean="0"/>
          </a:p>
          <a:p>
            <a:pPr>
              <a:lnSpc>
                <a:spcPct val="90000"/>
              </a:lnSpc>
            </a:pPr>
            <a:r>
              <a:rPr lang="en-GB" sz="900" smtClean="0"/>
              <a:t>There is a real challenge to maintain the effectiveness of EIP teams while making community services more cost effective, streamlined and easier to navigate </a:t>
            </a:r>
          </a:p>
          <a:p>
            <a:pPr>
              <a:lnSpc>
                <a:spcPct val="90000"/>
              </a:lnSpc>
            </a:pPr>
            <a:endParaRPr lang="en-GB" sz="900" smtClean="0"/>
          </a:p>
          <a:p>
            <a:pPr>
              <a:lnSpc>
                <a:spcPct val="90000"/>
              </a:lnSpc>
            </a:pPr>
            <a:r>
              <a:rPr lang="en-GB" sz="900" smtClean="0"/>
              <a:t>EIP = Invest to Save.  A strategic view needs to be taken of its relative value within the whole system – don’t let middle managers tinker too much!</a:t>
            </a:r>
          </a:p>
          <a:p>
            <a:pPr>
              <a:lnSpc>
                <a:spcPct val="90000"/>
              </a:lnSpc>
            </a:pPr>
            <a:endParaRPr lang="en-GB" sz="900" smtClean="0"/>
          </a:p>
          <a:p>
            <a:pPr>
              <a:lnSpc>
                <a:spcPct val="90000"/>
              </a:lnSpc>
            </a:pPr>
            <a:r>
              <a:rPr lang="en-GB" sz="900" smtClean="0"/>
              <a:t>Can we afford not to?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p:spPr>
        <p:txBody>
          <a:bodyPr/>
          <a:lstStyle/>
          <a:p>
            <a:r>
              <a:rPr lang="en-GB" b="1" smtClean="0"/>
              <a:t>CAN WE AFFORD NOT TO??</a:t>
            </a:r>
          </a:p>
          <a:p>
            <a:endParaRPr lang="en-GB" smtClean="0"/>
          </a:p>
          <a:p>
            <a:r>
              <a:rPr lang="en-GB" smtClean="0"/>
              <a:t>£65M @ 100% coverage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pPr eaLnBrk="1" hangingPunct="1"/>
            <a:r>
              <a:rPr lang="en-US" smtClean="0"/>
              <a:t>EIP:  The most systematic demonstration of the value of early intervention in psychiatry to date</a:t>
            </a:r>
          </a:p>
          <a:p>
            <a:pPr eaLnBrk="1" hangingPunct="1"/>
            <a:endParaRPr lang="en-US" smtClean="0"/>
          </a:p>
          <a:p>
            <a:pPr eaLnBrk="1" hangingPunct="1"/>
            <a:r>
              <a:rPr lang="en-US" smtClean="0"/>
              <a:t>A UK success story – envy of the world (like the NHS used to be)</a:t>
            </a:r>
          </a:p>
          <a:p>
            <a:pPr eaLnBrk="1" hangingPunct="1"/>
            <a:endParaRPr lang="en-US" smtClean="0"/>
          </a:p>
          <a:p>
            <a:pPr eaLnBrk="1" hangingPunct="1"/>
            <a:r>
              <a:rPr lang="en-US" i="1" smtClean="0"/>
              <a:t>Cost effective</a:t>
            </a:r>
            <a:r>
              <a:rPr lang="en-US" smtClean="0"/>
              <a:t> not </a:t>
            </a:r>
            <a:r>
              <a:rPr lang="en-US" i="1" smtClean="0"/>
              <a:t>Costly</a:t>
            </a:r>
            <a:endParaRPr lang="en-GB" sz="1400" i="1" smtClean="0"/>
          </a:p>
          <a:p>
            <a:endParaRPr lang="en-GB" sz="1400" smtClean="0"/>
          </a:p>
          <a:p>
            <a:r>
              <a:rPr lang="en-GB" sz="1400" smtClean="0"/>
              <a:t>But there is still further to go:  Complete and comprehensive EIP services – not compromise models – if benefits are to be realised</a:t>
            </a:r>
          </a:p>
          <a:p>
            <a:endParaRPr lang="en-GB" sz="1400" smtClean="0"/>
          </a:p>
          <a:p>
            <a:r>
              <a:rPr lang="en-GB" sz="1400" smtClean="0"/>
              <a:t>Competitors are waiting to take over expensive, ineffective services</a:t>
            </a:r>
          </a:p>
          <a:p>
            <a:endParaRPr lang="en-GB" sz="14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r>
              <a:rPr lang="en-GB" smtClean="0"/>
              <a:t>? AOT</a:t>
            </a:r>
          </a:p>
          <a:p>
            <a:endParaRPr lang="en-GB" smtClean="0"/>
          </a:p>
          <a:p>
            <a:r>
              <a:rPr lang="en-GB" smtClean="0"/>
              <a:t>EI for other conditions</a:t>
            </a:r>
          </a:p>
          <a:p>
            <a:endParaRPr lang="en-GB" smtClean="0"/>
          </a:p>
          <a:p>
            <a:r>
              <a:rPr lang="en-GB" smtClean="0"/>
              <a:t>75% of all adult MH problems had their first episode &lt;25 years</a:t>
            </a:r>
          </a:p>
          <a:p>
            <a:endParaRPr lang="en-GB" smtClean="0"/>
          </a:p>
          <a:p>
            <a:r>
              <a:rPr lang="en-GB" smtClean="0"/>
              <a:t>Half of all adult MI could be prevented by effective youth MH services</a:t>
            </a:r>
          </a:p>
          <a:p>
            <a:endParaRPr lang="en-GB" smtClean="0"/>
          </a:p>
          <a:p>
            <a:r>
              <a:rPr lang="en-GB" smtClean="0"/>
              <a:t>NB CAMHS</a:t>
            </a:r>
          </a:p>
          <a:p>
            <a:endParaRPr lang="en-GB" smtClean="0"/>
          </a:p>
          <a:p>
            <a:r>
              <a:rPr lang="en-GB" smtClean="0"/>
              <a:t>DUP as an intelligent target (CQUIN?)</a:t>
            </a:r>
          </a:p>
          <a:p>
            <a:endParaRPr lang="en-GB" smtClean="0"/>
          </a:p>
          <a:p>
            <a:r>
              <a:rPr lang="en-GB" smtClean="0"/>
              <a:t>Integration: Horizontal and/or vertical.  Increased emphasis on social development, vocational outcomes and </a:t>
            </a:r>
            <a:r>
              <a:rPr lang="en-GB" b="1" smtClean="0"/>
              <a:t>physical health</a:t>
            </a:r>
          </a:p>
          <a:p>
            <a:endParaRPr lang="en-GB" smtClean="0"/>
          </a:p>
          <a:p>
            <a:r>
              <a:rPr lang="en-GB" smtClean="0"/>
              <a:t>International Youth MH Declaration as a vehicle for integration and partnerships</a:t>
            </a:r>
          </a:p>
          <a:p>
            <a:endParaRPr lang="en-GB" smtClean="0"/>
          </a:p>
          <a:p>
            <a:r>
              <a:rPr lang="en-GB" smtClean="0"/>
              <a:t>Prevention is better than cure:  MH promotion, Wellbeing agenda, EI for ARMS</a:t>
            </a:r>
          </a:p>
          <a:p>
            <a:endParaRPr lang="en-GB" smtClean="0"/>
          </a:p>
          <a:p>
            <a:r>
              <a:rPr lang="en-GB" smtClean="0"/>
              <a:t>Public Health Outcomes Framework</a:t>
            </a:r>
          </a:p>
          <a:p>
            <a:endParaRPr lang="en-GB" smtClean="0"/>
          </a:p>
          <a:p>
            <a:r>
              <a:rPr lang="en-GB" sz="1400" smtClean="0"/>
              <a:t>Competitors are waiting to take over expensive, ineffective services</a:t>
            </a:r>
          </a:p>
          <a:p>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p:spPr>
        <p:txBody>
          <a:bodyPr/>
          <a:lstStyle/>
          <a:p>
            <a:r>
              <a:rPr lang="en-GB" smtClean="0"/>
              <a:t>We set out to ‘reduce the impact of schizophrenia’</a:t>
            </a:r>
          </a:p>
          <a:p>
            <a:endParaRPr lang="en-GB" smtClean="0"/>
          </a:p>
          <a:p>
            <a:r>
              <a:rPr lang="en-GB" smtClean="0"/>
              <a:t>We learned that the disability and deterioration associated with serious mental illness is far from inevitable</a:t>
            </a:r>
          </a:p>
          <a:p>
            <a:endParaRPr lang="en-GB" smtClean="0"/>
          </a:p>
          <a:p>
            <a:r>
              <a:rPr lang="en-GB" smtClean="0"/>
              <a:t>And that achievable changes in the way we organise our MH services can bring about remarkable - previously unthinkable - improvements in outcomes:  </a:t>
            </a:r>
            <a:r>
              <a:rPr lang="en-GB" b="1" smtClean="0"/>
              <a:t>Ordinary Lives</a:t>
            </a:r>
          </a:p>
          <a:p>
            <a:endParaRPr lang="en-GB" smtClean="0"/>
          </a:p>
          <a:p>
            <a:r>
              <a:rPr lang="en-GB" smtClean="0"/>
              <a:t>The journey has started:  Launching these IRIS guidelines represents our commitment to continue to support service reform for young people with serious mental illness and we are calling on all of our comrades and allies to help sustain this important journey during these difficult times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p:spPr>
        <p:txBody>
          <a:bodyPr/>
          <a:lstStyle/>
          <a:p>
            <a:r>
              <a:rPr lang="en-GB" smtClean="0"/>
              <a:t>Further reading…</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ln/>
        </p:spPr>
      </p:sp>
      <p:sp>
        <p:nvSpPr>
          <p:cNvPr id="50178" name="Rectangle 3"/>
          <p:cNvSpPr>
            <a:spLocks noGrp="1" noChangeArrowheads="1"/>
          </p:cNvSpPr>
          <p:nvPr>
            <p:ph type="body" idx="1"/>
          </p:nvPr>
        </p:nvSpPr>
        <p:spPr>
          <a:noFill/>
          <a:ln/>
        </p:spPr>
        <p:txBody>
          <a:bodyPr/>
          <a:lstStyle/>
          <a:p>
            <a:r>
              <a:rPr lang="en-GB" smtClean="0"/>
              <a:t>See also</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p:spPr>
        <p:txBody>
          <a:bodyPr/>
          <a:lstStyle/>
          <a:p>
            <a:pPr eaLnBrk="1" hangingPunct="1">
              <a:lnSpc>
                <a:spcPct val="90000"/>
              </a:lnSpc>
            </a:pPr>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pPr eaLnBrk="1" hangingPunct="1">
              <a:lnSpc>
                <a:spcPct val="80000"/>
              </a:lnSpc>
            </a:pPr>
            <a:r>
              <a:rPr lang="en-GB" sz="800" smtClean="0"/>
              <a:t>Background</a:t>
            </a:r>
          </a:p>
          <a:p>
            <a:pPr eaLnBrk="1" hangingPunct="1">
              <a:lnSpc>
                <a:spcPct val="80000"/>
              </a:lnSpc>
            </a:pPr>
            <a:endParaRPr lang="en-GB" sz="800" smtClean="0"/>
          </a:p>
          <a:p>
            <a:pPr eaLnBrk="1" hangingPunct="1">
              <a:lnSpc>
                <a:spcPct val="80000"/>
              </a:lnSpc>
            </a:pPr>
            <a:r>
              <a:rPr lang="en-GB" sz="800" smtClean="0"/>
              <a:t>Initiative to Reduce the Impact of Schizophrenia…</a:t>
            </a:r>
          </a:p>
          <a:p>
            <a:pPr eaLnBrk="1" hangingPunct="1">
              <a:lnSpc>
                <a:spcPct val="80000"/>
              </a:lnSpc>
            </a:pPr>
            <a:endParaRPr lang="en-GB" sz="800" smtClean="0"/>
          </a:p>
          <a:p>
            <a:pPr eaLnBrk="1" hangingPunct="1">
              <a:lnSpc>
                <a:spcPct val="80000"/>
              </a:lnSpc>
            </a:pPr>
            <a:r>
              <a:rPr lang="en-GB" sz="800" smtClean="0"/>
              <a:t>IRIS started with a complaint.  A complaint made by David Shiers, West Mids GP about the care and treatment of his 15 year old daughter, a complaint heard by Antony Shehan, then Head of MH at his local MH Trust.</a:t>
            </a:r>
          </a:p>
          <a:p>
            <a:pPr eaLnBrk="1" hangingPunct="1">
              <a:lnSpc>
                <a:spcPct val="80000"/>
              </a:lnSpc>
            </a:pPr>
            <a:endParaRPr lang="en-GB" sz="800" smtClean="0"/>
          </a:p>
          <a:p>
            <a:pPr eaLnBrk="1" hangingPunct="1">
              <a:lnSpc>
                <a:spcPct val="80000"/>
              </a:lnSpc>
            </a:pPr>
            <a:r>
              <a:rPr lang="en-GB" sz="800" smtClean="0"/>
              <a:t>‘CAMHS don’t do psychosis and adult MH services don’t do young people’ (DS, 1996)</a:t>
            </a:r>
          </a:p>
          <a:p>
            <a:pPr eaLnBrk="1" hangingPunct="1">
              <a:lnSpc>
                <a:spcPct val="80000"/>
              </a:lnSpc>
            </a:pPr>
            <a:endParaRPr lang="en-GB" sz="800" smtClean="0"/>
          </a:p>
          <a:p>
            <a:pPr eaLnBrk="1" hangingPunct="1">
              <a:lnSpc>
                <a:spcPct val="80000"/>
              </a:lnSpc>
            </a:pPr>
            <a:r>
              <a:rPr lang="en-GB" sz="800" smtClean="0"/>
              <a:t>Along with Max Birchwood, Fiona McMillan and Jo Smith David established IRIS in the West Midlands in 1997 as a community of interest in the issue of first episode psychosis. In 1998 IRIS produced a toolkit to support the development of EI services in advance of the National Service Framework for Mental Health published in 1999.</a:t>
            </a:r>
          </a:p>
          <a:p>
            <a:pPr eaLnBrk="1" hangingPunct="1">
              <a:lnSpc>
                <a:spcPct val="80000"/>
              </a:lnSpc>
            </a:pPr>
            <a:endParaRPr lang="en-GB" sz="800" smtClean="0"/>
          </a:p>
          <a:p>
            <a:pPr eaLnBrk="1" hangingPunct="1">
              <a:lnSpc>
                <a:spcPct val="80000"/>
              </a:lnSpc>
            </a:pPr>
            <a:r>
              <a:rPr lang="en-GB" sz="800" smtClean="0"/>
              <a:t>In 2000, IRIS went on to develop service and clinical guidelines which were absorbed almost in their entirety within the Department of Health Policy Implementation Guidance (DH 2001, Chapter 5) which has guided the development of EIP services in the UK.</a:t>
            </a:r>
          </a:p>
          <a:p>
            <a:pPr eaLnBrk="1" hangingPunct="1">
              <a:lnSpc>
                <a:spcPct val="80000"/>
              </a:lnSpc>
            </a:pPr>
            <a:endParaRPr lang="en-GB" sz="800" smtClean="0"/>
          </a:p>
          <a:p>
            <a:pPr eaLnBrk="1" hangingPunct="1">
              <a:lnSpc>
                <a:spcPct val="80000"/>
              </a:lnSpc>
            </a:pPr>
            <a:r>
              <a:rPr lang="en-GB" sz="800" smtClean="0"/>
              <a:t>During the NSF era IRIS activists included those setting up new services, clinical practitioners and researchers as well as service users, carers and families.  Some found roles in the NIMHE (and latterly the NMHDU) as regional or national leads.</a:t>
            </a:r>
          </a:p>
          <a:p>
            <a:pPr eaLnBrk="1" hangingPunct="1">
              <a:lnSpc>
                <a:spcPct val="80000"/>
              </a:lnSpc>
            </a:pPr>
            <a:endParaRPr lang="en-GB" sz="800" smtClean="0"/>
          </a:p>
          <a:p>
            <a:pPr eaLnBrk="1" hangingPunct="1">
              <a:lnSpc>
                <a:spcPct val="80000"/>
              </a:lnSpc>
            </a:pPr>
            <a:r>
              <a:rPr lang="en-GB" sz="800" smtClean="0"/>
              <a:t>WHO Early Psychosis Declaration (date):  One of our proudest achievements.  A set of internationally agreed standards for the care a treatment of young people affected by psychosis and their families.  Started out as the ‘Newcastle Declaration’</a:t>
            </a:r>
          </a:p>
          <a:p>
            <a:pPr eaLnBrk="1" hangingPunct="1">
              <a:lnSpc>
                <a:spcPct val="80000"/>
              </a:lnSpc>
            </a:pPr>
            <a:endParaRPr lang="en-GB" sz="800" smtClean="0"/>
          </a:p>
          <a:p>
            <a:pPr eaLnBrk="1" hangingPunct="1">
              <a:lnSpc>
                <a:spcPct val="80000"/>
              </a:lnSpc>
            </a:pPr>
            <a:r>
              <a:rPr lang="en-GB" sz="800" smtClean="0"/>
              <a:t>The National EIP Development Programme operated between 2004–10, originally a partnership between NIMHE and RETHINK, and supported the implementation of new EIP services nationally. </a:t>
            </a:r>
          </a:p>
          <a:p>
            <a:pPr eaLnBrk="1" hangingPunct="1">
              <a:lnSpc>
                <a:spcPct val="80000"/>
              </a:lnSpc>
            </a:pPr>
            <a:endParaRPr lang="en-GB" sz="800" smtClean="0"/>
          </a:p>
          <a:p>
            <a:pPr eaLnBrk="1" hangingPunct="1">
              <a:lnSpc>
                <a:spcPct val="80000"/>
              </a:lnSpc>
            </a:pPr>
            <a:r>
              <a:rPr lang="en-GB" sz="800" smtClean="0"/>
              <a:t>Shut down in 2011 along with many other ‘QUANGOs’</a:t>
            </a:r>
          </a:p>
          <a:p>
            <a:pPr eaLnBrk="1" hangingPunct="1">
              <a:lnSpc>
                <a:spcPct val="80000"/>
              </a:lnSpc>
            </a:pPr>
            <a:endParaRPr lang="en-GB" sz="800" smtClean="0"/>
          </a:p>
          <a:p>
            <a:pPr eaLnBrk="1" hangingPunct="1">
              <a:lnSpc>
                <a:spcPct val="80000"/>
              </a:lnSpc>
            </a:pPr>
            <a:r>
              <a:rPr lang="en-GB" sz="800" smtClean="0"/>
              <a:t>IRIS:</a:t>
            </a:r>
          </a:p>
          <a:p>
            <a:pPr eaLnBrk="1" hangingPunct="1">
              <a:lnSpc>
                <a:spcPct val="80000"/>
              </a:lnSpc>
            </a:pPr>
            <a:endParaRPr lang="en-GB" sz="800" smtClean="0"/>
          </a:p>
          <a:p>
            <a:pPr eaLnBrk="1" hangingPunct="1">
              <a:lnSpc>
                <a:spcPct val="90000"/>
              </a:lnSpc>
            </a:pPr>
            <a:r>
              <a:rPr lang="en-US" sz="700" smtClean="0"/>
              <a:t>So - the original IRIS initiative was the inspiration behind the ground breaking reforms scaled up across England over the past decade which has seen early intervention for psychosis become a standard feature of mental health care in the UK. </a:t>
            </a:r>
            <a:endParaRPr lang="en-GB" sz="800" smtClean="0"/>
          </a:p>
          <a:p>
            <a:pPr eaLnBrk="1" hangingPunct="1">
              <a:lnSpc>
                <a:spcPct val="80000"/>
              </a:lnSpc>
            </a:pPr>
            <a:endParaRPr lang="en-GB" sz="800" smtClean="0"/>
          </a:p>
          <a:p>
            <a:pPr eaLnBrk="1" hangingPunct="1">
              <a:lnSpc>
                <a:spcPct val="80000"/>
              </a:lnSpc>
            </a:pPr>
            <a:r>
              <a:rPr lang="en-GB" sz="800" smtClean="0"/>
              <a:t>Now a social enterprise</a:t>
            </a:r>
          </a:p>
          <a:p>
            <a:pPr eaLnBrk="1" hangingPunct="1">
              <a:lnSpc>
                <a:spcPct val="80000"/>
              </a:lnSpc>
            </a:pPr>
            <a:endParaRPr lang="en-GB" sz="800" smtClean="0"/>
          </a:p>
          <a:p>
            <a:pPr eaLnBrk="1" hangingPunct="1">
              <a:lnSpc>
                <a:spcPct val="80000"/>
              </a:lnSpc>
            </a:pPr>
            <a:r>
              <a:rPr lang="en-GB" sz="800" smtClean="0"/>
              <a:t>IRIS continues to campaign for improvements in the lives of young people and families affected by psychosis by sharing knowledge and good practice and supporting and influencing MH service commissioners and providers by embracing the aims and principles of the WHO Early Psychosis Declaration.  It has evolved to become a not for profit company in 2011 and continues to support the sharing of knowledge and good practice through a network of regional leads from across England and Wales.</a:t>
            </a:r>
          </a:p>
          <a:p>
            <a:pPr eaLnBrk="1" hangingPunct="1">
              <a:lnSpc>
                <a:spcPct val="80000"/>
              </a:lnSpc>
            </a:pPr>
            <a:endParaRPr lang="en-GB" sz="8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pPr>
              <a:lnSpc>
                <a:spcPct val="90000"/>
              </a:lnSpc>
            </a:pPr>
            <a:r>
              <a:rPr lang="en-GB" smtClean="0"/>
              <a:t>The EIP paradigm is as relevant today as ever – perhaps even more so </a:t>
            </a:r>
          </a:p>
          <a:p>
            <a:pPr>
              <a:lnSpc>
                <a:spcPct val="90000"/>
              </a:lnSpc>
            </a:pPr>
            <a:endParaRPr lang="en-GB" smtClean="0"/>
          </a:p>
          <a:p>
            <a:pPr>
              <a:lnSpc>
                <a:spcPct val="90000"/>
              </a:lnSpc>
            </a:pPr>
            <a:r>
              <a:rPr lang="en-GB" smtClean="0"/>
              <a:t>Originated in Australia</a:t>
            </a:r>
          </a:p>
          <a:p>
            <a:pPr>
              <a:lnSpc>
                <a:spcPct val="90000"/>
              </a:lnSpc>
            </a:pPr>
            <a:endParaRPr lang="en-GB" smtClean="0"/>
          </a:p>
          <a:p>
            <a:pPr>
              <a:lnSpc>
                <a:spcPct val="90000"/>
              </a:lnSpc>
            </a:pPr>
            <a:r>
              <a:rPr lang="en-GB" smtClean="0"/>
              <a:t>Developed as a </a:t>
            </a:r>
            <a:r>
              <a:rPr lang="en-GB" b="1" smtClean="0"/>
              <a:t>service model</a:t>
            </a:r>
            <a:r>
              <a:rPr lang="en-GB" smtClean="0"/>
              <a:t> in the UK</a:t>
            </a:r>
          </a:p>
          <a:p>
            <a:pPr>
              <a:lnSpc>
                <a:spcPct val="90000"/>
              </a:lnSpc>
            </a:pPr>
            <a:endParaRPr lang="en-GB" smtClean="0"/>
          </a:p>
          <a:p>
            <a:pPr eaLnBrk="1" hangingPunct="1">
              <a:lnSpc>
                <a:spcPct val="90000"/>
              </a:lnSpc>
            </a:pPr>
            <a:r>
              <a:rPr lang="en-US" smtClean="0"/>
              <a:t>EIP does not describe an intervention but rather model of service and a philosophy of care.</a:t>
            </a:r>
          </a:p>
          <a:p>
            <a:pPr eaLnBrk="1" hangingPunct="1">
              <a:lnSpc>
                <a:spcPct val="90000"/>
              </a:lnSpc>
            </a:pPr>
            <a:endParaRPr lang="en-US" smtClean="0"/>
          </a:p>
          <a:p>
            <a:pPr eaLnBrk="1" hangingPunct="1">
              <a:lnSpc>
                <a:spcPct val="90000"/>
              </a:lnSpc>
            </a:pPr>
            <a:r>
              <a:rPr lang="en-US" smtClean="0"/>
              <a:t>What has become increasingly clear over the last ten years of development is that a </a:t>
            </a:r>
            <a:r>
              <a:rPr lang="en-US" b="1" smtClean="0"/>
              <a:t>specialist team model</a:t>
            </a:r>
            <a:r>
              <a:rPr lang="en-US" smtClean="0"/>
              <a:t> is most able to deliver clinical and cost effectiveness. </a:t>
            </a:r>
          </a:p>
          <a:p>
            <a:pPr>
              <a:lnSpc>
                <a:spcPct val="90000"/>
              </a:lnSpc>
            </a:pPr>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pPr eaLnBrk="1" hangingPunct="1"/>
            <a:r>
              <a:rPr lang="en-GB" sz="1000" smtClean="0"/>
              <a:t>50 – 60%:  Bradford, Worcester, Norfolk </a:t>
            </a:r>
          </a:p>
          <a:p>
            <a:pPr eaLnBrk="1" hangingPunct="1"/>
            <a:endParaRPr lang="en-GB" sz="1000" smtClean="0"/>
          </a:p>
          <a:p>
            <a:pPr eaLnBrk="1" hangingPunct="1"/>
            <a:r>
              <a:rPr lang="en-GB" sz="1000" smtClean="0"/>
              <a:t>Vs 20% pre EIP</a:t>
            </a:r>
          </a:p>
          <a:p>
            <a:pPr eaLnBrk="1" hangingPunct="1"/>
            <a:endParaRPr lang="en-GB" sz="1000" smtClean="0"/>
          </a:p>
          <a:p>
            <a:r>
              <a:rPr lang="en-GB" sz="900" i="1" smtClean="0"/>
              <a:t>Implementing EIP can have a major impact in improving functional recovery and reducing inpatient admissions .  52% of individuals were making a full or partial functional recovery in 2007 with comprehensive EIP.</a:t>
            </a:r>
            <a:r>
              <a:rPr lang="en-GB" sz="900" smtClean="0"/>
              <a:t> </a:t>
            </a:r>
            <a:r>
              <a:rPr lang="en-GB" sz="900" b="1" smtClean="0"/>
              <a:t>(David Fowler EI in Psychiatry, 2009)</a:t>
            </a:r>
          </a:p>
          <a:p>
            <a:endParaRPr lang="en-GB" sz="900" b="1" smtClean="0"/>
          </a:p>
          <a:p>
            <a:r>
              <a:rPr lang="en-GB" sz="900" smtClean="0"/>
              <a:t>i.e. people get better and they don’t use hospitals as much</a:t>
            </a:r>
          </a:p>
          <a:p>
            <a:pPr eaLnBrk="1" hangingPunct="1"/>
            <a:endParaRPr lang="en-GB" sz="10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p:spPr>
        <p:txBody>
          <a:bodyPr/>
          <a:lstStyle/>
          <a:p>
            <a:r>
              <a:rPr lang="en-GB" smtClean="0"/>
              <a:t>IRIS is working with NICE on a 2012 review of Sz guidelines focussing on service delivery models.  </a:t>
            </a:r>
          </a:p>
          <a:p>
            <a:endParaRPr lang="en-GB" smtClean="0"/>
          </a:p>
          <a:p>
            <a:r>
              <a:rPr lang="en-GB" smtClean="0"/>
              <a:t>David S is a member of the GDG for both the adult and the children’s NICE psychosis guidelines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r>
              <a:rPr lang="en-GB" b="1" smtClean="0"/>
              <a:t>A VERY robust evidence base</a:t>
            </a:r>
          </a:p>
          <a:p>
            <a:endParaRPr lang="en-GB" b="1" smtClean="0"/>
          </a:p>
          <a:p>
            <a:r>
              <a:rPr lang="en-GB" b="1" smtClean="0"/>
              <a:t>After 14 years this guidance was ripe for review:</a:t>
            </a:r>
          </a:p>
          <a:p>
            <a:endParaRPr lang="en-GB" sz="700" i="1" smtClean="0">
              <a:solidFill>
                <a:schemeClr val="bg1"/>
              </a:solidFill>
            </a:endParaRPr>
          </a:p>
          <a:p>
            <a:r>
              <a:rPr lang="en-GB" sz="700" i="1" smtClean="0">
                <a:solidFill>
                  <a:schemeClr val="bg1"/>
                </a:solidFill>
              </a:rPr>
              <a:t>The Psychiatrist</a:t>
            </a:r>
            <a:r>
              <a:rPr lang="en-GB" sz="700" smtClean="0">
                <a:solidFill>
                  <a:schemeClr val="bg1"/>
                </a:solidFill>
              </a:rPr>
              <a:t> (2008) 32: 413-416</a:t>
            </a:r>
            <a:r>
              <a:rPr lang="en-GB" smtClean="0">
                <a:solidFill>
                  <a:schemeClr val="bg1"/>
                </a:solidFill>
              </a:rPr>
              <a:t>  </a:t>
            </a:r>
            <a:r>
              <a:rPr lang="en-GB" sz="400" smtClean="0">
                <a:solidFill>
                  <a:schemeClr val="bg1"/>
                </a:solidFill>
              </a:rPr>
              <a:t>GUY DODGSON, KATHLEEN CREBBIN, CAROLINE PICKERING, EMMA MITFORD, ALISON BRABBAN AND ROGER PAXTON:  Review of the Northumberland EI Service</a:t>
            </a:r>
          </a:p>
          <a:p>
            <a:endParaRPr lang="en-GB" smtClean="0"/>
          </a:p>
          <a:p>
            <a:r>
              <a:rPr lang="en-GB" i="1" smtClean="0">
                <a:solidFill>
                  <a:schemeClr val="bg1"/>
                </a:solidFill>
              </a:rPr>
              <a:t>Schizophrenia Bulletin</a:t>
            </a:r>
            <a:r>
              <a:rPr lang="en-GB" smtClean="0">
                <a:solidFill>
                  <a:schemeClr val="bg1"/>
                </a:solidFill>
              </a:rPr>
              <a:t>  2009   Mihalopoulos C,  Harris M, Henry L, Harrigan S, McGorry P:  Is Early Intervention in Psychosis Cost-Effective Over the Long Term?  </a:t>
            </a:r>
            <a:r>
              <a:rPr lang="en-GB" i="1" smtClean="0">
                <a:solidFill>
                  <a:schemeClr val="bg1"/>
                </a:solidFill>
              </a:rPr>
              <a:t>Method:</a:t>
            </a:r>
            <a:r>
              <a:rPr lang="en-GB" smtClean="0">
                <a:solidFill>
                  <a:schemeClr val="bg1"/>
                </a:solidFill>
              </a:rPr>
              <a:t> matched, historical control group design +follow-up of approximately</a:t>
            </a:r>
            <a:r>
              <a:rPr lang="en-GB" smtClean="0"/>
              <a:t> </a:t>
            </a:r>
            <a:r>
              <a:rPr lang="en-GB" smtClean="0">
                <a:solidFill>
                  <a:srgbClr val="C00000"/>
                </a:solidFill>
              </a:rPr>
              <a:t>8 years</a:t>
            </a:r>
            <a:r>
              <a:rPr lang="en-GB" smtClean="0"/>
              <a:t>. </a:t>
            </a:r>
          </a:p>
          <a:p>
            <a:endParaRPr lang="en-GB" i="1" smtClean="0">
              <a:solidFill>
                <a:schemeClr val="bg1"/>
              </a:solidFill>
            </a:endParaRPr>
          </a:p>
          <a:p>
            <a:r>
              <a:rPr lang="en-GB" i="1" smtClean="0">
                <a:solidFill>
                  <a:schemeClr val="bg1"/>
                </a:solidFill>
              </a:rPr>
              <a:t>The British Journal of Psychiatry</a:t>
            </a:r>
            <a:r>
              <a:rPr lang="en-GB" i="1" smtClean="0"/>
              <a:t>    </a:t>
            </a:r>
            <a:r>
              <a:rPr lang="en-GB" smtClean="0">
                <a:solidFill>
                  <a:srgbClr val="C00000"/>
                </a:solidFill>
              </a:rPr>
              <a:t>November 2010 </a:t>
            </a:r>
            <a:r>
              <a:rPr lang="en-GB" i="1" smtClean="0">
                <a:solidFill>
                  <a:srgbClr val="C00000"/>
                </a:solidFill>
              </a:rPr>
              <a:t>197: 350-356.  </a:t>
            </a:r>
            <a:r>
              <a:rPr lang="en-GB" smtClean="0">
                <a:solidFill>
                  <a:schemeClr val="bg1"/>
                </a:solidFill>
              </a:rPr>
              <a:t>Bird V, Preethi P, Kendall T, Whittington C, Mitchell J, Kuipers E:  </a:t>
            </a:r>
            <a:r>
              <a:rPr lang="en-GB" smtClean="0">
                <a:solidFill>
                  <a:srgbClr val="0000FF"/>
                </a:solidFill>
              </a:rPr>
              <a:t>Early intervention services, cognitive behavioural therapy and  family intervention in early psychosis:   SYSTEMATIC REVIEW</a:t>
            </a:r>
          </a:p>
          <a:p>
            <a:endParaRPr lang="en-GB" smtClean="0"/>
          </a:p>
          <a:p>
            <a:r>
              <a:rPr lang="en-GB" b="1" smtClean="0"/>
              <a:t>Schizophrenia Research, 2012</a:t>
            </a:r>
            <a:r>
              <a:rPr lang="en-GB" sz="700" smtClean="0"/>
              <a:t>:  Álvarez-Jiménez et al March:  </a:t>
            </a:r>
            <a:r>
              <a:rPr lang="en-GB" smtClean="0">
                <a:solidFill>
                  <a:srgbClr val="0000FF"/>
                </a:solidFill>
              </a:rPr>
              <a:t>SYSTEMATIC REVIEW</a:t>
            </a:r>
          </a:p>
          <a:p>
            <a:endParaRPr lang="en-GB" smtClean="0"/>
          </a:p>
          <a:p>
            <a:endParaRPr lang="en-GB" smtClean="0"/>
          </a:p>
          <a:p>
            <a:endParaRPr lang="en-GB" smtClean="0"/>
          </a:p>
          <a:p>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pPr eaLnBrk="1" hangingPunct="1">
              <a:lnSpc>
                <a:spcPct val="90000"/>
              </a:lnSpc>
            </a:pPr>
            <a:r>
              <a:rPr lang="en-US" sz="1300" smtClean="0"/>
              <a:t>The new IRIS guidelines capture and condense the wisdom and experience gleaned from a decade of English and international experience with this new model of care which has lessons for the rest of the mental health field. </a:t>
            </a:r>
          </a:p>
          <a:p>
            <a:pPr eaLnBrk="1" hangingPunct="1">
              <a:lnSpc>
                <a:spcPct val="90000"/>
              </a:lnSpc>
            </a:pPr>
            <a:endParaRPr lang="en-US" sz="1300" smtClean="0"/>
          </a:p>
          <a:p>
            <a:pPr eaLnBrk="1" hangingPunct="1">
              <a:lnSpc>
                <a:spcPct val="90000"/>
              </a:lnSpc>
            </a:pPr>
            <a:r>
              <a:rPr lang="en-US" sz="1300" smtClean="0"/>
              <a:t>Aimed at commissioners, service providers and clinicians</a:t>
            </a:r>
          </a:p>
          <a:p>
            <a:pPr eaLnBrk="1" hangingPunct="1">
              <a:lnSpc>
                <a:spcPct val="90000"/>
              </a:lnSpc>
            </a:pPr>
            <a:endParaRPr lang="en-US" sz="1300" smtClean="0"/>
          </a:p>
          <a:p>
            <a:pPr eaLnBrk="1" hangingPunct="1">
              <a:lnSpc>
                <a:spcPct val="90000"/>
              </a:lnSpc>
            </a:pPr>
            <a:r>
              <a:rPr lang="en-US" sz="1300" smtClean="0"/>
              <a:t>Web based</a:t>
            </a:r>
          </a:p>
          <a:p>
            <a:pPr eaLnBrk="1" hangingPunct="1">
              <a:lnSpc>
                <a:spcPct val="90000"/>
              </a:lnSpc>
            </a:pPr>
            <a:endParaRPr lang="en-US" sz="1300" smtClean="0"/>
          </a:p>
          <a:p>
            <a:pPr eaLnBrk="1" hangingPunct="1">
              <a:lnSpc>
                <a:spcPct val="90000"/>
              </a:lnSpc>
            </a:pPr>
            <a:r>
              <a:rPr lang="en-US" sz="1300" smtClean="0"/>
              <a:t>Concise and user-friendly</a:t>
            </a:r>
          </a:p>
          <a:p>
            <a:pPr eaLnBrk="1" hangingPunct="1">
              <a:lnSpc>
                <a:spcPct val="90000"/>
              </a:lnSpc>
            </a:pPr>
            <a:endParaRPr lang="en-US" sz="1300" smtClean="0"/>
          </a:p>
          <a:p>
            <a:pPr eaLnBrk="1" hangingPunct="1">
              <a:lnSpc>
                <a:spcPct val="90000"/>
              </a:lnSpc>
            </a:pPr>
            <a:r>
              <a:rPr lang="en-US" sz="1300" smtClean="0"/>
              <a:t>Direct in style – prescriptive where the evidence base is strong</a:t>
            </a:r>
          </a:p>
          <a:p>
            <a:pPr eaLnBrk="1" hangingPunct="1">
              <a:lnSpc>
                <a:spcPct val="90000"/>
              </a:lnSpc>
            </a:pPr>
            <a:endParaRPr lang="en-US" sz="1300" smtClean="0"/>
          </a:p>
          <a:p>
            <a:pPr eaLnBrk="1" hangingPunct="1">
              <a:lnSpc>
                <a:spcPct val="90000"/>
              </a:lnSpc>
            </a:pPr>
            <a:r>
              <a:rPr lang="en-US" sz="1300" smtClean="0"/>
              <a:t>Interactive – web links to key related documents and websites</a:t>
            </a:r>
          </a:p>
          <a:p>
            <a:pPr eaLnBrk="1" hangingPunct="1">
              <a:lnSpc>
                <a:spcPct val="90000"/>
              </a:lnSpc>
            </a:pPr>
            <a:endParaRPr lang="en-US" sz="1300" smtClean="0"/>
          </a:p>
          <a:p>
            <a:pPr eaLnBrk="1" hangingPunct="1">
              <a:lnSpc>
                <a:spcPct val="90000"/>
              </a:lnSpc>
            </a:pPr>
            <a:r>
              <a:rPr lang="en-US" sz="1300" smtClean="0"/>
              <a:t>Fully referenced</a:t>
            </a:r>
          </a:p>
          <a:p>
            <a:pPr eaLnBrk="1" hangingPunct="1">
              <a:lnSpc>
                <a:spcPct val="90000"/>
              </a:lnSpc>
            </a:pPr>
            <a:endParaRPr lang="en-US" sz="1300" smtClean="0"/>
          </a:p>
          <a:p>
            <a:pPr eaLnBrk="1" hangingPunct="1">
              <a:lnSpc>
                <a:spcPct val="90000"/>
              </a:lnSpc>
            </a:pPr>
            <a:r>
              <a:rPr lang="en-GB" sz="1400" smtClean="0"/>
              <a:t>[Cut to Guidelines…]</a:t>
            </a:r>
            <a:endParaRPr lang="en-US" sz="1300" smtClean="0"/>
          </a:p>
          <a:p>
            <a:pPr eaLnBrk="1" hangingPunct="1">
              <a:lnSpc>
                <a:spcPct val="90000"/>
              </a:lnSpc>
            </a:pPr>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r>
              <a:rPr lang="en-GB" smtClean="0"/>
              <a:t>*  Service Configuration</a:t>
            </a:r>
          </a:p>
          <a:p>
            <a:endParaRPr lang="en-GB" smtClean="0"/>
          </a:p>
          <a:p>
            <a:r>
              <a:rPr lang="en-GB" smtClean="0"/>
              <a:t>*  Interventions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2ED1E9E-16E5-495D-847E-9FD999A1E29A}" type="datetimeFigureOut">
              <a:rPr lang="en-US"/>
              <a:pPr>
                <a:defRPr/>
              </a:pPr>
              <a:t>12/18/2012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5E90CB-B791-4374-B274-7D35A9BF200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B6C99F5-25F1-4ABA-B0FA-2AF04412215A}" type="datetimeFigureOut">
              <a:rPr lang="en-US"/>
              <a:pPr>
                <a:defRPr/>
              </a:pPr>
              <a:t>12/18/2012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5BC0D5-BC1C-4F4C-8949-D2682CBAAB6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86306B-FA13-4B20-97B3-54BC89333C33}" type="datetimeFigureOut">
              <a:rPr lang="en-US"/>
              <a:pPr>
                <a:defRPr/>
              </a:pPr>
              <a:t>12/18/2012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BD51B9-6222-4E5D-AC57-728DD2411E7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2D8BD20B-4A6B-4F5E-9626-A97835FF9795}" type="datetimeFigureOut">
              <a:rPr lang="en-US"/>
              <a:pPr>
                <a:defRPr/>
              </a:pPr>
              <a:t>12/18/2012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BE4DE2AC-8BD5-476D-8780-18BB83A41B9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DF8CF81-F4E2-47B1-9E39-4BDBF2522BCA}" type="datetimeFigureOut">
              <a:rPr lang="en-US"/>
              <a:pPr>
                <a:defRPr/>
              </a:pPr>
              <a:t>12/18/2012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D04943-5519-4A32-8E19-514916622D2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7A4A7D8-6BB3-442D-86FB-37DE12E21327}" type="datetimeFigureOut">
              <a:rPr lang="en-US"/>
              <a:pPr>
                <a:defRPr/>
              </a:pPr>
              <a:t>12/18/2012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9C0172-18B1-4134-A1D4-2642DD3F58C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80FDB9B-81F3-4B6B-8B37-9BE6F66859C0}" type="datetimeFigureOut">
              <a:rPr lang="en-US"/>
              <a:pPr>
                <a:defRPr/>
              </a:pPr>
              <a:t>12/18/2012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A4BADF-EBEA-4BA4-A495-637DF98FF39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C9642B8-C50F-462A-95A3-9AED5CC8C283}" type="datetimeFigureOut">
              <a:rPr lang="en-US"/>
              <a:pPr>
                <a:defRPr/>
              </a:pPr>
              <a:t>12/18/2012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C317A0D-EB29-4443-ACD3-36F4858A3B7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294CD48-8191-4A11-B444-D2FA39A98DBD}" type="datetimeFigureOut">
              <a:rPr lang="en-US"/>
              <a:pPr>
                <a:defRPr/>
              </a:pPr>
              <a:t>12/18/2012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14087DF-13D7-43A1-A82E-C93D4941A00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148080-3348-44B3-87BB-80FE216C7D35}" type="datetimeFigureOut">
              <a:rPr lang="en-US"/>
              <a:pPr>
                <a:defRPr/>
              </a:pPr>
              <a:t>12/18/2012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375808B-D929-4431-896D-470BA7C8A4F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B2B0D41-D444-460F-A9F1-845CD32A1BE4}" type="datetimeFigureOut">
              <a:rPr lang="en-US"/>
              <a:pPr>
                <a:defRPr/>
              </a:pPr>
              <a:t>12/18/2012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2772AD-C24B-4DB8-82F1-FF23AA2996B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65CD4FE-5541-4D27-B944-7C8E03654D58}" type="datetimeFigureOut">
              <a:rPr lang="en-US"/>
              <a:pPr>
                <a:defRPr/>
              </a:pPr>
              <a:t>12/18/2012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F5CBCF5-0CE2-4C5A-B2F9-D85637A97E5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6E57922-0D8F-48E1-B4A3-211C848E29CE}" type="datetimeFigureOut">
              <a:rPr lang="en-US"/>
              <a:pPr>
                <a:defRPr/>
              </a:pPr>
              <a:t>12/18/2012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98B2C8E-E4D0-4DD2-BA6E-1AF23672519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chizophreniacommission.org.uk/the-report/"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hyperlink" Target="http://www.nhsconfed.org/Publications/Documents/early_interventionbriefing180511.pdf"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6"/>
          <p:cNvPicPr>
            <a:picLocks noChangeAspect="1" noChangeArrowheads="1"/>
          </p:cNvPicPr>
          <p:nvPr/>
        </p:nvPicPr>
        <p:blipFill>
          <a:blip r:embed="rId3"/>
          <a:srcRect/>
          <a:stretch>
            <a:fillRect/>
          </a:stretch>
        </p:blipFill>
        <p:spPr bwMode="auto">
          <a:xfrm>
            <a:off x="982663" y="244475"/>
            <a:ext cx="3314700" cy="695325"/>
          </a:xfrm>
          <a:prstGeom prst="rect">
            <a:avLst/>
          </a:prstGeom>
          <a:noFill/>
          <a:ln w="9525">
            <a:noFill/>
            <a:miter lim="800000"/>
            <a:headEnd/>
            <a:tailEnd/>
          </a:ln>
        </p:spPr>
      </p:pic>
      <p:pic>
        <p:nvPicPr>
          <p:cNvPr id="15362" name="Picture 5"/>
          <p:cNvPicPr>
            <a:picLocks noChangeAspect="1" noChangeArrowheads="1"/>
          </p:cNvPicPr>
          <p:nvPr/>
        </p:nvPicPr>
        <p:blipFill>
          <a:blip r:embed="rId4"/>
          <a:srcRect/>
          <a:stretch>
            <a:fillRect/>
          </a:stretch>
        </p:blipFill>
        <p:spPr bwMode="auto">
          <a:xfrm>
            <a:off x="4729163" y="280988"/>
            <a:ext cx="571500" cy="552450"/>
          </a:xfrm>
          <a:prstGeom prst="rect">
            <a:avLst/>
          </a:prstGeom>
          <a:noFill/>
          <a:ln w="9525">
            <a:noFill/>
            <a:miter lim="800000"/>
            <a:headEnd/>
            <a:tailEnd/>
          </a:ln>
        </p:spPr>
      </p:pic>
      <p:pic>
        <p:nvPicPr>
          <p:cNvPr id="15363" name="Picture 4"/>
          <p:cNvPicPr>
            <a:picLocks noChangeAspect="1" noChangeArrowheads="1"/>
          </p:cNvPicPr>
          <p:nvPr/>
        </p:nvPicPr>
        <p:blipFill>
          <a:blip r:embed="rId5"/>
          <a:srcRect/>
          <a:stretch>
            <a:fillRect/>
          </a:stretch>
        </p:blipFill>
        <p:spPr bwMode="auto">
          <a:xfrm>
            <a:off x="1809750" y="1717675"/>
            <a:ext cx="5475288" cy="4611688"/>
          </a:xfrm>
          <a:prstGeom prst="rect">
            <a:avLst/>
          </a:prstGeom>
          <a:noFill/>
          <a:ln w="9525">
            <a:noFill/>
            <a:miter lim="800000"/>
            <a:headEnd/>
            <a:tailEnd/>
          </a:ln>
        </p:spPr>
      </p:pic>
      <p:sp>
        <p:nvSpPr>
          <p:cNvPr id="15364" name="Rectangle 7"/>
          <p:cNvSpPr>
            <a:spLocks noChangeArrowheads="1"/>
          </p:cNvSpPr>
          <p:nvPr/>
        </p:nvSpPr>
        <p:spPr bwMode="auto">
          <a:xfrm>
            <a:off x="0" y="-414338"/>
            <a:ext cx="9144000" cy="0"/>
          </a:xfrm>
          <a:prstGeom prst="rect">
            <a:avLst/>
          </a:prstGeom>
          <a:noFill/>
          <a:ln w="9525">
            <a:noFill/>
            <a:miter lim="800000"/>
            <a:headEnd/>
            <a:tailEnd/>
          </a:ln>
        </p:spPr>
        <p:txBody>
          <a:bodyPr wrap="none" anchor="ctr">
            <a:spAutoFit/>
          </a:bodyPr>
          <a:lstStyle/>
          <a:p>
            <a:endParaRPr lang="en-GB"/>
          </a:p>
        </p:txBody>
      </p:sp>
      <p:sp>
        <p:nvSpPr>
          <p:cNvPr id="15365" name="Rectangle 8"/>
          <p:cNvSpPr>
            <a:spLocks noChangeArrowheads="1"/>
          </p:cNvSpPr>
          <p:nvPr/>
        </p:nvSpPr>
        <p:spPr bwMode="auto">
          <a:xfrm>
            <a:off x="0" y="939800"/>
            <a:ext cx="7285038" cy="915988"/>
          </a:xfrm>
          <a:prstGeom prst="rect">
            <a:avLst/>
          </a:prstGeom>
          <a:noFill/>
          <a:ln w="9525">
            <a:noFill/>
            <a:miter lim="800000"/>
            <a:headEnd/>
            <a:tailEnd/>
          </a:ln>
        </p:spPr>
        <p:txBody>
          <a:bodyPr wrap="none" anchor="ctr">
            <a:spAutoFit/>
          </a:bodyPr>
          <a:lstStyle/>
          <a:p>
            <a:r>
              <a:rPr lang="en-GB" sz="3600" b="1">
                <a:solidFill>
                  <a:srgbClr val="3366FF"/>
                </a:solidFill>
                <a:ea typeface="Times New Roman" pitchFamily="18" charset="0"/>
                <a:cs typeface="HelveticaNeue-Bold"/>
              </a:rPr>
              <a:t>              </a:t>
            </a:r>
            <a:r>
              <a:rPr lang="en-GB" sz="2400">
                <a:solidFill>
                  <a:schemeClr val="accent1"/>
                </a:solidFill>
                <a:ea typeface="Times New Roman" pitchFamily="18" charset="0"/>
                <a:cs typeface="HelveticaNeue-Bold"/>
              </a:rPr>
              <a:t>IRIS Guidelines Update</a:t>
            </a:r>
            <a:r>
              <a:rPr lang="en-GB" sz="2400">
                <a:ea typeface="Times New Roman" pitchFamily="18" charset="0"/>
                <a:cs typeface="HelveticaNeue-Bold"/>
              </a:rPr>
              <a:t> </a:t>
            </a:r>
            <a:r>
              <a:rPr lang="en-GB" sz="2400">
                <a:latin typeface="Times New Roman" pitchFamily="18" charset="0"/>
                <a:ea typeface="Times New Roman" pitchFamily="18" charset="0"/>
                <a:cs typeface="HelveticaNeue-Bold"/>
              </a:rPr>
              <a:t>September 2012</a:t>
            </a:r>
            <a:r>
              <a:rPr lang="en-GB">
                <a:ea typeface="Times New Roman" pitchFamily="18" charset="0"/>
                <a:cs typeface="HelveticaNeue-Bold"/>
              </a:rPr>
              <a:t> </a:t>
            </a:r>
          </a:p>
          <a:p>
            <a:pPr eaLnBrk="0" hangingPunct="0"/>
            <a:endParaRPr lang="en-GB">
              <a:ea typeface="Times New Roman" pitchFamily="18" charset="0"/>
              <a:cs typeface="HelveticaNeue-Bold"/>
            </a:endParaRPr>
          </a:p>
        </p:txBody>
      </p:sp>
      <p:sp>
        <p:nvSpPr>
          <p:cNvPr id="15366" name="Rectangle 9"/>
          <p:cNvSpPr>
            <a:spLocks noChangeArrowheads="1"/>
          </p:cNvSpPr>
          <p:nvPr/>
        </p:nvSpPr>
        <p:spPr bwMode="auto">
          <a:xfrm>
            <a:off x="2078038" y="6491288"/>
            <a:ext cx="3625850" cy="366712"/>
          </a:xfrm>
          <a:prstGeom prst="rect">
            <a:avLst/>
          </a:prstGeom>
          <a:noFill/>
          <a:ln w="9525">
            <a:noFill/>
            <a:miter lim="800000"/>
            <a:headEnd/>
            <a:tailEnd/>
          </a:ln>
        </p:spPr>
        <p:txBody>
          <a:bodyPr wrap="none" anchor="ctr">
            <a:spAutoFit/>
          </a:bodyPr>
          <a:lstStyle/>
          <a:p>
            <a:pPr>
              <a:tabLst>
                <a:tab pos="990600" algn="l"/>
              </a:tabLst>
            </a:pPr>
            <a:r>
              <a:rPr lang="en-GB" sz="1200">
                <a:ea typeface="Times New Roman" pitchFamily="18" charset="0"/>
                <a:cs typeface="Arial" charset="0"/>
              </a:rPr>
              <a:t>	</a:t>
            </a:r>
            <a:r>
              <a:rPr lang="en-GB">
                <a:solidFill>
                  <a:srgbClr val="3366FF"/>
                </a:solidFill>
                <a:ea typeface="Times New Roman" pitchFamily="18" charset="0"/>
                <a:cs typeface="HelveticaNeue"/>
              </a:rPr>
              <a:t>www.iris-initiative.org.uk</a:t>
            </a:r>
            <a:endParaRPr lang="en-GB"/>
          </a:p>
        </p:txBody>
      </p:sp>
      <p:sp>
        <p:nvSpPr>
          <p:cNvPr id="15367" name="Rectangle 11"/>
          <p:cNvSpPr>
            <a:spLocks noChangeArrowheads="1"/>
          </p:cNvSpPr>
          <p:nvPr/>
        </p:nvSpPr>
        <p:spPr bwMode="auto">
          <a:xfrm>
            <a:off x="1809750" y="5688013"/>
            <a:ext cx="3205163" cy="641350"/>
          </a:xfrm>
          <a:prstGeom prst="rect">
            <a:avLst/>
          </a:prstGeom>
          <a:noFill/>
          <a:ln w="9525">
            <a:noFill/>
            <a:miter lim="800000"/>
            <a:headEnd/>
            <a:tailEnd/>
          </a:ln>
        </p:spPr>
        <p:txBody>
          <a:bodyPr>
            <a:spAutoFit/>
          </a:bodyPr>
          <a:lstStyle/>
          <a:p>
            <a:pPr defTabSz="914400"/>
            <a:r>
              <a:rPr lang="en-GB">
                <a:solidFill>
                  <a:schemeClr val="bg1"/>
                </a:solidFill>
              </a:rPr>
              <a:t>Revision of the original 1998 IRIS Guidelines</a:t>
            </a:r>
          </a:p>
        </p:txBody>
      </p:sp>
      <p:pic>
        <p:nvPicPr>
          <p:cNvPr id="15368" name="Picture 9"/>
          <p:cNvPicPr>
            <a:picLocks noChangeAspect="1" noChangeArrowheads="1"/>
          </p:cNvPicPr>
          <p:nvPr/>
        </p:nvPicPr>
        <p:blipFill>
          <a:blip r:embed="rId6"/>
          <a:srcRect/>
          <a:stretch>
            <a:fillRect/>
          </a:stretch>
        </p:blipFill>
        <p:spPr bwMode="auto">
          <a:xfrm>
            <a:off x="5543550" y="201613"/>
            <a:ext cx="2195513" cy="738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ChangeArrowheads="1"/>
          </p:cNvSpPr>
          <p:nvPr/>
        </p:nvSpPr>
        <p:spPr bwMode="auto">
          <a:xfrm>
            <a:off x="1195388" y="2719388"/>
            <a:ext cx="7197725" cy="641350"/>
          </a:xfrm>
          <a:prstGeom prst="rect">
            <a:avLst/>
          </a:prstGeom>
          <a:noFill/>
          <a:ln w="9525">
            <a:noFill/>
            <a:miter lim="800000"/>
            <a:headEnd/>
            <a:tailEnd/>
          </a:ln>
        </p:spPr>
        <p:txBody>
          <a:bodyPr>
            <a:spAutoFit/>
          </a:bodyPr>
          <a:lstStyle/>
          <a:p>
            <a:pPr defTabSz="914400">
              <a:lnSpc>
                <a:spcPct val="90000"/>
              </a:lnSpc>
              <a:spcBef>
                <a:spcPct val="30000"/>
              </a:spcBef>
            </a:pPr>
            <a:r>
              <a:rPr lang="en-GB" sz="4000"/>
              <a:t>  </a:t>
            </a:r>
            <a:r>
              <a:rPr lang="en-GB" sz="4000">
                <a:solidFill>
                  <a:srgbClr val="B2B2B2"/>
                </a:solidFill>
              </a:rPr>
              <a:t>[Cut to PDF of Guidelines]</a:t>
            </a:r>
            <a:endParaRPr lang="en-US" sz="4000">
              <a:solidFill>
                <a:srgbClr val="B2B2B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4"/>
          <p:cNvSpPr>
            <a:spLocks noChangeArrowheads="1"/>
          </p:cNvSpPr>
          <p:nvPr/>
        </p:nvSpPr>
        <p:spPr bwMode="auto">
          <a:xfrm>
            <a:off x="508000" y="3135313"/>
            <a:ext cx="8280400" cy="3297237"/>
          </a:xfrm>
          <a:prstGeom prst="rect">
            <a:avLst/>
          </a:prstGeom>
          <a:noFill/>
          <a:ln w="9525">
            <a:noFill/>
            <a:miter lim="800000"/>
            <a:headEnd/>
            <a:tailEnd/>
          </a:ln>
        </p:spPr>
        <p:txBody>
          <a:bodyPr>
            <a:spAutoFit/>
          </a:bodyPr>
          <a:lstStyle/>
          <a:p>
            <a:pPr defTabSz="914400" eaLnBrk="0" hangingPunct="0">
              <a:lnSpc>
                <a:spcPct val="90000"/>
              </a:lnSpc>
              <a:spcBef>
                <a:spcPct val="50000"/>
              </a:spcBef>
            </a:pPr>
            <a:r>
              <a:rPr lang="en-GB" sz="2400" i="1"/>
              <a:t>‘EIP is one of the keys to improving mental health services and national mental wellbeing.  The problem is that in these times of intense spending pressures the incentives to invest in these services risks being crowded out by much shorter term pressures.  Any decision to redesign community MH services must draw on the evidence base and safeguard the important functions and outcomes of EIP teams that make them so effective’.</a:t>
            </a:r>
            <a:r>
              <a:rPr lang="en-GB"/>
              <a:t>  </a:t>
            </a:r>
          </a:p>
          <a:p>
            <a:pPr defTabSz="914400" eaLnBrk="0" hangingPunct="0">
              <a:lnSpc>
                <a:spcPct val="90000"/>
              </a:lnSpc>
              <a:spcBef>
                <a:spcPct val="50000"/>
              </a:spcBef>
            </a:pPr>
            <a:r>
              <a:rPr lang="en-GB"/>
              <a:t>Steve Shrubb, NHS Confederation, Director of the MH Network, 2011</a:t>
            </a:r>
          </a:p>
          <a:p>
            <a:pPr defTabSz="914400" eaLnBrk="0" hangingPunct="0">
              <a:lnSpc>
                <a:spcPct val="90000"/>
              </a:lnSpc>
              <a:spcBef>
                <a:spcPct val="50000"/>
              </a:spcBef>
            </a:pPr>
            <a:endParaRPr lang="en-GB" sz="900">
              <a:latin typeface="Calibri" pitchFamily="34" charset="0"/>
            </a:endParaRPr>
          </a:p>
        </p:txBody>
      </p:sp>
      <p:sp>
        <p:nvSpPr>
          <p:cNvPr id="33794" name="Rectangle 5"/>
          <p:cNvSpPr>
            <a:spLocks noChangeArrowheads="1"/>
          </p:cNvSpPr>
          <p:nvPr/>
        </p:nvSpPr>
        <p:spPr bwMode="auto">
          <a:xfrm>
            <a:off x="2725738" y="525463"/>
            <a:ext cx="3657600" cy="701675"/>
          </a:xfrm>
          <a:prstGeom prst="rect">
            <a:avLst/>
          </a:prstGeom>
          <a:noFill/>
          <a:ln w="9525">
            <a:noFill/>
            <a:miter lim="800000"/>
            <a:headEnd/>
            <a:tailEnd/>
          </a:ln>
        </p:spPr>
        <p:txBody>
          <a:bodyPr>
            <a:spAutoFit/>
          </a:bodyPr>
          <a:lstStyle/>
          <a:p>
            <a:pPr defTabSz="914400"/>
            <a:r>
              <a:rPr lang="en-GB" sz="4000" b="1">
                <a:solidFill>
                  <a:schemeClr val="accent1"/>
                </a:solidFill>
              </a:rPr>
              <a:t>Challenges</a:t>
            </a:r>
          </a:p>
        </p:txBody>
      </p:sp>
      <p:pic>
        <p:nvPicPr>
          <p:cNvPr id="33795" name="Picture 7" descr="NHS Confederation Mental Health Network director Steve Shrubb"/>
          <p:cNvPicPr>
            <a:picLocks noChangeAspect="1" noChangeArrowheads="1"/>
          </p:cNvPicPr>
          <p:nvPr/>
        </p:nvPicPr>
        <p:blipFill>
          <a:blip r:embed="rId3"/>
          <a:srcRect/>
          <a:stretch>
            <a:fillRect/>
          </a:stretch>
        </p:blipFill>
        <p:spPr bwMode="auto">
          <a:xfrm>
            <a:off x="508000" y="1481138"/>
            <a:ext cx="1905000"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idx="4294967295"/>
          </p:nvPr>
        </p:nvSpPr>
        <p:spPr>
          <a:xfrm>
            <a:off x="457200" y="373063"/>
            <a:ext cx="8229600" cy="1014412"/>
          </a:xfrm>
        </p:spPr>
        <p:txBody>
          <a:bodyPr/>
          <a:lstStyle/>
          <a:p>
            <a:r>
              <a:rPr lang="en-GB" b="1" smtClean="0">
                <a:solidFill>
                  <a:schemeClr val="accent1"/>
                </a:solidFill>
              </a:rPr>
              <a:t>Better for Less?</a:t>
            </a:r>
          </a:p>
        </p:txBody>
      </p:sp>
      <p:sp>
        <p:nvSpPr>
          <p:cNvPr id="35842" name="Rectangle 3"/>
          <p:cNvSpPr>
            <a:spLocks noGrp="1"/>
          </p:cNvSpPr>
          <p:nvPr>
            <p:ph type="body" idx="4294967295"/>
          </p:nvPr>
        </p:nvSpPr>
        <p:spPr>
          <a:xfrm>
            <a:off x="457200" y="1387475"/>
            <a:ext cx="8229600" cy="4902200"/>
          </a:xfrm>
        </p:spPr>
        <p:txBody>
          <a:bodyPr/>
          <a:lstStyle/>
          <a:p>
            <a:pPr eaLnBrk="1" hangingPunct="1">
              <a:lnSpc>
                <a:spcPct val="90000"/>
              </a:lnSpc>
            </a:pPr>
            <a:r>
              <a:rPr lang="en-US" smtClean="0"/>
              <a:t>Cost savings are impacting on service provision</a:t>
            </a:r>
          </a:p>
          <a:p>
            <a:pPr eaLnBrk="1" hangingPunct="1">
              <a:lnSpc>
                <a:spcPct val="90000"/>
              </a:lnSpc>
            </a:pPr>
            <a:r>
              <a:rPr lang="en-US" smtClean="0"/>
              <a:t>Tough decisions delegated to directorates and teams </a:t>
            </a:r>
          </a:p>
          <a:p>
            <a:pPr eaLnBrk="1" hangingPunct="1">
              <a:lnSpc>
                <a:spcPct val="90000"/>
              </a:lnSpc>
            </a:pPr>
            <a:r>
              <a:rPr lang="en-GB" smtClean="0"/>
              <a:t>Short term cost savings:</a:t>
            </a:r>
          </a:p>
          <a:p>
            <a:pPr>
              <a:lnSpc>
                <a:spcPct val="90000"/>
              </a:lnSpc>
              <a:buFont typeface="Arial" charset="0"/>
              <a:buNone/>
            </a:pPr>
            <a:r>
              <a:rPr lang="en-GB" sz="2800" smtClean="0"/>
              <a:t>			-  Clumsy efficiency drives</a:t>
            </a:r>
          </a:p>
          <a:p>
            <a:pPr>
              <a:lnSpc>
                <a:spcPct val="90000"/>
              </a:lnSpc>
              <a:buFont typeface="Arial" charset="0"/>
              <a:buNone/>
            </a:pPr>
            <a:r>
              <a:rPr lang="en-GB" sz="2800" smtClean="0"/>
              <a:t>			-  ‘Salami slicing’</a:t>
            </a:r>
          </a:p>
          <a:p>
            <a:pPr>
              <a:lnSpc>
                <a:spcPct val="90000"/>
              </a:lnSpc>
              <a:buFont typeface="Arial" charset="0"/>
              <a:buNone/>
            </a:pPr>
            <a:r>
              <a:rPr lang="en-GB" sz="2800" smtClean="0"/>
              <a:t>			-  Loss of leadership</a:t>
            </a:r>
          </a:p>
          <a:p>
            <a:pPr>
              <a:lnSpc>
                <a:spcPct val="90000"/>
              </a:lnSpc>
              <a:buFont typeface="Arial" charset="0"/>
              <a:buNone/>
            </a:pPr>
            <a:r>
              <a:rPr lang="en-GB" sz="2800" smtClean="0"/>
              <a:t>			-  Dumbing down</a:t>
            </a:r>
          </a:p>
          <a:p>
            <a:pPr>
              <a:lnSpc>
                <a:spcPct val="90000"/>
              </a:lnSpc>
            </a:pPr>
            <a:r>
              <a:rPr lang="en-US" smtClean="0"/>
              <a:t>Can we afford EIP in the current climate?</a:t>
            </a:r>
            <a:endParaRPr lang="en-GB"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p:nvPr>
        </p:nvSpPr>
        <p:spPr>
          <a:xfrm>
            <a:off x="0" y="331788"/>
            <a:ext cx="8964613" cy="576262"/>
          </a:xfrm>
        </p:spPr>
        <p:txBody>
          <a:bodyPr/>
          <a:lstStyle/>
          <a:p>
            <a:r>
              <a:rPr lang="en-GB" sz="2600" b="1" smtClean="0">
                <a:solidFill>
                  <a:schemeClr val="accent2"/>
                </a:solidFill>
              </a:rPr>
              <a:t/>
            </a:r>
            <a:br>
              <a:rPr lang="en-GB" sz="2600" b="1" smtClean="0">
                <a:solidFill>
                  <a:schemeClr val="accent2"/>
                </a:solidFill>
              </a:rPr>
            </a:br>
            <a:r>
              <a:rPr lang="en-GB" sz="2600" b="1" smtClean="0">
                <a:solidFill>
                  <a:schemeClr val="accent2"/>
                </a:solidFill>
              </a:rPr>
              <a:t/>
            </a:r>
            <a:br>
              <a:rPr lang="en-GB" sz="2600" b="1" smtClean="0">
                <a:solidFill>
                  <a:schemeClr val="accent2"/>
                </a:solidFill>
              </a:rPr>
            </a:br>
            <a:r>
              <a:rPr lang="en-GB" sz="2600" b="1" smtClean="0">
                <a:solidFill>
                  <a:schemeClr val="accent2"/>
                </a:solidFill>
              </a:rPr>
              <a:t/>
            </a:r>
            <a:br>
              <a:rPr lang="en-GB" sz="2600" b="1" smtClean="0">
                <a:solidFill>
                  <a:schemeClr val="accent2"/>
                </a:solidFill>
              </a:rPr>
            </a:br>
            <a:r>
              <a:rPr lang="en-GB" sz="2200" b="1" smtClean="0"/>
              <a:t>Potential Savings from Expanding EI services in England over next 20 years</a:t>
            </a:r>
            <a:r>
              <a:rPr lang="en-GB" sz="2200" smtClean="0"/>
              <a:t/>
            </a:r>
            <a:br>
              <a:rPr lang="en-GB" sz="2200" smtClean="0"/>
            </a:br>
            <a:r>
              <a:rPr lang="en-GB" sz="2000" smtClean="0"/>
              <a:t/>
            </a:r>
            <a:br>
              <a:rPr lang="en-GB" sz="2000" smtClean="0"/>
            </a:br>
            <a:r>
              <a:rPr lang="en-GB" sz="2000" b="1" smtClean="0"/>
              <a:t>Paying the Price: </a:t>
            </a:r>
            <a:r>
              <a:rPr lang="en-US" sz="2000" b="1" smtClean="0"/>
              <a:t>The cost of mental health care in England to 2026</a:t>
            </a:r>
            <a:br>
              <a:rPr lang="en-US" sz="2000" b="1" smtClean="0"/>
            </a:br>
            <a:r>
              <a:rPr lang="en-US" sz="1400" b="1" smtClean="0"/>
              <a:t>McCrone P, Dhanasiri S, Patel A, Knapp M, Lawton-Smith S  Kings Fund 2008</a:t>
            </a:r>
            <a:r>
              <a:rPr lang="en-GB" sz="4000" b="1" smtClean="0"/>
              <a:t/>
            </a:r>
            <a:br>
              <a:rPr lang="en-GB" sz="4000" b="1" smtClean="0"/>
            </a:br>
            <a:endParaRPr lang="en-US" sz="4000" b="1" smtClean="0"/>
          </a:p>
        </p:txBody>
      </p:sp>
      <p:pic>
        <p:nvPicPr>
          <p:cNvPr id="37890" name="Picture 3"/>
          <p:cNvPicPr>
            <a:picLocks noGrp="1" noChangeAspect="1" noChangeArrowheads="1"/>
          </p:cNvPicPr>
          <p:nvPr>
            <p:ph sz="quarter" idx="2"/>
          </p:nvPr>
        </p:nvPicPr>
        <p:blipFill>
          <a:blip r:embed="rId3"/>
          <a:srcRect/>
          <a:stretch>
            <a:fillRect/>
          </a:stretch>
        </p:blipFill>
        <p:spPr>
          <a:xfrm>
            <a:off x="0" y="1684338"/>
            <a:ext cx="7235825" cy="5173662"/>
          </a:xfrm>
        </p:spPr>
      </p:pic>
      <p:sp>
        <p:nvSpPr>
          <p:cNvPr id="37891" name="Text Box 4"/>
          <p:cNvSpPr txBox="1">
            <a:spLocks noChangeArrowheads="1"/>
          </p:cNvSpPr>
          <p:nvPr/>
        </p:nvSpPr>
        <p:spPr bwMode="auto">
          <a:xfrm>
            <a:off x="2051050" y="1916113"/>
            <a:ext cx="4608513" cy="457200"/>
          </a:xfrm>
          <a:prstGeom prst="rect">
            <a:avLst/>
          </a:prstGeom>
          <a:noFill/>
          <a:ln w="9525">
            <a:noFill/>
            <a:miter lim="800000"/>
            <a:headEnd/>
            <a:tailEnd/>
          </a:ln>
        </p:spPr>
        <p:txBody>
          <a:bodyPr>
            <a:spAutoFit/>
          </a:bodyPr>
          <a:lstStyle/>
          <a:p>
            <a:pPr algn="ctr">
              <a:spcBef>
                <a:spcPct val="50000"/>
              </a:spcBef>
            </a:pPr>
            <a:r>
              <a:rPr lang="en-GB" sz="2400">
                <a:cs typeface="Arial" charset="0"/>
              </a:rPr>
              <a:t>National Coverage by EI teams</a:t>
            </a:r>
            <a:r>
              <a:rPr lang="en-GB" sz="2400">
                <a:latin typeface="Times New Roman" pitchFamily="18" charset="0"/>
                <a:cs typeface="Arial" charset="0"/>
              </a:rPr>
              <a:t> </a:t>
            </a:r>
            <a:endParaRPr lang="en-US" sz="2400">
              <a:latin typeface="Times New Roman" pitchFamily="18" charset="0"/>
              <a:cs typeface="Arial" charset="0"/>
            </a:endParaRPr>
          </a:p>
        </p:txBody>
      </p:sp>
      <p:sp>
        <p:nvSpPr>
          <p:cNvPr id="37892" name="Text Box 5"/>
          <p:cNvSpPr txBox="1">
            <a:spLocks noChangeArrowheads="1"/>
          </p:cNvSpPr>
          <p:nvPr/>
        </p:nvSpPr>
        <p:spPr bwMode="auto">
          <a:xfrm>
            <a:off x="2051050" y="5734050"/>
            <a:ext cx="4787900" cy="336550"/>
          </a:xfrm>
          <a:prstGeom prst="rect">
            <a:avLst/>
          </a:prstGeom>
          <a:noFill/>
          <a:ln w="9525">
            <a:noFill/>
            <a:miter lim="800000"/>
            <a:headEnd/>
            <a:tailEnd/>
          </a:ln>
        </p:spPr>
        <p:txBody>
          <a:bodyPr>
            <a:spAutoFit/>
          </a:bodyPr>
          <a:lstStyle/>
          <a:p>
            <a:pPr algn="ctr">
              <a:spcBef>
                <a:spcPct val="50000"/>
              </a:spcBef>
            </a:pPr>
            <a:r>
              <a:rPr lang="en-GB" sz="1600">
                <a:cs typeface="Arial" charset="0"/>
              </a:rPr>
              <a:t>Assumes 50% coverage in 2008</a:t>
            </a:r>
            <a:endParaRPr lang="en-US" sz="1600">
              <a:cs typeface="Arial" charset="0"/>
            </a:endParaRPr>
          </a:p>
        </p:txBody>
      </p:sp>
      <p:sp>
        <p:nvSpPr>
          <p:cNvPr id="37893" name="Text Box 6"/>
          <p:cNvSpPr txBox="1">
            <a:spLocks noChangeArrowheads="1"/>
          </p:cNvSpPr>
          <p:nvPr/>
        </p:nvSpPr>
        <p:spPr bwMode="auto">
          <a:xfrm rot="-754461">
            <a:off x="3059113" y="2565400"/>
            <a:ext cx="2232025" cy="457200"/>
          </a:xfrm>
          <a:prstGeom prst="rect">
            <a:avLst/>
          </a:prstGeom>
          <a:noFill/>
          <a:ln w="9525">
            <a:noFill/>
            <a:miter lim="800000"/>
            <a:headEnd/>
            <a:tailEnd/>
          </a:ln>
        </p:spPr>
        <p:txBody>
          <a:bodyPr>
            <a:spAutoFit/>
          </a:bodyPr>
          <a:lstStyle/>
          <a:p>
            <a:pPr>
              <a:spcBef>
                <a:spcPct val="50000"/>
              </a:spcBef>
            </a:pPr>
            <a:r>
              <a:rPr lang="en-GB" sz="2400">
                <a:latin typeface="Times New Roman" pitchFamily="18" charset="0"/>
                <a:cs typeface="Arial" charset="0"/>
              </a:rPr>
              <a:t>100%</a:t>
            </a:r>
            <a:r>
              <a:rPr lang="en-GB" sz="2400">
                <a:solidFill>
                  <a:schemeClr val="bg1"/>
                </a:solidFill>
                <a:latin typeface="Times New Roman" pitchFamily="18" charset="0"/>
                <a:cs typeface="Arial" charset="0"/>
              </a:rPr>
              <a:t> </a:t>
            </a:r>
            <a:r>
              <a:rPr lang="en-GB" sz="2400">
                <a:latin typeface="Times New Roman" pitchFamily="18" charset="0"/>
                <a:cs typeface="Arial" charset="0"/>
              </a:rPr>
              <a:t>coverage</a:t>
            </a:r>
            <a:endParaRPr lang="en-US" sz="2400">
              <a:latin typeface="Times New Roman" pitchFamily="18" charset="0"/>
              <a:cs typeface="Arial" charset="0"/>
            </a:endParaRPr>
          </a:p>
        </p:txBody>
      </p:sp>
      <p:sp>
        <p:nvSpPr>
          <p:cNvPr id="37894" name="Text Box 7"/>
          <p:cNvSpPr txBox="1">
            <a:spLocks noChangeArrowheads="1"/>
          </p:cNvSpPr>
          <p:nvPr/>
        </p:nvSpPr>
        <p:spPr bwMode="auto">
          <a:xfrm rot="-635430">
            <a:off x="3276600" y="3141663"/>
            <a:ext cx="2232025" cy="457200"/>
          </a:xfrm>
          <a:prstGeom prst="rect">
            <a:avLst/>
          </a:prstGeom>
          <a:noFill/>
          <a:ln w="9525">
            <a:noFill/>
            <a:miter lim="800000"/>
            <a:headEnd/>
            <a:tailEnd/>
          </a:ln>
        </p:spPr>
        <p:txBody>
          <a:bodyPr>
            <a:spAutoFit/>
          </a:bodyPr>
          <a:lstStyle/>
          <a:p>
            <a:pPr>
              <a:spcBef>
                <a:spcPct val="50000"/>
              </a:spcBef>
            </a:pPr>
            <a:r>
              <a:rPr lang="en-GB" sz="2400">
                <a:latin typeface="Times New Roman" pitchFamily="18" charset="0"/>
                <a:cs typeface="Arial" charset="0"/>
              </a:rPr>
              <a:t>90%</a:t>
            </a:r>
            <a:r>
              <a:rPr lang="en-GB" sz="2400">
                <a:solidFill>
                  <a:schemeClr val="bg1"/>
                </a:solidFill>
                <a:latin typeface="Times New Roman" pitchFamily="18" charset="0"/>
                <a:cs typeface="Arial" charset="0"/>
              </a:rPr>
              <a:t> </a:t>
            </a:r>
            <a:r>
              <a:rPr lang="en-GB" sz="2400">
                <a:latin typeface="Times New Roman" pitchFamily="18" charset="0"/>
                <a:cs typeface="Arial" charset="0"/>
              </a:rPr>
              <a:t>coverage</a:t>
            </a:r>
            <a:endParaRPr lang="en-US" sz="2400">
              <a:latin typeface="Times New Roman" pitchFamily="18" charset="0"/>
              <a:cs typeface="Arial" charset="0"/>
            </a:endParaRPr>
          </a:p>
        </p:txBody>
      </p:sp>
      <p:sp>
        <p:nvSpPr>
          <p:cNvPr id="37895" name="Rectangle 8"/>
          <p:cNvSpPr>
            <a:spLocks noChangeArrowheads="1"/>
          </p:cNvSpPr>
          <p:nvPr/>
        </p:nvSpPr>
        <p:spPr bwMode="auto">
          <a:xfrm rot="-549962">
            <a:off x="3348038" y="3789363"/>
            <a:ext cx="1917700" cy="457200"/>
          </a:xfrm>
          <a:prstGeom prst="rect">
            <a:avLst/>
          </a:prstGeom>
          <a:noFill/>
          <a:ln w="9525">
            <a:noFill/>
            <a:miter lim="800000"/>
            <a:headEnd/>
            <a:tailEnd/>
          </a:ln>
        </p:spPr>
        <p:txBody>
          <a:bodyPr wrap="none">
            <a:spAutoFit/>
          </a:bodyPr>
          <a:lstStyle/>
          <a:p>
            <a:pPr>
              <a:spcBef>
                <a:spcPct val="50000"/>
              </a:spcBef>
            </a:pPr>
            <a:r>
              <a:rPr lang="en-GB" sz="2400">
                <a:latin typeface="Times New Roman" pitchFamily="18" charset="0"/>
                <a:cs typeface="Arial" charset="0"/>
              </a:rPr>
              <a:t>80% coverage</a:t>
            </a:r>
            <a:endParaRPr lang="en-US" sz="2400">
              <a:latin typeface="Times New Roman" pitchFamily="18" charset="0"/>
              <a:cs typeface="Arial" charset="0"/>
            </a:endParaRPr>
          </a:p>
        </p:txBody>
      </p:sp>
      <p:sp>
        <p:nvSpPr>
          <p:cNvPr id="37896" name="Rectangle 9"/>
          <p:cNvSpPr>
            <a:spLocks noChangeArrowheads="1"/>
          </p:cNvSpPr>
          <p:nvPr/>
        </p:nvSpPr>
        <p:spPr bwMode="auto">
          <a:xfrm rot="-430460">
            <a:off x="3419475" y="4437063"/>
            <a:ext cx="1917700" cy="457200"/>
          </a:xfrm>
          <a:prstGeom prst="rect">
            <a:avLst/>
          </a:prstGeom>
          <a:noFill/>
          <a:ln w="9525">
            <a:noFill/>
            <a:miter lim="800000"/>
            <a:headEnd/>
            <a:tailEnd/>
          </a:ln>
        </p:spPr>
        <p:txBody>
          <a:bodyPr wrap="none">
            <a:spAutoFit/>
          </a:bodyPr>
          <a:lstStyle/>
          <a:p>
            <a:pPr>
              <a:spcBef>
                <a:spcPct val="50000"/>
              </a:spcBef>
            </a:pPr>
            <a:r>
              <a:rPr lang="en-GB" sz="2400">
                <a:latin typeface="Times New Roman" pitchFamily="18" charset="0"/>
                <a:cs typeface="Arial" charset="0"/>
              </a:rPr>
              <a:t>70%</a:t>
            </a:r>
            <a:r>
              <a:rPr lang="en-GB" sz="2400">
                <a:solidFill>
                  <a:schemeClr val="bg1"/>
                </a:solidFill>
                <a:latin typeface="Times New Roman" pitchFamily="18" charset="0"/>
                <a:cs typeface="Arial" charset="0"/>
              </a:rPr>
              <a:t> </a:t>
            </a:r>
            <a:r>
              <a:rPr lang="en-GB" sz="2400">
                <a:latin typeface="Times New Roman" pitchFamily="18" charset="0"/>
                <a:cs typeface="Arial" charset="0"/>
              </a:rPr>
              <a:t>coverage</a:t>
            </a:r>
            <a:endParaRPr lang="en-US" sz="2400">
              <a:latin typeface="Times New Roman" pitchFamily="18" charset="0"/>
              <a:cs typeface="Arial" charset="0"/>
            </a:endParaRPr>
          </a:p>
        </p:txBody>
      </p:sp>
      <p:sp>
        <p:nvSpPr>
          <p:cNvPr id="37897" name="Rectangle 10"/>
          <p:cNvSpPr>
            <a:spLocks noChangeArrowheads="1"/>
          </p:cNvSpPr>
          <p:nvPr/>
        </p:nvSpPr>
        <p:spPr bwMode="auto">
          <a:xfrm rot="-143156">
            <a:off x="3492500" y="5084763"/>
            <a:ext cx="1917700" cy="457200"/>
          </a:xfrm>
          <a:prstGeom prst="rect">
            <a:avLst/>
          </a:prstGeom>
          <a:noFill/>
          <a:ln w="9525">
            <a:noFill/>
            <a:miter lim="800000"/>
            <a:headEnd/>
            <a:tailEnd/>
          </a:ln>
        </p:spPr>
        <p:txBody>
          <a:bodyPr wrap="none">
            <a:spAutoFit/>
          </a:bodyPr>
          <a:lstStyle/>
          <a:p>
            <a:pPr>
              <a:spcBef>
                <a:spcPct val="50000"/>
              </a:spcBef>
            </a:pPr>
            <a:r>
              <a:rPr lang="en-GB" sz="2400">
                <a:latin typeface="Times New Roman" pitchFamily="18" charset="0"/>
                <a:cs typeface="Arial" charset="0"/>
              </a:rPr>
              <a:t>60% coverage</a:t>
            </a:r>
            <a:endParaRPr lang="en-US" sz="2400">
              <a:latin typeface="Times New Roman" pitchFamily="18" charset="0"/>
              <a:cs typeface="Arial" charset="0"/>
            </a:endParaRPr>
          </a:p>
        </p:txBody>
      </p:sp>
      <p:sp>
        <p:nvSpPr>
          <p:cNvPr id="37898" name="Text Box 11"/>
          <p:cNvSpPr txBox="1">
            <a:spLocks noChangeArrowheads="1"/>
          </p:cNvSpPr>
          <p:nvPr/>
        </p:nvSpPr>
        <p:spPr bwMode="auto">
          <a:xfrm>
            <a:off x="7235825" y="2525713"/>
            <a:ext cx="1728788" cy="2527300"/>
          </a:xfrm>
          <a:prstGeom prst="rect">
            <a:avLst/>
          </a:prstGeom>
          <a:noFill/>
          <a:ln w="9525">
            <a:solidFill>
              <a:schemeClr val="tx1"/>
            </a:solidFill>
            <a:miter lim="800000"/>
            <a:headEnd/>
            <a:tailEnd/>
          </a:ln>
        </p:spPr>
        <p:txBody>
          <a:bodyPr>
            <a:spAutoFit/>
          </a:bodyPr>
          <a:lstStyle/>
          <a:p>
            <a:pPr>
              <a:spcBef>
                <a:spcPct val="50000"/>
              </a:spcBef>
            </a:pPr>
            <a:r>
              <a:rPr lang="en-GB">
                <a:cs typeface="Arial" charset="0"/>
              </a:rPr>
              <a:t>£5000 saved per case/year with EI teams</a:t>
            </a:r>
          </a:p>
          <a:p>
            <a:pPr>
              <a:spcBef>
                <a:spcPct val="50000"/>
              </a:spcBef>
            </a:pPr>
            <a:r>
              <a:rPr lang="en-GB">
                <a:cs typeface="Arial" charset="0"/>
              </a:rPr>
              <a:t>5,500 new cases of Schizophrenia/year (Fearon et al, 2006)</a:t>
            </a:r>
            <a:r>
              <a:rPr lang="en-GB" sz="2400">
                <a:latin typeface="Times New Roman" pitchFamily="18" charset="0"/>
                <a:cs typeface="Arial" charset="0"/>
              </a:rPr>
              <a:t>   </a:t>
            </a:r>
            <a:endParaRPr lang="en-US" sz="2400">
              <a:latin typeface="Times New Roman" pitchFamily="18" charset="0"/>
              <a:cs typeface="Arial" charset="0"/>
            </a:endParaRPr>
          </a:p>
        </p:txBody>
      </p:sp>
      <p:sp>
        <p:nvSpPr>
          <p:cNvPr id="37899" name="Rectangle 12"/>
          <p:cNvSpPr>
            <a:spLocks noChangeArrowheads="1"/>
          </p:cNvSpPr>
          <p:nvPr/>
        </p:nvSpPr>
        <p:spPr bwMode="auto">
          <a:xfrm>
            <a:off x="0" y="3284538"/>
            <a:ext cx="323850" cy="1368425"/>
          </a:xfrm>
          <a:prstGeom prst="rect">
            <a:avLst/>
          </a:prstGeom>
          <a:solidFill>
            <a:schemeClr val="bg1"/>
          </a:solidFill>
          <a:ln w="9525">
            <a:noFill/>
            <a:miter lim="800000"/>
            <a:headEnd/>
            <a:tailEnd/>
          </a:ln>
        </p:spPr>
        <p:txBody>
          <a:bodyPr wrap="none" anchor="ctr"/>
          <a:lstStyle/>
          <a:p>
            <a:endParaRPr lang="en-GB"/>
          </a:p>
        </p:txBody>
      </p:sp>
      <p:sp>
        <p:nvSpPr>
          <p:cNvPr id="37900" name="Text Box 13"/>
          <p:cNvSpPr txBox="1">
            <a:spLocks noChangeArrowheads="1"/>
          </p:cNvSpPr>
          <p:nvPr/>
        </p:nvSpPr>
        <p:spPr bwMode="auto">
          <a:xfrm rot="-5400000">
            <a:off x="-2184400" y="3525838"/>
            <a:ext cx="4826000" cy="457200"/>
          </a:xfrm>
          <a:prstGeom prst="rect">
            <a:avLst/>
          </a:prstGeom>
          <a:noFill/>
          <a:ln w="9525">
            <a:noFill/>
            <a:miter lim="800000"/>
            <a:headEnd/>
            <a:tailEnd/>
          </a:ln>
        </p:spPr>
        <p:txBody>
          <a:bodyPr>
            <a:spAutoFit/>
          </a:bodyPr>
          <a:lstStyle/>
          <a:p>
            <a:pPr>
              <a:spcBef>
                <a:spcPct val="50000"/>
              </a:spcBef>
            </a:pPr>
            <a:r>
              <a:rPr lang="en-GB" sz="2000">
                <a:cs typeface="Arial" charset="0"/>
              </a:rPr>
              <a:t>Annual national savings (£ Million)</a:t>
            </a:r>
            <a:r>
              <a:rPr lang="en-GB" sz="2400">
                <a:latin typeface="Times New Roman" pitchFamily="18" charset="0"/>
                <a:cs typeface="Arial" charset="0"/>
              </a:rPr>
              <a:t> </a:t>
            </a:r>
            <a:endParaRPr lang="en-US" sz="2400">
              <a:latin typeface="Times New Roman" pitchFamily="18" charset="0"/>
              <a:cs typeface="Arial" charset="0"/>
            </a:endParaRPr>
          </a:p>
        </p:txBody>
      </p:sp>
      <p:sp>
        <p:nvSpPr>
          <p:cNvPr id="37901" name="Text Box 14"/>
          <p:cNvSpPr txBox="1">
            <a:spLocks noChangeArrowheads="1"/>
          </p:cNvSpPr>
          <p:nvPr/>
        </p:nvSpPr>
        <p:spPr bwMode="auto">
          <a:xfrm>
            <a:off x="5003800" y="6461125"/>
            <a:ext cx="4140200" cy="396875"/>
          </a:xfrm>
          <a:prstGeom prst="rect">
            <a:avLst/>
          </a:prstGeom>
          <a:noFill/>
          <a:ln w="9525">
            <a:noFill/>
            <a:miter lim="800000"/>
            <a:headEnd/>
            <a:tailEnd/>
          </a:ln>
        </p:spPr>
        <p:txBody>
          <a:bodyPr>
            <a:spAutoFit/>
          </a:bodyPr>
          <a:lstStyle/>
          <a:p>
            <a:pPr>
              <a:spcBef>
                <a:spcPct val="50000"/>
              </a:spcBef>
            </a:pPr>
            <a:r>
              <a:rPr lang="en-GB" sz="2000" i="1">
                <a:latin typeface="Times New Roman" pitchFamily="18" charset="0"/>
                <a:cs typeface="Arial" charset="0"/>
              </a:rPr>
              <a:t>Similar pattern with Bipolar Disorder</a:t>
            </a:r>
            <a:endParaRPr lang="en-US" sz="2000" i="1">
              <a:latin typeface="Times New Roman" pitchFamily="18" charset="0"/>
              <a:cs typeface="Arial"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4"/>
          <p:cNvSpPr>
            <a:spLocks noChangeArrowheads="1"/>
          </p:cNvSpPr>
          <p:nvPr/>
        </p:nvSpPr>
        <p:spPr bwMode="auto">
          <a:xfrm>
            <a:off x="487363" y="396875"/>
            <a:ext cx="8169275" cy="6305550"/>
          </a:xfrm>
          <a:prstGeom prst="rect">
            <a:avLst/>
          </a:prstGeom>
          <a:noFill/>
          <a:ln w="9525">
            <a:noFill/>
            <a:miter lim="800000"/>
            <a:headEnd/>
            <a:tailEnd/>
          </a:ln>
        </p:spPr>
        <p:txBody>
          <a:bodyPr anchor="ctr">
            <a:spAutoFit/>
          </a:bodyPr>
          <a:lstStyle/>
          <a:p>
            <a:endParaRPr lang="en-GB" sz="3200" i="1"/>
          </a:p>
          <a:p>
            <a:endParaRPr lang="en-GB" sz="3200" i="1"/>
          </a:p>
          <a:p>
            <a:endParaRPr lang="en-GB" sz="3200" i="1"/>
          </a:p>
          <a:p>
            <a:r>
              <a:rPr lang="en-GB" sz="3200" i="1"/>
              <a:t>‘Early intervention is crucial to improving outcomes.  The Commission’s view is that Early Intervention in Psychosis has been the most positive development in mental health services since the beginning of community care. These services are popular with service users and families and there is a clear evidence of their effectiveness’ </a:t>
            </a:r>
          </a:p>
          <a:p>
            <a:endParaRPr lang="en-GB" sz="3200" i="1"/>
          </a:p>
          <a:p>
            <a:r>
              <a:rPr lang="en-GB" sz="2400"/>
              <a:t>Schizophrenia Commission, November 2012</a:t>
            </a:r>
          </a:p>
        </p:txBody>
      </p:sp>
      <p:pic>
        <p:nvPicPr>
          <p:cNvPr id="39938" name="Picture 5"/>
          <p:cNvPicPr>
            <a:picLocks noChangeAspect="1" noChangeArrowheads="1"/>
          </p:cNvPicPr>
          <p:nvPr/>
        </p:nvPicPr>
        <p:blipFill>
          <a:blip r:embed="rId2"/>
          <a:srcRect/>
          <a:stretch>
            <a:fillRect/>
          </a:stretch>
        </p:blipFill>
        <p:spPr bwMode="auto">
          <a:xfrm>
            <a:off x="777875" y="280988"/>
            <a:ext cx="1468438" cy="1419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68263"/>
            <a:ext cx="8229600" cy="1143000"/>
          </a:xfrm>
        </p:spPr>
        <p:txBody>
          <a:bodyPr/>
          <a:lstStyle/>
          <a:p>
            <a:pPr eaLnBrk="1" hangingPunct="1"/>
            <a:r>
              <a:rPr lang="en-US" b="1" smtClean="0">
                <a:solidFill>
                  <a:schemeClr val="accent1"/>
                </a:solidFill>
              </a:rPr>
              <a:t>Summary</a:t>
            </a:r>
          </a:p>
        </p:txBody>
      </p:sp>
      <p:sp>
        <p:nvSpPr>
          <p:cNvPr id="40962" name="Content Placeholder 2"/>
          <p:cNvSpPr>
            <a:spLocks noGrp="1"/>
          </p:cNvSpPr>
          <p:nvPr>
            <p:ph idx="1"/>
          </p:nvPr>
        </p:nvSpPr>
        <p:spPr>
          <a:xfrm>
            <a:off x="203200" y="992188"/>
            <a:ext cx="8737600" cy="4525962"/>
          </a:xfrm>
        </p:spPr>
        <p:txBody>
          <a:bodyPr/>
          <a:lstStyle/>
          <a:p>
            <a:pPr eaLnBrk="1" hangingPunct="1">
              <a:lnSpc>
                <a:spcPct val="90000"/>
              </a:lnSpc>
            </a:pPr>
            <a:r>
              <a:rPr lang="en-US" sz="2700" smtClean="0"/>
              <a:t>EIP has not only transformed the lives of thousands of young English people but has inspired and encouraged leaders and professionals in many other countries to move in the same direction. </a:t>
            </a:r>
          </a:p>
          <a:p>
            <a:pPr eaLnBrk="1" hangingPunct="1"/>
            <a:r>
              <a:rPr lang="en-US" sz="2800" smtClean="0"/>
              <a:t>EIP has a clear and consistent evidence base, improving outcomes and saving money if delivered in accordance with the evidence.</a:t>
            </a:r>
          </a:p>
          <a:p>
            <a:pPr eaLnBrk="1" hangingPunct="1"/>
            <a:r>
              <a:rPr lang="en-US" sz="2800" smtClean="0"/>
              <a:t>EIP does not describe an intervention but rather a  model of service and a philosophy of care.</a:t>
            </a:r>
          </a:p>
          <a:p>
            <a:pPr eaLnBrk="1" hangingPunct="1">
              <a:lnSpc>
                <a:spcPct val="90000"/>
              </a:lnSpc>
            </a:pPr>
            <a:r>
              <a:rPr lang="en-US" sz="2800" smtClean="0"/>
              <a:t>A specialist team model is most able to deliver clinical and cost effectiveness. </a:t>
            </a:r>
            <a:r>
              <a:rPr lang="en-GB" sz="2800" smtClean="0"/>
              <a:t>Success is closely related to fidelity.</a:t>
            </a:r>
            <a:endParaRPr lang="en-US" sz="2800" smtClean="0"/>
          </a:p>
          <a:p>
            <a:pPr eaLnBrk="1" hangingPunct="1">
              <a:lnSpc>
                <a:spcPct val="90000"/>
              </a:lnSpc>
            </a:pPr>
            <a:r>
              <a:rPr lang="en-US" sz="2800" smtClean="0"/>
              <a:t>We have come a long way but there is still further to go</a:t>
            </a:r>
          </a:p>
          <a:p>
            <a:pPr eaLnBrk="1" hangingPunct="1">
              <a:lnSpc>
                <a:spcPct val="90000"/>
              </a:lnSpc>
            </a:pPr>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p:cNvSpPr>
          <p:nvPr>
            <p:ph type="title" idx="4294967295"/>
          </p:nvPr>
        </p:nvSpPr>
        <p:spPr>
          <a:xfrm>
            <a:off x="457200" y="274638"/>
            <a:ext cx="8229600" cy="2887662"/>
          </a:xfrm>
        </p:spPr>
        <p:txBody>
          <a:bodyPr/>
          <a:lstStyle/>
          <a:p>
            <a:pPr algn="l"/>
            <a:r>
              <a:rPr lang="en-GB" sz="4000" smtClean="0"/>
              <a:t>                      </a:t>
            </a:r>
            <a:br>
              <a:rPr lang="en-GB" sz="4000" smtClean="0"/>
            </a:br>
            <a:r>
              <a:rPr lang="en-GB" sz="4000" smtClean="0"/>
              <a:t>                    </a:t>
            </a:r>
            <a:r>
              <a:rPr lang="en-GB" sz="4000" b="1" smtClean="0">
                <a:solidFill>
                  <a:schemeClr val="accent1"/>
                </a:solidFill>
              </a:rPr>
              <a:t>The Future?</a:t>
            </a:r>
            <a:r>
              <a:rPr lang="en-GB" sz="4000" b="1" smtClean="0"/>
              <a:t/>
            </a:r>
            <a:br>
              <a:rPr lang="en-GB" sz="4000" b="1" smtClean="0"/>
            </a:br>
            <a:r>
              <a:rPr lang="en-US" sz="3000" smtClean="0"/>
              <a:t>The future of the EIP reform may lie within a wider and more ambitious reengineering of the health system</a:t>
            </a:r>
            <a:r>
              <a:rPr lang="en-US" sz="3900" smtClean="0"/>
              <a:t/>
            </a:r>
            <a:br>
              <a:rPr lang="en-US" sz="3900" smtClean="0"/>
            </a:br>
            <a:endParaRPr lang="en-GB" sz="3900" smtClean="0"/>
          </a:p>
        </p:txBody>
      </p:sp>
      <p:sp>
        <p:nvSpPr>
          <p:cNvPr id="43010" name="Rectangle 3"/>
          <p:cNvSpPr>
            <a:spLocks noGrp="1"/>
          </p:cNvSpPr>
          <p:nvPr>
            <p:ph type="body" idx="4294967295"/>
          </p:nvPr>
        </p:nvSpPr>
        <p:spPr>
          <a:xfrm>
            <a:off x="457200" y="2879725"/>
            <a:ext cx="8229600" cy="3230563"/>
          </a:xfrm>
        </p:spPr>
        <p:txBody>
          <a:bodyPr/>
          <a:lstStyle/>
          <a:p>
            <a:pPr eaLnBrk="1" hangingPunct="1">
              <a:lnSpc>
                <a:spcPct val="90000"/>
              </a:lnSpc>
            </a:pPr>
            <a:r>
              <a:rPr lang="en-US" sz="3000" smtClean="0"/>
              <a:t>EIP into CMHT or CMHT into EIP?</a:t>
            </a:r>
          </a:p>
          <a:p>
            <a:pPr eaLnBrk="1" hangingPunct="1">
              <a:lnSpc>
                <a:spcPct val="90000"/>
              </a:lnSpc>
            </a:pPr>
            <a:r>
              <a:rPr lang="en-US" sz="3000" smtClean="0"/>
              <a:t>Providing early intervention and recovery within a broad spectrum youth mental health model? </a:t>
            </a:r>
          </a:p>
          <a:p>
            <a:pPr eaLnBrk="1" hangingPunct="1">
              <a:lnSpc>
                <a:spcPct val="90000"/>
              </a:lnSpc>
            </a:pPr>
            <a:r>
              <a:rPr lang="en-US" sz="3000" smtClean="0"/>
              <a:t>Psychosis pathways and PBR?</a:t>
            </a:r>
          </a:p>
          <a:p>
            <a:pPr eaLnBrk="1" hangingPunct="1">
              <a:lnSpc>
                <a:spcPct val="90000"/>
              </a:lnSpc>
            </a:pPr>
            <a:r>
              <a:rPr lang="en-US" sz="3000" smtClean="0"/>
              <a:t>Integration?</a:t>
            </a:r>
          </a:p>
          <a:p>
            <a:pPr eaLnBrk="1" hangingPunct="1">
              <a:lnSpc>
                <a:spcPct val="90000"/>
              </a:lnSpc>
            </a:pPr>
            <a:r>
              <a:rPr lang="en-US" sz="3000" smtClean="0"/>
              <a:t>Prevention?</a:t>
            </a:r>
          </a:p>
          <a:p>
            <a:pPr eaLnBrk="1" hangingPunct="1">
              <a:lnSpc>
                <a:spcPct val="90000"/>
              </a:lnSpc>
            </a:pPr>
            <a:r>
              <a:rPr lang="en-US" sz="3000" smtClean="0"/>
              <a:t>Competition?</a:t>
            </a:r>
          </a:p>
          <a:p>
            <a:endParaRPr lang="en-GB"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p:cNvSpPr>
          <p:nvPr>
            <p:ph type="title"/>
          </p:nvPr>
        </p:nvSpPr>
        <p:spPr/>
        <p:txBody>
          <a:bodyPr/>
          <a:lstStyle/>
          <a:p>
            <a:r>
              <a:rPr lang="en-GB" b="1" smtClean="0">
                <a:solidFill>
                  <a:schemeClr val="accent1"/>
                </a:solidFill>
              </a:rPr>
              <a:t>IRIS</a:t>
            </a:r>
          </a:p>
        </p:txBody>
      </p:sp>
      <p:sp>
        <p:nvSpPr>
          <p:cNvPr id="45058" name="Rectangle 3"/>
          <p:cNvSpPr>
            <a:spLocks noGrp="1"/>
          </p:cNvSpPr>
          <p:nvPr>
            <p:ph type="body" idx="1"/>
          </p:nvPr>
        </p:nvSpPr>
        <p:spPr/>
        <p:txBody>
          <a:bodyPr/>
          <a:lstStyle/>
          <a:p>
            <a:r>
              <a:rPr lang="en-GB" b="1" smtClean="0"/>
              <a:t>From</a:t>
            </a:r>
            <a:r>
              <a:rPr lang="en-GB" smtClean="0"/>
              <a:t> a questionable acronym with modest ambition</a:t>
            </a:r>
          </a:p>
          <a:p>
            <a:r>
              <a:rPr lang="en-GB" b="1" smtClean="0"/>
              <a:t>To</a:t>
            </a:r>
            <a:r>
              <a:rPr lang="en-GB" smtClean="0"/>
              <a:t> a new paradigm of genuine recovery for those with the most serious MH problems</a:t>
            </a:r>
          </a:p>
          <a:p>
            <a:r>
              <a:rPr lang="en-GB" b="1" smtClean="0"/>
              <a:t>By</a:t>
            </a:r>
            <a:r>
              <a:rPr lang="en-GB" smtClean="0"/>
              <a:t> linking research, policy, activists, service users and, vitally, service commissioners and providers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4"/>
          <p:cNvSpPr>
            <a:spLocks noChangeArrowheads="1"/>
          </p:cNvSpPr>
          <p:nvPr/>
        </p:nvSpPr>
        <p:spPr bwMode="auto">
          <a:xfrm>
            <a:off x="635000" y="2757488"/>
            <a:ext cx="7875588" cy="2711450"/>
          </a:xfrm>
          <a:prstGeom prst="rect">
            <a:avLst/>
          </a:prstGeom>
          <a:noFill/>
          <a:ln w="9525">
            <a:noFill/>
            <a:miter lim="800000"/>
            <a:headEnd/>
            <a:tailEnd/>
          </a:ln>
        </p:spPr>
        <p:txBody>
          <a:bodyPr wrap="none" anchor="ctr">
            <a:spAutoFit/>
          </a:bodyPr>
          <a:lstStyle/>
          <a:p>
            <a:pPr algn="ctr"/>
            <a:r>
              <a:rPr lang="en-US" sz="3600" b="1"/>
              <a:t>THE ABANDONED ILLNESS</a:t>
            </a:r>
            <a:endParaRPr lang="en-GB" sz="3600" b="1"/>
          </a:p>
          <a:p>
            <a:pPr algn="ctr"/>
            <a:r>
              <a:rPr lang="en-US" sz="3200"/>
              <a:t>A report by the Schizophrenia Commission</a:t>
            </a:r>
          </a:p>
          <a:p>
            <a:pPr algn="ctr"/>
            <a:endParaRPr lang="en-US" sz="3200"/>
          </a:p>
          <a:p>
            <a:pPr algn="ctr"/>
            <a:endParaRPr lang="en-US" sz="2400"/>
          </a:p>
          <a:p>
            <a:pPr algn="ctr"/>
            <a:r>
              <a:rPr lang="en-GB" sz="2400">
                <a:hlinkClick r:id="rId3"/>
              </a:rPr>
              <a:t>http://www.schizophreniacommission.org.uk/the-report/</a:t>
            </a:r>
            <a:endParaRPr lang="en-US" sz="2400"/>
          </a:p>
          <a:p>
            <a:pPr algn="ctr"/>
            <a:endParaRPr lang="en-US" sz="2400"/>
          </a:p>
        </p:txBody>
      </p:sp>
      <p:pic>
        <p:nvPicPr>
          <p:cNvPr id="47106" name="Picture 5"/>
          <p:cNvPicPr>
            <a:picLocks noChangeAspect="1" noChangeArrowheads="1"/>
          </p:cNvPicPr>
          <p:nvPr/>
        </p:nvPicPr>
        <p:blipFill>
          <a:blip r:embed="rId4"/>
          <a:srcRect/>
          <a:stretch>
            <a:fillRect/>
          </a:stretch>
        </p:blipFill>
        <p:spPr bwMode="auto">
          <a:xfrm>
            <a:off x="635000" y="688975"/>
            <a:ext cx="1843088" cy="178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5" descr="Early intervention in psychosis services -PDF opens in a new window">
            <a:hlinkClick r:id="rId3"/>
          </p:cNvPr>
          <p:cNvPicPr>
            <a:picLocks noChangeAspect="1" noChangeArrowheads="1"/>
          </p:cNvPicPr>
          <p:nvPr/>
        </p:nvPicPr>
        <p:blipFill>
          <a:blip r:embed="rId4"/>
          <a:srcRect/>
          <a:stretch>
            <a:fillRect/>
          </a:stretch>
        </p:blipFill>
        <p:spPr bwMode="auto">
          <a:xfrm>
            <a:off x="509588" y="1547813"/>
            <a:ext cx="1493837" cy="2114550"/>
          </a:xfrm>
          <a:prstGeom prst="rect">
            <a:avLst/>
          </a:prstGeom>
          <a:noFill/>
          <a:ln w="9525">
            <a:noFill/>
            <a:miter lim="800000"/>
            <a:headEnd/>
            <a:tailEnd/>
          </a:ln>
        </p:spPr>
      </p:pic>
      <p:sp>
        <p:nvSpPr>
          <p:cNvPr id="49154" name="Rectangle 6"/>
          <p:cNvSpPr>
            <a:spLocks noChangeArrowheads="1"/>
          </p:cNvSpPr>
          <p:nvPr/>
        </p:nvSpPr>
        <p:spPr bwMode="auto">
          <a:xfrm>
            <a:off x="349250" y="723900"/>
            <a:ext cx="8312150" cy="366713"/>
          </a:xfrm>
          <a:prstGeom prst="rect">
            <a:avLst/>
          </a:prstGeom>
          <a:noFill/>
          <a:ln w="9525">
            <a:noFill/>
            <a:miter lim="800000"/>
            <a:headEnd/>
            <a:tailEnd/>
          </a:ln>
        </p:spPr>
        <p:txBody>
          <a:bodyPr wrap="none">
            <a:spAutoFit/>
          </a:bodyPr>
          <a:lstStyle/>
          <a:p>
            <a:pPr defTabSz="914400"/>
            <a:r>
              <a:rPr lang="en-GB" b="1"/>
              <a:t>www.nhsconfed.org/Publications/briefings/Pages/psychosis-services.aspx</a:t>
            </a:r>
          </a:p>
        </p:txBody>
      </p:sp>
      <p:sp>
        <p:nvSpPr>
          <p:cNvPr id="49155" name="Rectangle 7"/>
          <p:cNvSpPr>
            <a:spLocks noChangeArrowheads="1"/>
          </p:cNvSpPr>
          <p:nvPr/>
        </p:nvSpPr>
        <p:spPr bwMode="auto">
          <a:xfrm>
            <a:off x="349250" y="3987800"/>
            <a:ext cx="8118475" cy="1917700"/>
          </a:xfrm>
          <a:prstGeom prst="rect">
            <a:avLst/>
          </a:prstGeom>
          <a:noFill/>
          <a:ln w="9525">
            <a:noFill/>
            <a:miter lim="800000"/>
            <a:headEnd/>
            <a:tailEnd/>
          </a:ln>
        </p:spPr>
        <p:txBody>
          <a:bodyPr anchor="ctr">
            <a:spAutoFit/>
          </a:bodyPr>
          <a:lstStyle/>
          <a:p>
            <a:r>
              <a:rPr lang="en-US" sz="2400"/>
              <a:t>This briefing presents the evidence base and some key considerations which may helpfully inform and provide a focus for discussions between commissioners and providers in the planning and delivery of community mental health and early intervention in psychosis services.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a:xfrm>
            <a:off x="685800" y="2435225"/>
            <a:ext cx="7772400" cy="1470025"/>
          </a:xfrm>
        </p:spPr>
        <p:txBody>
          <a:bodyPr/>
          <a:lstStyle/>
          <a:p>
            <a:pPr eaLnBrk="1" hangingPunct="1"/>
            <a:r>
              <a:rPr lang="en-US" b="1" smtClean="0">
                <a:solidFill>
                  <a:schemeClr val="accent1"/>
                </a:solidFill>
              </a:rPr>
              <a:t>NEW </a:t>
            </a:r>
            <a:r>
              <a:rPr lang="en-US" smtClean="0">
                <a:solidFill>
                  <a:schemeClr val="accent1"/>
                </a:solidFill>
              </a:rPr>
              <a:t>IRIS Guidelines</a:t>
            </a:r>
          </a:p>
        </p:txBody>
      </p:sp>
      <p:sp>
        <p:nvSpPr>
          <p:cNvPr id="17410" name="Subtitle 2"/>
          <p:cNvSpPr>
            <a:spLocks noGrp="1"/>
          </p:cNvSpPr>
          <p:nvPr>
            <p:ph type="subTitle" idx="1"/>
          </p:nvPr>
        </p:nvSpPr>
        <p:spPr>
          <a:xfrm>
            <a:off x="1371600" y="4157663"/>
            <a:ext cx="6400800" cy="1752600"/>
          </a:xfrm>
        </p:spPr>
        <p:txBody>
          <a:bodyPr/>
          <a:lstStyle/>
          <a:p>
            <a:pPr eaLnBrk="1" hangingPunct="1"/>
            <a:r>
              <a:rPr lang="en-US" smtClean="0">
                <a:solidFill>
                  <a:srgbClr val="898989"/>
                </a:solidFill>
              </a:rPr>
              <a:t>Stephen McGowan</a:t>
            </a:r>
          </a:p>
        </p:txBody>
      </p:sp>
      <p:pic>
        <p:nvPicPr>
          <p:cNvPr id="17411" name="Picture 4"/>
          <p:cNvPicPr>
            <a:picLocks noChangeAspect="1" noChangeArrowheads="1"/>
          </p:cNvPicPr>
          <p:nvPr/>
        </p:nvPicPr>
        <p:blipFill>
          <a:blip r:embed="rId2"/>
          <a:srcRect/>
          <a:stretch>
            <a:fillRect/>
          </a:stretch>
        </p:blipFill>
        <p:spPr bwMode="auto">
          <a:xfrm>
            <a:off x="1641475" y="796925"/>
            <a:ext cx="5861050" cy="133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p:cNvSpPr>
            <a:spLocks noGrp="1"/>
          </p:cNvSpPr>
          <p:nvPr>
            <p:ph type="body" idx="4294967295"/>
          </p:nvPr>
        </p:nvSpPr>
        <p:spPr>
          <a:xfrm>
            <a:off x="457200" y="2568575"/>
            <a:ext cx="8229600" cy="3694113"/>
          </a:xfrm>
        </p:spPr>
        <p:txBody>
          <a:bodyPr/>
          <a:lstStyle/>
          <a:p>
            <a:pPr algn="ctr">
              <a:buFont typeface="Arial" charset="0"/>
              <a:buNone/>
            </a:pPr>
            <a:endParaRPr lang="en-GB" sz="4800" smtClean="0"/>
          </a:p>
          <a:p>
            <a:pPr algn="ctr">
              <a:buFont typeface="Arial" charset="0"/>
              <a:buNone/>
            </a:pPr>
            <a:r>
              <a:rPr lang="en-GB" sz="4800" smtClean="0"/>
              <a:t>http://www.iris-initiative.org.uk</a:t>
            </a:r>
          </a:p>
          <a:p>
            <a:pPr algn="ctr">
              <a:buFont typeface="Arial" charset="0"/>
              <a:buNone/>
            </a:pPr>
            <a:endParaRPr lang="en-GB" sz="2000" smtClean="0"/>
          </a:p>
          <a:p>
            <a:pPr algn="ctr">
              <a:buFont typeface="Arial" charset="0"/>
              <a:buNone/>
            </a:pPr>
            <a:r>
              <a:rPr lang="en-GB" sz="4800" smtClean="0"/>
              <a:t>@IRIS_Initiative</a:t>
            </a:r>
          </a:p>
        </p:txBody>
      </p:sp>
      <p:pic>
        <p:nvPicPr>
          <p:cNvPr id="51202" name="Picture 4"/>
          <p:cNvPicPr>
            <a:picLocks noGrp="1" noChangeAspect="1" noChangeArrowheads="1"/>
          </p:cNvPicPr>
          <p:nvPr>
            <p:ph type="title" idx="4294967295"/>
          </p:nvPr>
        </p:nvPicPr>
        <p:blipFill>
          <a:blip r:embed="rId2"/>
          <a:srcRect/>
          <a:stretch>
            <a:fillRect/>
          </a:stretch>
        </p:blipFill>
        <p:spPr>
          <a:xfrm>
            <a:off x="665163" y="742950"/>
            <a:ext cx="8021637" cy="1825625"/>
          </a:xfrm>
        </p:spPr>
      </p:pic>
      <p:pic>
        <p:nvPicPr>
          <p:cNvPr id="51203" name="Picture 4"/>
          <p:cNvPicPr>
            <a:picLocks noChangeAspect="1" noChangeArrowheads="1"/>
          </p:cNvPicPr>
          <p:nvPr/>
        </p:nvPicPr>
        <p:blipFill>
          <a:blip r:embed="rId3"/>
          <a:srcRect/>
          <a:stretch>
            <a:fillRect/>
          </a:stretch>
        </p:blipFill>
        <p:spPr bwMode="auto">
          <a:xfrm>
            <a:off x="1182688" y="4533900"/>
            <a:ext cx="1430337" cy="140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6"/>
          <p:cNvPicPr>
            <a:picLocks noChangeAspect="1" noChangeArrowheads="1"/>
          </p:cNvPicPr>
          <p:nvPr/>
        </p:nvPicPr>
        <p:blipFill>
          <a:blip r:embed="rId3"/>
          <a:srcRect/>
          <a:stretch>
            <a:fillRect/>
          </a:stretch>
        </p:blipFill>
        <p:spPr bwMode="auto">
          <a:xfrm>
            <a:off x="982663" y="244475"/>
            <a:ext cx="3314700" cy="695325"/>
          </a:xfrm>
          <a:prstGeom prst="rect">
            <a:avLst/>
          </a:prstGeom>
          <a:noFill/>
          <a:ln w="9525">
            <a:noFill/>
            <a:miter lim="800000"/>
            <a:headEnd/>
            <a:tailEnd/>
          </a:ln>
        </p:spPr>
      </p:pic>
      <p:pic>
        <p:nvPicPr>
          <p:cNvPr id="52226" name="Picture 5"/>
          <p:cNvPicPr>
            <a:picLocks noChangeAspect="1" noChangeArrowheads="1"/>
          </p:cNvPicPr>
          <p:nvPr/>
        </p:nvPicPr>
        <p:blipFill>
          <a:blip r:embed="rId4"/>
          <a:srcRect/>
          <a:stretch>
            <a:fillRect/>
          </a:stretch>
        </p:blipFill>
        <p:spPr bwMode="auto">
          <a:xfrm>
            <a:off x="4729163" y="280988"/>
            <a:ext cx="571500" cy="552450"/>
          </a:xfrm>
          <a:prstGeom prst="rect">
            <a:avLst/>
          </a:prstGeom>
          <a:noFill/>
          <a:ln w="9525">
            <a:noFill/>
            <a:miter lim="800000"/>
            <a:headEnd/>
            <a:tailEnd/>
          </a:ln>
        </p:spPr>
      </p:pic>
      <p:pic>
        <p:nvPicPr>
          <p:cNvPr id="52227" name="Picture 4"/>
          <p:cNvPicPr>
            <a:picLocks noChangeAspect="1" noChangeArrowheads="1"/>
          </p:cNvPicPr>
          <p:nvPr/>
        </p:nvPicPr>
        <p:blipFill>
          <a:blip r:embed="rId5"/>
          <a:srcRect/>
          <a:stretch>
            <a:fillRect/>
          </a:stretch>
        </p:blipFill>
        <p:spPr bwMode="auto">
          <a:xfrm>
            <a:off x="1809750" y="1717675"/>
            <a:ext cx="5475288" cy="4611688"/>
          </a:xfrm>
          <a:prstGeom prst="rect">
            <a:avLst/>
          </a:prstGeom>
          <a:noFill/>
          <a:ln w="9525">
            <a:noFill/>
            <a:miter lim="800000"/>
            <a:headEnd/>
            <a:tailEnd/>
          </a:ln>
        </p:spPr>
      </p:pic>
      <p:sp>
        <p:nvSpPr>
          <p:cNvPr id="52228" name="Rectangle 7"/>
          <p:cNvSpPr>
            <a:spLocks noChangeArrowheads="1"/>
          </p:cNvSpPr>
          <p:nvPr/>
        </p:nvSpPr>
        <p:spPr bwMode="auto">
          <a:xfrm>
            <a:off x="0" y="-414338"/>
            <a:ext cx="9144000" cy="0"/>
          </a:xfrm>
          <a:prstGeom prst="rect">
            <a:avLst/>
          </a:prstGeom>
          <a:noFill/>
          <a:ln w="9525">
            <a:noFill/>
            <a:miter lim="800000"/>
            <a:headEnd/>
            <a:tailEnd/>
          </a:ln>
        </p:spPr>
        <p:txBody>
          <a:bodyPr wrap="none" anchor="ctr">
            <a:spAutoFit/>
          </a:bodyPr>
          <a:lstStyle/>
          <a:p>
            <a:endParaRPr lang="en-GB"/>
          </a:p>
        </p:txBody>
      </p:sp>
      <p:sp>
        <p:nvSpPr>
          <p:cNvPr id="52229" name="Rectangle 8"/>
          <p:cNvSpPr>
            <a:spLocks noChangeArrowheads="1"/>
          </p:cNvSpPr>
          <p:nvPr/>
        </p:nvSpPr>
        <p:spPr bwMode="auto">
          <a:xfrm>
            <a:off x="0" y="939800"/>
            <a:ext cx="7285038" cy="915988"/>
          </a:xfrm>
          <a:prstGeom prst="rect">
            <a:avLst/>
          </a:prstGeom>
          <a:noFill/>
          <a:ln w="9525">
            <a:noFill/>
            <a:miter lim="800000"/>
            <a:headEnd/>
            <a:tailEnd/>
          </a:ln>
        </p:spPr>
        <p:txBody>
          <a:bodyPr wrap="none" anchor="ctr">
            <a:spAutoFit/>
          </a:bodyPr>
          <a:lstStyle/>
          <a:p>
            <a:r>
              <a:rPr lang="en-GB" sz="3600" b="1">
                <a:solidFill>
                  <a:srgbClr val="3366FF"/>
                </a:solidFill>
                <a:ea typeface="Times New Roman" pitchFamily="18" charset="0"/>
                <a:cs typeface="HelveticaNeue-Bold"/>
              </a:rPr>
              <a:t>              </a:t>
            </a:r>
            <a:r>
              <a:rPr lang="en-GB" sz="2400">
                <a:solidFill>
                  <a:schemeClr val="accent1"/>
                </a:solidFill>
                <a:ea typeface="Times New Roman" pitchFamily="18" charset="0"/>
                <a:cs typeface="HelveticaNeue-Bold"/>
              </a:rPr>
              <a:t>IRIS Guidelines Update</a:t>
            </a:r>
            <a:r>
              <a:rPr lang="en-GB" sz="2400">
                <a:ea typeface="Times New Roman" pitchFamily="18" charset="0"/>
                <a:cs typeface="HelveticaNeue-Bold"/>
              </a:rPr>
              <a:t> </a:t>
            </a:r>
            <a:r>
              <a:rPr lang="en-GB" sz="2400">
                <a:latin typeface="Times New Roman" pitchFamily="18" charset="0"/>
                <a:ea typeface="Times New Roman" pitchFamily="18" charset="0"/>
                <a:cs typeface="HelveticaNeue-Bold"/>
              </a:rPr>
              <a:t>September 2012</a:t>
            </a:r>
            <a:r>
              <a:rPr lang="en-GB">
                <a:ea typeface="Times New Roman" pitchFamily="18" charset="0"/>
                <a:cs typeface="HelveticaNeue-Bold"/>
              </a:rPr>
              <a:t> </a:t>
            </a:r>
          </a:p>
          <a:p>
            <a:pPr eaLnBrk="0" hangingPunct="0"/>
            <a:endParaRPr lang="en-GB">
              <a:ea typeface="Times New Roman" pitchFamily="18" charset="0"/>
              <a:cs typeface="HelveticaNeue-Bold"/>
            </a:endParaRPr>
          </a:p>
        </p:txBody>
      </p:sp>
      <p:sp>
        <p:nvSpPr>
          <p:cNvPr id="52230" name="Rectangle 9"/>
          <p:cNvSpPr>
            <a:spLocks noChangeArrowheads="1"/>
          </p:cNvSpPr>
          <p:nvPr/>
        </p:nvSpPr>
        <p:spPr bwMode="auto">
          <a:xfrm>
            <a:off x="2078038" y="6491288"/>
            <a:ext cx="3625850" cy="366712"/>
          </a:xfrm>
          <a:prstGeom prst="rect">
            <a:avLst/>
          </a:prstGeom>
          <a:noFill/>
          <a:ln w="9525">
            <a:noFill/>
            <a:miter lim="800000"/>
            <a:headEnd/>
            <a:tailEnd/>
          </a:ln>
        </p:spPr>
        <p:txBody>
          <a:bodyPr wrap="none" anchor="ctr">
            <a:spAutoFit/>
          </a:bodyPr>
          <a:lstStyle/>
          <a:p>
            <a:pPr>
              <a:tabLst>
                <a:tab pos="990600" algn="l"/>
              </a:tabLst>
            </a:pPr>
            <a:r>
              <a:rPr lang="en-GB" sz="1200">
                <a:ea typeface="Times New Roman" pitchFamily="18" charset="0"/>
                <a:cs typeface="Arial" charset="0"/>
              </a:rPr>
              <a:t>	</a:t>
            </a:r>
            <a:r>
              <a:rPr lang="en-GB">
                <a:solidFill>
                  <a:srgbClr val="3366FF"/>
                </a:solidFill>
                <a:ea typeface="Times New Roman" pitchFamily="18" charset="0"/>
                <a:cs typeface="HelveticaNeue"/>
              </a:rPr>
              <a:t>www.iris-initiative.org.uk</a:t>
            </a:r>
            <a:endParaRPr lang="en-GB"/>
          </a:p>
        </p:txBody>
      </p:sp>
      <p:sp>
        <p:nvSpPr>
          <p:cNvPr id="52231" name="Rectangle 11"/>
          <p:cNvSpPr>
            <a:spLocks noChangeArrowheads="1"/>
          </p:cNvSpPr>
          <p:nvPr/>
        </p:nvSpPr>
        <p:spPr bwMode="auto">
          <a:xfrm>
            <a:off x="1809750" y="5688013"/>
            <a:ext cx="3205163" cy="641350"/>
          </a:xfrm>
          <a:prstGeom prst="rect">
            <a:avLst/>
          </a:prstGeom>
          <a:noFill/>
          <a:ln w="9525">
            <a:noFill/>
            <a:miter lim="800000"/>
            <a:headEnd/>
            <a:tailEnd/>
          </a:ln>
        </p:spPr>
        <p:txBody>
          <a:bodyPr>
            <a:spAutoFit/>
          </a:bodyPr>
          <a:lstStyle/>
          <a:p>
            <a:pPr defTabSz="914400"/>
            <a:r>
              <a:rPr lang="en-GB">
                <a:solidFill>
                  <a:schemeClr val="bg1"/>
                </a:solidFill>
              </a:rPr>
              <a:t>Revision of the original 1998 IRIS Guidelines</a:t>
            </a:r>
          </a:p>
        </p:txBody>
      </p:sp>
      <p:pic>
        <p:nvPicPr>
          <p:cNvPr id="52232" name="Picture 10"/>
          <p:cNvPicPr>
            <a:picLocks noChangeAspect="1" noChangeArrowheads="1"/>
          </p:cNvPicPr>
          <p:nvPr/>
        </p:nvPicPr>
        <p:blipFill>
          <a:blip r:embed="rId6"/>
          <a:srcRect/>
          <a:stretch>
            <a:fillRect/>
          </a:stretch>
        </p:blipFill>
        <p:spPr bwMode="auto">
          <a:xfrm>
            <a:off x="5543550" y="201613"/>
            <a:ext cx="2195513" cy="738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p:txBody>
          <a:bodyPr/>
          <a:lstStyle/>
          <a:p>
            <a:pPr eaLnBrk="1" hangingPunct="1"/>
            <a:r>
              <a:rPr lang="en-GB" b="1" smtClean="0">
                <a:solidFill>
                  <a:schemeClr val="accent1"/>
                </a:solidFill>
              </a:rPr>
              <a:t>Then…</a:t>
            </a:r>
          </a:p>
        </p:txBody>
      </p:sp>
      <p:sp>
        <p:nvSpPr>
          <p:cNvPr id="18434" name="Rectangle 3"/>
          <p:cNvSpPr>
            <a:spLocks noGrp="1"/>
          </p:cNvSpPr>
          <p:nvPr>
            <p:ph type="body" idx="1"/>
          </p:nvPr>
        </p:nvSpPr>
        <p:spPr/>
        <p:txBody>
          <a:bodyPr/>
          <a:lstStyle/>
          <a:p>
            <a:pPr eaLnBrk="1" hangingPunct="1">
              <a:lnSpc>
                <a:spcPct val="90000"/>
              </a:lnSpc>
            </a:pPr>
            <a:r>
              <a:rPr lang="en-GB" smtClean="0"/>
              <a:t>IRIS</a:t>
            </a:r>
          </a:p>
          <a:p>
            <a:pPr eaLnBrk="1" hangingPunct="1">
              <a:lnSpc>
                <a:spcPct val="90000"/>
              </a:lnSpc>
            </a:pPr>
            <a:r>
              <a:rPr lang="en-GB" smtClean="0"/>
              <a:t>NSF</a:t>
            </a:r>
          </a:p>
          <a:p>
            <a:pPr eaLnBrk="1" hangingPunct="1">
              <a:lnSpc>
                <a:spcPct val="90000"/>
              </a:lnSpc>
            </a:pPr>
            <a:r>
              <a:rPr lang="en-GB" smtClean="0"/>
              <a:t>PIG</a:t>
            </a:r>
          </a:p>
          <a:p>
            <a:pPr eaLnBrk="1" hangingPunct="1">
              <a:lnSpc>
                <a:spcPct val="90000"/>
              </a:lnSpc>
            </a:pPr>
            <a:r>
              <a:rPr lang="en-GB" smtClean="0"/>
              <a:t>NIMH(E)</a:t>
            </a:r>
          </a:p>
          <a:p>
            <a:pPr eaLnBrk="1" hangingPunct="1">
              <a:lnSpc>
                <a:spcPct val="90000"/>
              </a:lnSpc>
            </a:pPr>
            <a:r>
              <a:rPr lang="en-GB" smtClean="0"/>
              <a:t>NEIP</a:t>
            </a:r>
          </a:p>
          <a:p>
            <a:pPr eaLnBrk="1" hangingPunct="1">
              <a:lnSpc>
                <a:spcPct val="90000"/>
              </a:lnSpc>
            </a:pPr>
            <a:r>
              <a:rPr lang="en-GB" smtClean="0"/>
              <a:t>NMHDU</a:t>
            </a:r>
          </a:p>
          <a:p>
            <a:pPr eaLnBrk="1" hangingPunct="1">
              <a:lnSpc>
                <a:spcPct val="90000"/>
              </a:lnSpc>
            </a:pPr>
            <a:r>
              <a:rPr lang="en-GB" smtClean="0"/>
              <a:t>WHO</a:t>
            </a:r>
          </a:p>
          <a:p>
            <a:pPr eaLnBrk="1" hangingPunct="1">
              <a:lnSpc>
                <a:spcPct val="90000"/>
              </a:lnSpc>
            </a:pPr>
            <a:r>
              <a:rPr lang="en-GB" smtClean="0"/>
              <a:t>IRIS</a:t>
            </a:r>
          </a:p>
          <a:p>
            <a:pPr eaLnBrk="1" hangingPunct="1">
              <a:lnSpc>
                <a:spcPct val="90000"/>
              </a:lnSpc>
            </a:pPr>
            <a:endParaRPr lang="en-GB" smtClean="0"/>
          </a:p>
          <a:p>
            <a:pPr eaLnBrk="1" hangingPunct="1">
              <a:lnSpc>
                <a:spcPct val="90000"/>
              </a:lnSpc>
            </a:pPr>
            <a:endParaRPr lang="en-GB"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a:xfrm>
            <a:off x="539750" y="-242888"/>
            <a:ext cx="7772400" cy="1143001"/>
          </a:xfrm>
        </p:spPr>
        <p:txBody>
          <a:bodyPr anchor="b"/>
          <a:lstStyle/>
          <a:p>
            <a:pPr eaLnBrk="1" hangingPunct="1"/>
            <a:r>
              <a:rPr lang="en-GB" sz="4000" b="1" smtClean="0">
                <a:solidFill>
                  <a:schemeClr val="accent1"/>
                </a:solidFill>
              </a:rPr>
              <a:t>Early Intervention in Psychosis</a:t>
            </a:r>
          </a:p>
        </p:txBody>
      </p:sp>
      <p:sp>
        <p:nvSpPr>
          <p:cNvPr id="20482" name="Rectangle 3"/>
          <p:cNvSpPr>
            <a:spLocks noGrp="1" noChangeArrowheads="1"/>
          </p:cNvSpPr>
          <p:nvPr>
            <p:ph type="body" idx="4294967295"/>
          </p:nvPr>
        </p:nvSpPr>
        <p:spPr>
          <a:xfrm>
            <a:off x="0" y="476250"/>
            <a:ext cx="7772400" cy="5410200"/>
          </a:xfrm>
        </p:spPr>
        <p:txBody>
          <a:bodyPr/>
          <a:lstStyle/>
          <a:p>
            <a:pPr lvl="4" eaLnBrk="1" hangingPunct="1">
              <a:buFont typeface="Arial" charset="0"/>
              <a:buNone/>
            </a:pPr>
            <a:endParaRPr lang="en-GB" smtClean="0"/>
          </a:p>
        </p:txBody>
      </p:sp>
      <p:sp>
        <p:nvSpPr>
          <p:cNvPr id="20483" name="Oval 4"/>
          <p:cNvSpPr>
            <a:spLocks noChangeArrowheads="1"/>
          </p:cNvSpPr>
          <p:nvPr/>
        </p:nvSpPr>
        <p:spPr bwMode="auto">
          <a:xfrm>
            <a:off x="1295400" y="990600"/>
            <a:ext cx="2971800" cy="1447800"/>
          </a:xfrm>
          <a:prstGeom prst="ellipse">
            <a:avLst/>
          </a:prstGeom>
          <a:solidFill>
            <a:schemeClr val="bg2"/>
          </a:solidFill>
          <a:ln w="9525">
            <a:solidFill>
              <a:schemeClr val="tx1"/>
            </a:solidFill>
            <a:round/>
            <a:headEnd/>
            <a:tailEnd/>
          </a:ln>
        </p:spPr>
        <p:txBody>
          <a:bodyPr wrap="none" anchor="ctr"/>
          <a:lstStyle/>
          <a:p>
            <a:pPr algn="ctr" defTabSz="914400" eaLnBrk="0" hangingPunct="0"/>
            <a:r>
              <a:rPr lang="en-GB" sz="2400" b="1">
                <a:solidFill>
                  <a:srgbClr val="CC0000"/>
                </a:solidFill>
              </a:rPr>
              <a:t>Early Detection</a:t>
            </a:r>
          </a:p>
        </p:txBody>
      </p:sp>
      <p:sp>
        <p:nvSpPr>
          <p:cNvPr id="20484" name="Oval 5"/>
          <p:cNvSpPr>
            <a:spLocks noChangeArrowheads="1"/>
          </p:cNvSpPr>
          <p:nvPr/>
        </p:nvSpPr>
        <p:spPr bwMode="auto">
          <a:xfrm>
            <a:off x="4724400" y="1676400"/>
            <a:ext cx="3886200" cy="1295400"/>
          </a:xfrm>
          <a:prstGeom prst="ellipse">
            <a:avLst/>
          </a:prstGeom>
          <a:solidFill>
            <a:schemeClr val="bg2"/>
          </a:solidFill>
          <a:ln w="9525">
            <a:solidFill>
              <a:schemeClr val="tx1"/>
            </a:solidFill>
            <a:round/>
            <a:headEnd/>
            <a:tailEnd/>
          </a:ln>
        </p:spPr>
        <p:txBody>
          <a:bodyPr wrap="none" anchor="ctr"/>
          <a:lstStyle/>
          <a:p>
            <a:pPr algn="ctr" defTabSz="914400" eaLnBrk="0" hangingPunct="0"/>
            <a:r>
              <a:rPr lang="en-GB" sz="2400" b="1">
                <a:solidFill>
                  <a:srgbClr val="CC0000"/>
                </a:solidFill>
              </a:rPr>
              <a:t>Reduced treatment delays</a:t>
            </a:r>
          </a:p>
        </p:txBody>
      </p:sp>
      <p:sp>
        <p:nvSpPr>
          <p:cNvPr id="20485" name="Oval 6"/>
          <p:cNvSpPr>
            <a:spLocks noChangeArrowheads="1"/>
          </p:cNvSpPr>
          <p:nvPr/>
        </p:nvSpPr>
        <p:spPr bwMode="auto">
          <a:xfrm>
            <a:off x="838200" y="3505200"/>
            <a:ext cx="7162800" cy="1143000"/>
          </a:xfrm>
          <a:prstGeom prst="ellipse">
            <a:avLst/>
          </a:prstGeom>
          <a:solidFill>
            <a:schemeClr val="bg2"/>
          </a:solidFill>
          <a:ln w="9525">
            <a:solidFill>
              <a:schemeClr val="tx1"/>
            </a:solidFill>
            <a:round/>
            <a:headEnd/>
            <a:tailEnd/>
          </a:ln>
        </p:spPr>
        <p:txBody>
          <a:bodyPr wrap="none" anchor="ctr"/>
          <a:lstStyle/>
          <a:p>
            <a:pPr algn="ctr" defTabSz="914400" eaLnBrk="0" hangingPunct="0"/>
            <a:r>
              <a:rPr lang="en-GB" sz="2400" b="1">
                <a:solidFill>
                  <a:srgbClr val="CC0000"/>
                </a:solidFill>
              </a:rPr>
              <a:t>Sustained, phase-specific intervention </a:t>
            </a:r>
          </a:p>
          <a:p>
            <a:pPr algn="ctr" defTabSz="914400" eaLnBrk="0" hangingPunct="0"/>
            <a:r>
              <a:rPr lang="en-GB" sz="2400" b="1">
                <a:solidFill>
                  <a:srgbClr val="CC0000"/>
                </a:solidFill>
              </a:rPr>
              <a:t>through the Critical Period</a:t>
            </a:r>
            <a:r>
              <a:rPr lang="en-GB" sz="2400">
                <a:latin typeface="Times New Roman" pitchFamily="18" charset="0"/>
              </a:rPr>
              <a:t> </a:t>
            </a:r>
          </a:p>
        </p:txBody>
      </p:sp>
      <p:sp>
        <p:nvSpPr>
          <p:cNvPr id="20486" name="Oval 7"/>
          <p:cNvSpPr>
            <a:spLocks noChangeArrowheads="1"/>
          </p:cNvSpPr>
          <p:nvPr/>
        </p:nvSpPr>
        <p:spPr bwMode="auto">
          <a:xfrm>
            <a:off x="684213" y="5229225"/>
            <a:ext cx="7772400" cy="1066800"/>
          </a:xfrm>
          <a:prstGeom prst="ellipse">
            <a:avLst/>
          </a:prstGeom>
          <a:solidFill>
            <a:schemeClr val="bg2"/>
          </a:solidFill>
          <a:ln w="9525">
            <a:solidFill>
              <a:schemeClr val="tx1"/>
            </a:solidFill>
            <a:round/>
            <a:headEnd/>
            <a:tailEnd/>
          </a:ln>
        </p:spPr>
        <p:txBody>
          <a:bodyPr wrap="none" anchor="ctr"/>
          <a:lstStyle/>
          <a:p>
            <a:pPr algn="ctr" defTabSz="914400" eaLnBrk="0" hangingPunct="0"/>
            <a:r>
              <a:rPr lang="en-GB" sz="2400" b="1">
                <a:solidFill>
                  <a:srgbClr val="CC0000"/>
                </a:solidFill>
              </a:rPr>
              <a:t>Improved outcomes</a:t>
            </a:r>
          </a:p>
        </p:txBody>
      </p:sp>
      <p:sp>
        <p:nvSpPr>
          <p:cNvPr id="20487" name="Line 8"/>
          <p:cNvSpPr>
            <a:spLocks noChangeShapeType="1"/>
          </p:cNvSpPr>
          <p:nvPr/>
        </p:nvSpPr>
        <p:spPr bwMode="auto">
          <a:xfrm>
            <a:off x="2514600" y="2438400"/>
            <a:ext cx="304800" cy="1143000"/>
          </a:xfrm>
          <a:prstGeom prst="line">
            <a:avLst/>
          </a:prstGeom>
          <a:noFill/>
          <a:ln w="9525">
            <a:solidFill>
              <a:schemeClr val="tx1"/>
            </a:solidFill>
            <a:round/>
            <a:headEnd/>
            <a:tailEnd type="triangle" w="med" len="med"/>
          </a:ln>
        </p:spPr>
        <p:txBody>
          <a:bodyPr/>
          <a:lstStyle/>
          <a:p>
            <a:endParaRPr lang="en-US"/>
          </a:p>
        </p:txBody>
      </p:sp>
      <p:sp>
        <p:nvSpPr>
          <p:cNvPr id="20488" name="Line 9"/>
          <p:cNvSpPr>
            <a:spLocks noChangeShapeType="1"/>
          </p:cNvSpPr>
          <p:nvPr/>
        </p:nvSpPr>
        <p:spPr bwMode="auto">
          <a:xfrm flipH="1">
            <a:off x="6019800" y="2971800"/>
            <a:ext cx="762000" cy="609600"/>
          </a:xfrm>
          <a:prstGeom prst="line">
            <a:avLst/>
          </a:prstGeom>
          <a:noFill/>
          <a:ln w="9525">
            <a:solidFill>
              <a:schemeClr val="tx1"/>
            </a:solidFill>
            <a:round/>
            <a:headEnd/>
            <a:tailEnd type="triangle" w="med" len="med"/>
          </a:ln>
        </p:spPr>
        <p:txBody>
          <a:bodyPr/>
          <a:lstStyle/>
          <a:p>
            <a:endParaRPr lang="en-US"/>
          </a:p>
        </p:txBody>
      </p:sp>
      <p:sp>
        <p:nvSpPr>
          <p:cNvPr id="20489" name="Line 10"/>
          <p:cNvSpPr>
            <a:spLocks noChangeShapeType="1"/>
          </p:cNvSpPr>
          <p:nvPr/>
        </p:nvSpPr>
        <p:spPr bwMode="auto">
          <a:xfrm>
            <a:off x="4419600" y="4648200"/>
            <a:ext cx="0" cy="609600"/>
          </a:xfrm>
          <a:prstGeom prst="line">
            <a:avLst/>
          </a:prstGeom>
          <a:noFill/>
          <a:ln w="9525">
            <a:solidFill>
              <a:schemeClr val="tx1"/>
            </a:solidFill>
            <a:round/>
            <a:headEnd/>
            <a:tailEnd type="triangle" w="med" len="med"/>
          </a:ln>
        </p:spPr>
        <p:txBody>
          <a:bodyPr/>
          <a:lstStyle/>
          <a:p>
            <a:endParaRPr lang="en-US"/>
          </a:p>
        </p:txBody>
      </p:sp>
      <p:sp>
        <p:nvSpPr>
          <p:cNvPr id="20490" name="Line 11"/>
          <p:cNvSpPr>
            <a:spLocks noChangeShapeType="1"/>
          </p:cNvSpPr>
          <p:nvPr/>
        </p:nvSpPr>
        <p:spPr bwMode="auto">
          <a:xfrm>
            <a:off x="3962400" y="2209800"/>
            <a:ext cx="838200" cy="2286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p:txBody>
          <a:bodyPr/>
          <a:lstStyle/>
          <a:p>
            <a:pPr eaLnBrk="1" hangingPunct="1"/>
            <a:r>
              <a:rPr lang="en-GB" b="1" smtClean="0">
                <a:solidFill>
                  <a:schemeClr val="accent1"/>
                </a:solidFill>
              </a:rPr>
              <a:t>Achievements</a:t>
            </a:r>
          </a:p>
        </p:txBody>
      </p:sp>
      <p:sp>
        <p:nvSpPr>
          <p:cNvPr id="22530" name="Rectangle 3"/>
          <p:cNvSpPr>
            <a:spLocks noGrp="1"/>
          </p:cNvSpPr>
          <p:nvPr>
            <p:ph type="body" idx="1"/>
          </p:nvPr>
        </p:nvSpPr>
        <p:spPr>
          <a:xfrm>
            <a:off x="457200" y="1600200"/>
            <a:ext cx="8229600" cy="5054600"/>
          </a:xfrm>
        </p:spPr>
        <p:txBody>
          <a:bodyPr/>
          <a:lstStyle/>
          <a:p>
            <a:pPr eaLnBrk="1" hangingPunct="1">
              <a:lnSpc>
                <a:spcPct val="80000"/>
              </a:lnSpc>
            </a:pPr>
            <a:r>
              <a:rPr lang="en-GB" sz="2800" smtClean="0"/>
              <a:t>Coverage: Over 60,000 </a:t>
            </a:r>
          </a:p>
          <a:p>
            <a:pPr eaLnBrk="1" hangingPunct="1">
              <a:lnSpc>
                <a:spcPct val="80000"/>
              </a:lnSpc>
              <a:buFont typeface="Arial" charset="0"/>
              <a:buNone/>
            </a:pPr>
            <a:endParaRPr lang="en-GB" sz="1400" smtClean="0"/>
          </a:p>
          <a:p>
            <a:pPr eaLnBrk="1" hangingPunct="1">
              <a:lnSpc>
                <a:spcPct val="80000"/>
              </a:lnSpc>
            </a:pPr>
            <a:r>
              <a:rPr lang="en-GB" sz="2800" smtClean="0"/>
              <a:t>Outcomes:  </a:t>
            </a:r>
          </a:p>
          <a:p>
            <a:pPr eaLnBrk="1" hangingPunct="1">
              <a:lnSpc>
                <a:spcPct val="80000"/>
              </a:lnSpc>
              <a:buFont typeface="Arial" charset="0"/>
              <a:buNone/>
            </a:pPr>
            <a:r>
              <a:rPr lang="en-GB" sz="2800" smtClean="0"/>
              <a:t>			-  A better course of illness and fewer symptoms		-  Halving of suicide rates</a:t>
            </a:r>
          </a:p>
          <a:p>
            <a:pPr eaLnBrk="1" hangingPunct="1">
              <a:lnSpc>
                <a:spcPct val="80000"/>
              </a:lnSpc>
              <a:buFont typeface="Arial" charset="0"/>
              <a:buNone/>
            </a:pPr>
            <a:r>
              <a:rPr lang="en-GB" sz="2800" smtClean="0"/>
              <a:t>			-  Substantial reduction in admission rates</a:t>
            </a:r>
          </a:p>
          <a:p>
            <a:pPr eaLnBrk="1" hangingPunct="1">
              <a:lnSpc>
                <a:spcPct val="80000"/>
              </a:lnSpc>
              <a:buFont typeface="Arial" charset="0"/>
              <a:buNone/>
            </a:pPr>
            <a:r>
              <a:rPr lang="en-GB" sz="2800" smtClean="0"/>
              <a:t>			-  50-60% recovery rates (2011)</a:t>
            </a:r>
          </a:p>
          <a:p>
            <a:pPr eaLnBrk="1" hangingPunct="1">
              <a:lnSpc>
                <a:spcPct val="80000"/>
              </a:lnSpc>
              <a:buFont typeface="Arial" charset="0"/>
              <a:buNone/>
            </a:pPr>
            <a:endParaRPr lang="en-GB" sz="1400" smtClean="0"/>
          </a:p>
          <a:p>
            <a:pPr eaLnBrk="1" hangingPunct="1">
              <a:lnSpc>
                <a:spcPct val="80000"/>
              </a:lnSpc>
            </a:pPr>
            <a:r>
              <a:rPr lang="en-GB" sz="2800" smtClean="0"/>
              <a:t>Cost savings:</a:t>
            </a:r>
          </a:p>
          <a:p>
            <a:pPr eaLnBrk="1" hangingPunct="1">
              <a:lnSpc>
                <a:spcPct val="80000"/>
              </a:lnSpc>
              <a:buFont typeface="Arial" charset="0"/>
              <a:buNone/>
            </a:pPr>
            <a:endParaRPr lang="en-GB" sz="1400" smtClean="0"/>
          </a:p>
          <a:p>
            <a:pPr>
              <a:lnSpc>
                <a:spcPct val="80000"/>
              </a:lnSpc>
              <a:buFont typeface="Arial" charset="0"/>
              <a:buNone/>
            </a:pPr>
            <a:r>
              <a:rPr lang="en-GB" sz="2800" b="1" smtClean="0"/>
              <a:t>    </a:t>
            </a:r>
            <a:r>
              <a:rPr lang="en-GB" sz="2800" b="1" i="1" smtClean="0"/>
              <a:t>‘EIP can save in the order of £5,000 per case in year one, rising to £14,000 by year three compared to treatment as usual’.</a:t>
            </a:r>
            <a:r>
              <a:rPr lang="en-GB" sz="2800" b="1" smtClean="0"/>
              <a:t> </a:t>
            </a:r>
            <a:r>
              <a:rPr lang="en-GB" sz="2000" smtClean="0"/>
              <a:t>(McCrone et al 2009)</a:t>
            </a:r>
          </a:p>
          <a:p>
            <a:pPr eaLnBrk="1" hangingPunct="1">
              <a:lnSpc>
                <a:spcPct val="80000"/>
              </a:lnSpc>
              <a:buFont typeface="Arial" charset="0"/>
              <a:buNone/>
            </a:pPr>
            <a:r>
              <a:rPr lang="en-GB" sz="1800" smtClean="0"/>
              <a:t> </a:t>
            </a:r>
          </a:p>
          <a:p>
            <a:pPr eaLnBrk="1" hangingPunct="1">
              <a:lnSpc>
                <a:spcPct val="80000"/>
              </a:lnSpc>
            </a:pPr>
            <a:endParaRPr lang="en-GB" sz="18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p:txBody>
          <a:bodyPr/>
          <a:lstStyle/>
          <a:p>
            <a:r>
              <a:rPr lang="en-GB" b="1" smtClean="0">
                <a:solidFill>
                  <a:schemeClr val="accent1"/>
                </a:solidFill>
              </a:rPr>
              <a:t>Now…</a:t>
            </a:r>
          </a:p>
        </p:txBody>
      </p:sp>
      <p:sp>
        <p:nvSpPr>
          <p:cNvPr id="24578" name="Rectangle 3"/>
          <p:cNvSpPr>
            <a:spLocks noGrp="1"/>
          </p:cNvSpPr>
          <p:nvPr>
            <p:ph type="body" idx="1"/>
          </p:nvPr>
        </p:nvSpPr>
        <p:spPr>
          <a:xfrm>
            <a:off x="457200" y="1196975"/>
            <a:ext cx="8229600" cy="5440363"/>
          </a:xfrm>
        </p:spPr>
        <p:txBody>
          <a:bodyPr/>
          <a:lstStyle/>
          <a:p>
            <a:r>
              <a:rPr lang="en-GB" smtClean="0"/>
              <a:t>Partial Reform</a:t>
            </a:r>
          </a:p>
          <a:p>
            <a:r>
              <a:rPr lang="en-GB" smtClean="0"/>
              <a:t>World wide recession</a:t>
            </a:r>
          </a:p>
          <a:p>
            <a:r>
              <a:rPr lang="en-GB" smtClean="0"/>
              <a:t>Cuts to public services</a:t>
            </a:r>
          </a:p>
          <a:p>
            <a:r>
              <a:rPr lang="en-GB" smtClean="0"/>
              <a:t>S75 divorces</a:t>
            </a:r>
          </a:p>
          <a:p>
            <a:r>
              <a:rPr lang="en-GB" smtClean="0"/>
              <a:t>Post NSF:  </a:t>
            </a:r>
          </a:p>
          <a:p>
            <a:pPr>
              <a:buFont typeface="Arial" charset="0"/>
              <a:buNone/>
            </a:pPr>
            <a:r>
              <a:rPr lang="en-GB" sz="2800" smtClean="0"/>
              <a:t>			-  CCGs</a:t>
            </a:r>
          </a:p>
          <a:p>
            <a:pPr>
              <a:buFont typeface="Arial" charset="0"/>
              <a:buNone/>
            </a:pPr>
            <a:r>
              <a:rPr lang="en-GB" sz="2800" smtClean="0"/>
              <a:t>			-  Block grant payment system 			</a:t>
            </a:r>
          </a:p>
          <a:p>
            <a:pPr>
              <a:buFont typeface="Arial" charset="0"/>
              <a:buNone/>
            </a:pPr>
            <a:r>
              <a:rPr lang="en-GB" sz="2800" smtClean="0"/>
              <a:t>			-  Payment by Results</a:t>
            </a:r>
          </a:p>
          <a:p>
            <a:r>
              <a:rPr lang="en-GB" smtClean="0"/>
              <a:t>£21bn!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a:xfrm>
            <a:off x="457200" y="511175"/>
            <a:ext cx="8229600" cy="1978025"/>
          </a:xfrm>
        </p:spPr>
        <p:txBody>
          <a:bodyPr/>
          <a:lstStyle/>
          <a:p>
            <a:pPr algn="l"/>
            <a:r>
              <a:rPr lang="en-US" sz="2800" smtClean="0"/>
              <a:t>Fourteen years on from the original IRIS guidelines, EIP has become established as the preferred model of service for young people with emerging psychosis and their families:</a:t>
            </a:r>
            <a:br>
              <a:rPr lang="en-US" sz="2800" smtClean="0"/>
            </a:br>
            <a:endParaRPr lang="en-GB" sz="2800" smtClean="0"/>
          </a:p>
        </p:txBody>
      </p:sp>
      <p:sp>
        <p:nvSpPr>
          <p:cNvPr id="26626" name="Rectangle 3"/>
          <p:cNvSpPr>
            <a:spLocks noGrp="1"/>
          </p:cNvSpPr>
          <p:nvPr>
            <p:ph type="body" idx="1"/>
          </p:nvPr>
        </p:nvSpPr>
        <p:spPr>
          <a:xfrm>
            <a:off x="457200" y="2252663"/>
            <a:ext cx="8229600" cy="3873500"/>
          </a:xfrm>
        </p:spPr>
        <p:txBody>
          <a:bodyPr/>
          <a:lstStyle/>
          <a:p>
            <a:pPr eaLnBrk="1" hangingPunct="1"/>
            <a:r>
              <a:rPr lang="en-US" sz="2800" smtClean="0"/>
              <a:t>Endorsed by NICE core Schizophrenia Guidelines (NICE CG 82 2009)</a:t>
            </a:r>
          </a:p>
          <a:p>
            <a:pPr eaLnBrk="1" hangingPunct="1"/>
            <a:r>
              <a:rPr lang="en-US" sz="2800" smtClean="0"/>
              <a:t>Highlighted in current mental health policy (DH 2011 No Health without Mental Health; Section 7.13; p66)</a:t>
            </a:r>
          </a:p>
          <a:p>
            <a:pPr eaLnBrk="1" hangingPunct="1"/>
            <a:r>
              <a:rPr lang="en-US" sz="2800" smtClean="0"/>
              <a:t>A commitment in the 2012/13 NHS operating framework (DH Nov 2011)</a:t>
            </a:r>
          </a:p>
          <a:p>
            <a:pPr eaLnBrk="1" hangingPunct="1"/>
            <a:r>
              <a:rPr lang="en-US" sz="2800" smtClean="0"/>
              <a:t>Featuring in the emerging PbR toolkit cluster 10</a:t>
            </a:r>
          </a:p>
          <a:p>
            <a:pPr eaLnBrk="1" hangingPunct="1"/>
            <a:r>
              <a:rPr lang="en-GB" sz="2800" smtClean="0"/>
              <a:t>One of the most researched areas in MH</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a:xfrm>
            <a:off x="457200" y="274638"/>
            <a:ext cx="8229600" cy="876300"/>
          </a:xfrm>
        </p:spPr>
        <p:txBody>
          <a:bodyPr/>
          <a:lstStyle/>
          <a:p>
            <a:r>
              <a:rPr lang="en-GB" b="1" smtClean="0">
                <a:solidFill>
                  <a:schemeClr val="accent1"/>
                </a:solidFill>
              </a:rPr>
              <a:t>2012 Research Headlines</a:t>
            </a:r>
          </a:p>
        </p:txBody>
      </p:sp>
      <p:sp>
        <p:nvSpPr>
          <p:cNvPr id="28674" name="Rectangle 3"/>
          <p:cNvSpPr>
            <a:spLocks noGrp="1"/>
          </p:cNvSpPr>
          <p:nvPr>
            <p:ph type="body" idx="1"/>
          </p:nvPr>
        </p:nvSpPr>
        <p:spPr>
          <a:xfrm>
            <a:off x="203200" y="1150938"/>
            <a:ext cx="8737600" cy="5419725"/>
          </a:xfrm>
        </p:spPr>
        <p:txBody>
          <a:bodyPr/>
          <a:lstStyle/>
          <a:p>
            <a:pPr>
              <a:lnSpc>
                <a:spcPct val="80000"/>
              </a:lnSpc>
            </a:pPr>
            <a:r>
              <a:rPr lang="en-GB" sz="2500" i="1" smtClean="0"/>
              <a:t>People treated by early intervention in psychosis had significantly fewer admissions, readmissions and total bed days and better engagement with services</a:t>
            </a:r>
            <a:r>
              <a:rPr lang="en-GB" sz="2500" smtClean="0"/>
              <a:t>  </a:t>
            </a:r>
            <a:r>
              <a:rPr lang="en-GB" sz="2500" b="1" smtClean="0"/>
              <a:t>(The Psychiatrist, 2008)</a:t>
            </a:r>
          </a:p>
          <a:p>
            <a:pPr>
              <a:lnSpc>
                <a:spcPct val="80000"/>
              </a:lnSpc>
            </a:pPr>
            <a:endParaRPr lang="en-GB" sz="800" b="1" smtClean="0"/>
          </a:p>
          <a:p>
            <a:pPr>
              <a:lnSpc>
                <a:spcPct val="80000"/>
              </a:lnSpc>
            </a:pPr>
            <a:r>
              <a:rPr lang="en-GB" sz="2500" i="1" smtClean="0"/>
              <a:t>Specialised EI programmes are cost effective over the long term and can deliver a higher recovery rate at 33% of the cost of standard mental health services.</a:t>
            </a:r>
            <a:r>
              <a:rPr lang="en-GB" sz="2500" smtClean="0"/>
              <a:t> </a:t>
            </a:r>
            <a:r>
              <a:rPr lang="en-GB" sz="2500" b="1" smtClean="0"/>
              <a:t>(Schizophrenia Bulletin, 2009)</a:t>
            </a:r>
          </a:p>
          <a:p>
            <a:pPr>
              <a:lnSpc>
                <a:spcPct val="80000"/>
              </a:lnSpc>
            </a:pPr>
            <a:endParaRPr lang="en-GB" sz="800" b="1" smtClean="0"/>
          </a:p>
          <a:p>
            <a:pPr>
              <a:lnSpc>
                <a:spcPct val="80000"/>
              </a:lnSpc>
            </a:pPr>
            <a:r>
              <a:rPr lang="en-GB" sz="2500" i="1" smtClean="0"/>
              <a:t>For people with early psychosis, early intervention services appear to have clinically important benefits over standard care improving access to treatment and reducing hospital admission, relapse rates and symptom severity</a:t>
            </a:r>
            <a:r>
              <a:rPr lang="en-GB" sz="2500" smtClean="0"/>
              <a:t> </a:t>
            </a:r>
            <a:r>
              <a:rPr lang="en-GB" sz="2500" b="1" smtClean="0"/>
              <a:t>(BJPsych, 2010)</a:t>
            </a:r>
          </a:p>
          <a:p>
            <a:pPr>
              <a:lnSpc>
                <a:spcPct val="80000"/>
              </a:lnSpc>
            </a:pPr>
            <a:endParaRPr lang="en-GB" sz="800" b="1" smtClean="0"/>
          </a:p>
          <a:p>
            <a:pPr>
              <a:lnSpc>
                <a:spcPct val="80000"/>
              </a:lnSpc>
            </a:pPr>
            <a:r>
              <a:rPr lang="en-GB" sz="2500" i="1" smtClean="0"/>
              <a:t>Functional recovery at 14-month follow-up significantly predicted both full functional recovery and remission of negative symptoms at 7.5 years.  Early recovery plays a pivotal role in preventing the development of chronic negative symptoms and disability</a:t>
            </a:r>
            <a:r>
              <a:rPr lang="en-GB" sz="2500" smtClean="0"/>
              <a:t> </a:t>
            </a:r>
            <a:r>
              <a:rPr lang="en-GB" sz="2500" b="1" smtClean="0"/>
              <a:t>(Schizophrenia Research, 2012)</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6"/>
          <p:cNvPicPr>
            <a:picLocks noChangeAspect="1" noChangeArrowheads="1"/>
          </p:cNvPicPr>
          <p:nvPr/>
        </p:nvPicPr>
        <p:blipFill>
          <a:blip r:embed="rId3"/>
          <a:srcRect/>
          <a:stretch>
            <a:fillRect/>
          </a:stretch>
        </p:blipFill>
        <p:spPr bwMode="auto">
          <a:xfrm>
            <a:off x="982663" y="244475"/>
            <a:ext cx="3314700" cy="695325"/>
          </a:xfrm>
          <a:prstGeom prst="rect">
            <a:avLst/>
          </a:prstGeom>
          <a:noFill/>
          <a:ln w="9525">
            <a:noFill/>
            <a:miter lim="800000"/>
            <a:headEnd/>
            <a:tailEnd/>
          </a:ln>
        </p:spPr>
      </p:pic>
      <p:pic>
        <p:nvPicPr>
          <p:cNvPr id="30722" name="Picture 5"/>
          <p:cNvPicPr>
            <a:picLocks noChangeAspect="1" noChangeArrowheads="1"/>
          </p:cNvPicPr>
          <p:nvPr/>
        </p:nvPicPr>
        <p:blipFill>
          <a:blip r:embed="rId4"/>
          <a:srcRect/>
          <a:stretch>
            <a:fillRect/>
          </a:stretch>
        </p:blipFill>
        <p:spPr bwMode="auto">
          <a:xfrm>
            <a:off x="4729163" y="280988"/>
            <a:ext cx="571500" cy="552450"/>
          </a:xfrm>
          <a:prstGeom prst="rect">
            <a:avLst/>
          </a:prstGeom>
          <a:noFill/>
          <a:ln w="9525">
            <a:noFill/>
            <a:miter lim="800000"/>
            <a:headEnd/>
            <a:tailEnd/>
          </a:ln>
        </p:spPr>
      </p:pic>
      <p:pic>
        <p:nvPicPr>
          <p:cNvPr id="30723" name="Picture 4"/>
          <p:cNvPicPr>
            <a:picLocks noChangeAspect="1" noChangeArrowheads="1"/>
          </p:cNvPicPr>
          <p:nvPr/>
        </p:nvPicPr>
        <p:blipFill>
          <a:blip r:embed="rId5"/>
          <a:srcRect/>
          <a:stretch>
            <a:fillRect/>
          </a:stretch>
        </p:blipFill>
        <p:spPr bwMode="auto">
          <a:xfrm>
            <a:off x="1809750" y="1717675"/>
            <a:ext cx="5475288" cy="4611688"/>
          </a:xfrm>
          <a:prstGeom prst="rect">
            <a:avLst/>
          </a:prstGeom>
          <a:noFill/>
          <a:ln w="9525">
            <a:noFill/>
            <a:miter lim="800000"/>
            <a:headEnd/>
            <a:tailEnd/>
          </a:ln>
        </p:spPr>
      </p:pic>
      <p:sp>
        <p:nvSpPr>
          <p:cNvPr id="30724" name="Rectangle 7"/>
          <p:cNvSpPr>
            <a:spLocks noChangeArrowheads="1"/>
          </p:cNvSpPr>
          <p:nvPr/>
        </p:nvSpPr>
        <p:spPr bwMode="auto">
          <a:xfrm>
            <a:off x="0" y="-414338"/>
            <a:ext cx="9144000" cy="0"/>
          </a:xfrm>
          <a:prstGeom prst="rect">
            <a:avLst/>
          </a:prstGeom>
          <a:noFill/>
          <a:ln w="9525">
            <a:noFill/>
            <a:miter lim="800000"/>
            <a:headEnd/>
            <a:tailEnd/>
          </a:ln>
        </p:spPr>
        <p:txBody>
          <a:bodyPr wrap="none" anchor="ctr">
            <a:spAutoFit/>
          </a:bodyPr>
          <a:lstStyle/>
          <a:p>
            <a:endParaRPr lang="en-GB"/>
          </a:p>
        </p:txBody>
      </p:sp>
      <p:sp>
        <p:nvSpPr>
          <p:cNvPr id="30725" name="Rectangle 8"/>
          <p:cNvSpPr>
            <a:spLocks noChangeArrowheads="1"/>
          </p:cNvSpPr>
          <p:nvPr/>
        </p:nvSpPr>
        <p:spPr bwMode="auto">
          <a:xfrm>
            <a:off x="0" y="939800"/>
            <a:ext cx="7285038" cy="915988"/>
          </a:xfrm>
          <a:prstGeom prst="rect">
            <a:avLst/>
          </a:prstGeom>
          <a:noFill/>
          <a:ln w="9525">
            <a:noFill/>
            <a:miter lim="800000"/>
            <a:headEnd/>
            <a:tailEnd/>
          </a:ln>
        </p:spPr>
        <p:txBody>
          <a:bodyPr wrap="none" anchor="ctr">
            <a:spAutoFit/>
          </a:bodyPr>
          <a:lstStyle/>
          <a:p>
            <a:r>
              <a:rPr lang="en-GB" sz="3600" b="1">
                <a:solidFill>
                  <a:srgbClr val="3366FF"/>
                </a:solidFill>
                <a:ea typeface="Times New Roman" pitchFamily="18" charset="0"/>
                <a:cs typeface="HelveticaNeue-Bold"/>
              </a:rPr>
              <a:t>              </a:t>
            </a:r>
            <a:r>
              <a:rPr lang="en-GB" sz="2400">
                <a:solidFill>
                  <a:schemeClr val="accent1"/>
                </a:solidFill>
                <a:ea typeface="Times New Roman" pitchFamily="18" charset="0"/>
                <a:cs typeface="HelveticaNeue-Bold"/>
              </a:rPr>
              <a:t>IRIS Guidelines Update</a:t>
            </a:r>
            <a:r>
              <a:rPr lang="en-GB" sz="2400">
                <a:ea typeface="Times New Roman" pitchFamily="18" charset="0"/>
                <a:cs typeface="HelveticaNeue-Bold"/>
              </a:rPr>
              <a:t> </a:t>
            </a:r>
            <a:r>
              <a:rPr lang="en-GB" sz="2400">
                <a:latin typeface="Times New Roman" pitchFamily="18" charset="0"/>
                <a:ea typeface="Times New Roman" pitchFamily="18" charset="0"/>
                <a:cs typeface="HelveticaNeue-Bold"/>
              </a:rPr>
              <a:t>September 2012</a:t>
            </a:r>
            <a:r>
              <a:rPr lang="en-GB">
                <a:ea typeface="Times New Roman" pitchFamily="18" charset="0"/>
                <a:cs typeface="HelveticaNeue-Bold"/>
              </a:rPr>
              <a:t> </a:t>
            </a:r>
          </a:p>
          <a:p>
            <a:pPr eaLnBrk="0" hangingPunct="0"/>
            <a:endParaRPr lang="en-GB">
              <a:ea typeface="Times New Roman" pitchFamily="18" charset="0"/>
              <a:cs typeface="HelveticaNeue-Bold"/>
            </a:endParaRPr>
          </a:p>
        </p:txBody>
      </p:sp>
      <p:sp>
        <p:nvSpPr>
          <p:cNvPr id="30726" name="Rectangle 9"/>
          <p:cNvSpPr>
            <a:spLocks noChangeArrowheads="1"/>
          </p:cNvSpPr>
          <p:nvPr/>
        </p:nvSpPr>
        <p:spPr bwMode="auto">
          <a:xfrm>
            <a:off x="2078038" y="6491288"/>
            <a:ext cx="3625850" cy="366712"/>
          </a:xfrm>
          <a:prstGeom prst="rect">
            <a:avLst/>
          </a:prstGeom>
          <a:noFill/>
          <a:ln w="9525">
            <a:noFill/>
            <a:miter lim="800000"/>
            <a:headEnd/>
            <a:tailEnd/>
          </a:ln>
        </p:spPr>
        <p:txBody>
          <a:bodyPr wrap="none" anchor="ctr">
            <a:spAutoFit/>
          </a:bodyPr>
          <a:lstStyle/>
          <a:p>
            <a:pPr>
              <a:tabLst>
                <a:tab pos="990600" algn="l"/>
              </a:tabLst>
            </a:pPr>
            <a:r>
              <a:rPr lang="en-GB" sz="1200">
                <a:ea typeface="Times New Roman" pitchFamily="18" charset="0"/>
                <a:cs typeface="Arial" charset="0"/>
              </a:rPr>
              <a:t>	</a:t>
            </a:r>
            <a:r>
              <a:rPr lang="en-GB">
                <a:solidFill>
                  <a:srgbClr val="3366FF"/>
                </a:solidFill>
                <a:ea typeface="Times New Roman" pitchFamily="18" charset="0"/>
                <a:cs typeface="HelveticaNeue"/>
              </a:rPr>
              <a:t>www.iris-initiative.org.uk</a:t>
            </a:r>
            <a:endParaRPr lang="en-GB"/>
          </a:p>
        </p:txBody>
      </p:sp>
      <p:sp>
        <p:nvSpPr>
          <p:cNvPr id="30727" name="Rectangle 11"/>
          <p:cNvSpPr>
            <a:spLocks noChangeArrowheads="1"/>
          </p:cNvSpPr>
          <p:nvPr/>
        </p:nvSpPr>
        <p:spPr bwMode="auto">
          <a:xfrm>
            <a:off x="1809750" y="5688013"/>
            <a:ext cx="3205163" cy="641350"/>
          </a:xfrm>
          <a:prstGeom prst="rect">
            <a:avLst/>
          </a:prstGeom>
          <a:noFill/>
          <a:ln w="9525">
            <a:noFill/>
            <a:miter lim="800000"/>
            <a:headEnd/>
            <a:tailEnd/>
          </a:ln>
        </p:spPr>
        <p:txBody>
          <a:bodyPr>
            <a:spAutoFit/>
          </a:bodyPr>
          <a:lstStyle/>
          <a:p>
            <a:pPr defTabSz="914400"/>
            <a:r>
              <a:rPr lang="en-GB">
                <a:solidFill>
                  <a:schemeClr val="bg1"/>
                </a:solidFill>
              </a:rPr>
              <a:t>Revision of the original 1998 IRIS Guidelines</a:t>
            </a:r>
          </a:p>
        </p:txBody>
      </p:sp>
      <p:pic>
        <p:nvPicPr>
          <p:cNvPr id="30728" name="Picture 9"/>
          <p:cNvPicPr>
            <a:picLocks noChangeAspect="1" noChangeArrowheads="1"/>
          </p:cNvPicPr>
          <p:nvPr/>
        </p:nvPicPr>
        <p:blipFill>
          <a:blip r:embed="rId6"/>
          <a:srcRect/>
          <a:stretch>
            <a:fillRect/>
          </a:stretch>
        </p:blipFill>
        <p:spPr bwMode="auto">
          <a:xfrm>
            <a:off x="5543550" y="201613"/>
            <a:ext cx="2195513" cy="738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2499</TotalTime>
  <Words>2076</Words>
  <Application>Microsoft Office PowerPoint</Application>
  <PresentationFormat>On-screen Show (4:3)</PresentationFormat>
  <Paragraphs>256</Paragraphs>
  <Slides>21</Slides>
  <Notes>18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NEW IRIS Guidelines</vt:lpstr>
      <vt:lpstr>Then…</vt:lpstr>
      <vt:lpstr>Early Intervention in Psychosis</vt:lpstr>
      <vt:lpstr>Achievements</vt:lpstr>
      <vt:lpstr>Now…</vt:lpstr>
      <vt:lpstr>Fourteen years on from the original IRIS guidelines, EIP has become established as the preferred model of service for young people with emerging psychosis and their families: </vt:lpstr>
      <vt:lpstr>2012 Research Headlines</vt:lpstr>
      <vt:lpstr>PowerPoint Presentation</vt:lpstr>
      <vt:lpstr>PowerPoint Presentation</vt:lpstr>
      <vt:lpstr>PowerPoint Presentation</vt:lpstr>
      <vt:lpstr>Better for Less?</vt:lpstr>
      <vt:lpstr>   Potential Savings from Expanding EI services in England over next 20 years  Paying the Price: The cost of mental health care in England to 2026 McCrone P, Dhanasiri S, Patel A, Knapp M, Lawton-Smith S  Kings Fund 2008 </vt:lpstr>
      <vt:lpstr>PowerPoint Presentation</vt:lpstr>
      <vt:lpstr>Summary</vt:lpstr>
      <vt:lpstr>                                           The Future? The future of the EIP reform may lie within a wider and more ambitious reengineering of the health system </vt:lpstr>
      <vt:lpstr>IRIS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IRIS Guidelines</dc:title>
  <dc:creator>Paul French</dc:creator>
  <cp:lastModifiedBy>Todd, A.</cp:lastModifiedBy>
  <cp:revision>41</cp:revision>
  <dcterms:created xsi:type="dcterms:W3CDTF">2012-09-26T10:40:46Z</dcterms:created>
  <dcterms:modified xsi:type="dcterms:W3CDTF">2012-12-18T11:45:24Z</dcterms:modified>
</cp:coreProperties>
</file>