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7" r:id="rId2"/>
    <p:sldId id="282" r:id="rId3"/>
    <p:sldId id="281" r:id="rId4"/>
    <p:sldId id="258" r:id="rId5"/>
    <p:sldId id="259" r:id="rId6"/>
    <p:sldId id="260" r:id="rId7"/>
    <p:sldId id="274" r:id="rId8"/>
    <p:sldId id="275" r:id="rId9"/>
    <p:sldId id="276" r:id="rId10"/>
    <p:sldId id="278" r:id="rId11"/>
    <p:sldId id="261" r:id="rId12"/>
    <p:sldId id="262" r:id="rId13"/>
    <p:sldId id="263" r:id="rId14"/>
    <p:sldId id="264" r:id="rId15"/>
    <p:sldId id="265" r:id="rId16"/>
    <p:sldId id="266" r:id="rId17"/>
    <p:sldId id="267" r:id="rId18"/>
    <p:sldId id="268" r:id="rId19"/>
    <p:sldId id="269" r:id="rId20"/>
    <p:sldId id="270" r:id="rId21"/>
    <p:sldId id="271" r:id="rId22"/>
    <p:sldId id="283" r:id="rId23"/>
    <p:sldId id="284" r:id="rId24"/>
    <p:sldId id="279" r:id="rId25"/>
    <p:sldId id="272" r:id="rId2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3" d="100"/>
          <a:sy n="73" d="100"/>
        </p:scale>
        <p:origin x="-43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E4505A11-4B75-4885-A639-B989EE144815}" type="datetimeFigureOut">
              <a:rPr lang="en-US"/>
              <a:pPr>
                <a:defRPr/>
              </a:pPr>
              <a:t>9/17/2010</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5CC3E63A-544F-46C1-A82C-6E2DAE22BCE8}"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25F665A-58C8-43B9-B0BC-B82E05E64EF3}" type="slidenum">
              <a:rPr lang="en-GB"/>
              <a:pPr fontAlgn="base">
                <a:spcBef>
                  <a:spcPct val="0"/>
                </a:spcBef>
                <a:spcAft>
                  <a:spcPct val="0"/>
                </a:spcAft>
                <a:defRPr/>
              </a:pPr>
              <a:t>3</a:t>
            </a:fld>
            <a:endParaRPr lang="en-GB"/>
          </a:p>
        </p:txBody>
      </p:sp>
      <p:sp>
        <p:nvSpPr>
          <p:cNvPr id="17410"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7411"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smtClean="0"/>
              <a:t>In health services in the UK, recently more emphasis has been placed on the recovery model for people with mental health problems. </a:t>
            </a:r>
          </a:p>
          <a:p>
            <a:pPr eaLnBrk="1" hangingPunct="1">
              <a:spcBef>
                <a:spcPct val="0"/>
              </a:spcBef>
            </a:pPr>
            <a:r>
              <a:rPr lang="en-GB" smtClean="0"/>
              <a:t>QoL is low. Suicide rate is high, mortality is high, stigma, low self-esteem, lack of social integration, low self-esteem, unable to work, poor physical health, as well as their illness.</a:t>
            </a:r>
          </a:p>
          <a:p>
            <a:pPr eaLnBrk="1" hangingPunct="1">
              <a:spcBef>
                <a:spcPct val="0"/>
              </a:spcBef>
            </a:pPr>
            <a:r>
              <a:rPr lang="en-GB" smtClean="0"/>
              <a:t>Recovery is defined as people with severe mental illness living a satisfactory life within the constraints of their mental illness (Corrigan et al, 1999). The focus of the recovery model is not on alleviating symptoms like medication, but on coping with the illness and enjoying a better quality of life. The recovery approach places value on people’s personal narrative and accessing people’s life experience and this is seen as integral to any treatment recommendation. </a:t>
            </a:r>
          </a:p>
          <a:p>
            <a:pPr eaLnBrk="1" hangingPunct="1">
              <a:spcBef>
                <a:spcPct val="0"/>
              </a:spcBef>
            </a:pPr>
            <a:r>
              <a:rPr lang="en-GB" smtClean="0"/>
              <a:t>White Paper and policy. Apply to recovery approach. Improve physical well-being.</a:t>
            </a:r>
          </a:p>
          <a:p>
            <a:pPr eaLnBrk="1" hangingPunct="1">
              <a:spcBef>
                <a:spcPct val="0"/>
              </a:spcBef>
            </a:pPr>
            <a:endParaRPr lang="en-GB" smtClean="0"/>
          </a:p>
          <a:p>
            <a:pPr eaLnBrk="1" hangingPunct="1">
              <a:spcBef>
                <a:spcPct val="0"/>
              </a:spcBef>
            </a:pPr>
            <a:r>
              <a:rPr lang="en-GB" smtClean="0"/>
              <a:t>Hearing people’s life experiences</a:t>
            </a:r>
          </a:p>
          <a:p>
            <a:pPr eaLnBrk="1" hangingPunct="1">
              <a:spcBef>
                <a:spcPct val="0"/>
              </a:spcBef>
            </a:pPr>
            <a:r>
              <a:rPr lang="en-GB" smtClean="0"/>
              <a:t>Not just alleviating symptoms</a:t>
            </a:r>
          </a:p>
          <a:p>
            <a:pPr eaLnBrk="1" hangingPunct="1">
              <a:spcBef>
                <a:spcPct val="0"/>
              </a:spcBef>
            </a:pPr>
            <a:r>
              <a:rPr lang="en-GB" smtClean="0"/>
              <a:t>Meaning of PA on the service user’s life.</a:t>
            </a:r>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8EDF55B-97AF-4ADE-8E71-60A635E1985A}" type="slidenum">
              <a:rPr lang="en-GB"/>
              <a:pPr fontAlgn="base">
                <a:spcBef>
                  <a:spcPct val="0"/>
                </a:spcBef>
                <a:spcAft>
                  <a:spcPct val="0"/>
                </a:spcAft>
                <a:defRPr/>
              </a:pPr>
              <a:t>4</a:t>
            </a:fld>
            <a:endParaRPr lang="en-GB"/>
          </a:p>
        </p:txBody>
      </p:sp>
      <p:sp>
        <p:nvSpPr>
          <p:cNvPr id="19458"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9459"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smtClean="0"/>
              <a:t>A lot of people with psychosis are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93D23B0-55DB-4E40-940B-FDA0217D63D9}" type="slidenum">
              <a:rPr lang="en-GB"/>
              <a:pPr fontAlgn="base">
                <a:spcBef>
                  <a:spcPct val="0"/>
                </a:spcBef>
                <a:spcAft>
                  <a:spcPct val="0"/>
                </a:spcAft>
                <a:defRPr/>
              </a:pPr>
              <a:t>5</a:t>
            </a:fld>
            <a:endParaRPr lang="en-GB"/>
          </a:p>
        </p:txBody>
      </p:sp>
      <p:sp>
        <p:nvSpPr>
          <p:cNvPr id="21506"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1507"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smtClean="0"/>
              <a:t>RCT’s Small population</a:t>
            </a:r>
          </a:p>
          <a:p>
            <a:pPr eaLnBrk="1" hangingPunct="1">
              <a:spcBef>
                <a:spcPct val="0"/>
              </a:spcBef>
            </a:pPr>
            <a:r>
              <a:rPr lang="en-GB" smtClean="0"/>
              <a:t>Heterogeneity of psychosis</a:t>
            </a:r>
          </a:p>
          <a:p>
            <a:pPr eaLnBrk="1" hangingPunct="1">
              <a:spcBef>
                <a:spcPct val="0"/>
              </a:spcBef>
            </a:pPr>
            <a:r>
              <a:rPr lang="en-GB" smtClean="0"/>
              <a:t>Comorbidity</a:t>
            </a:r>
          </a:p>
          <a:p>
            <a:pPr eaLnBrk="1" hangingPunct="1">
              <a:spcBef>
                <a:spcPct val="0"/>
              </a:spcBef>
            </a:pPr>
            <a:r>
              <a:rPr lang="en-GB" smtClean="0"/>
              <a:t>Variation of clinical settings</a:t>
            </a:r>
          </a:p>
          <a:p>
            <a:pPr eaLnBrk="1" hangingPunct="1">
              <a:spcBef>
                <a:spcPct val="0"/>
              </a:spcBef>
            </a:pPr>
            <a:r>
              <a:rPr lang="en-GB" smtClean="0"/>
              <a:t>Different pharmacological interventions</a:t>
            </a:r>
          </a:p>
          <a:p>
            <a:pPr eaLnBrk="1" hangingPunct="1">
              <a:spcBef>
                <a:spcPct val="0"/>
              </a:spcBef>
            </a:pPr>
            <a:r>
              <a:rPr lang="en-GB" smtClean="0"/>
              <a:t>Cross –sectional – is there a relationship? What’s this mediated by?</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smtClean="0"/>
              <a:t>Discuss! Relationships, but self-determination does not mediate the relationship between physical activity and physical quality of life, so what does explain the relationship between PA and Quality of life? </a:t>
            </a:r>
          </a:p>
        </p:txBody>
      </p:sp>
      <p:sp>
        <p:nvSpPr>
          <p:cNvPr id="2765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ED78C63-A3CA-410C-83D6-5739E4416E19}" type="slidenum">
              <a:rPr lang="en-GB"/>
              <a:pPr fontAlgn="base">
                <a:spcBef>
                  <a:spcPct val="0"/>
                </a:spcBef>
                <a:spcAft>
                  <a:spcPct val="0"/>
                </a:spcAft>
                <a:defRPr/>
              </a:pPr>
              <a:t>10</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4"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12" name="Title 11"/>
          <p:cNvSpPr>
            <a:spLocks noGrp="1"/>
          </p:cNvSpPr>
          <p:nvPr>
            <p:ph type="ctrTitle"/>
          </p:nvPr>
        </p:nvSpPr>
        <p:spPr>
          <a:xfrm>
            <a:off x="3366868" y="533400"/>
            <a:ext cx="5105400" cy="2868168"/>
          </a:xfrm>
        </p:spPr>
        <p:txBody>
          <a:bodyPr>
            <a:noAutofit/>
          </a:bodyPr>
          <a:lstStyle>
            <a:lvl1pPr algn="r">
              <a:defRPr sz="4200" b="1"/>
            </a:lvl1pPr>
            <a:extLst/>
          </a:lstStyle>
          <a:p>
            <a:r>
              <a:rPr lang="en-US" smtClean="0"/>
              <a:t>Click to edit Master title style</a:t>
            </a:r>
            <a:endParaRPr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30"/>
          <p:cNvSpPr>
            <a:spLocks noGrp="1"/>
          </p:cNvSpPr>
          <p:nvPr>
            <p:ph type="dt" sz="half" idx="10"/>
          </p:nvPr>
        </p:nvSpPr>
        <p:spPr>
          <a:xfrm>
            <a:off x="5870575" y="6557963"/>
            <a:ext cx="2003425" cy="227012"/>
          </a:xfrm>
        </p:spPr>
        <p:txBody>
          <a:bodyPr/>
          <a:lstStyle>
            <a:lvl1pPr>
              <a:defRPr lang="en-US">
                <a:solidFill>
                  <a:srgbClr val="FFFFFF"/>
                </a:solidFill>
              </a:defRPr>
            </a:lvl1pPr>
            <a:extLst/>
          </a:lstStyle>
          <a:p>
            <a:pPr>
              <a:defRPr/>
            </a:pPr>
            <a:fld id="{28F0817C-50E7-4785-8F5E-C8808AE8A96F}" type="datetimeFigureOut">
              <a:rPr/>
              <a:pPr>
                <a:defRPr/>
              </a:pPr>
              <a:t>9/17/2010</a:t>
            </a:fld>
            <a:endParaRPr lang="en-GB"/>
          </a:p>
        </p:txBody>
      </p:sp>
      <p:sp>
        <p:nvSpPr>
          <p:cNvPr id="7" name="Footer Placeholder 17"/>
          <p:cNvSpPr>
            <a:spLocks noGrp="1"/>
          </p:cNvSpPr>
          <p:nvPr>
            <p:ph type="ftr" sz="quarter" idx="11"/>
          </p:nvPr>
        </p:nvSpPr>
        <p:spPr>
          <a:xfrm>
            <a:off x="2819400" y="6557963"/>
            <a:ext cx="2927350" cy="228600"/>
          </a:xfrm>
        </p:spPr>
        <p:txBody>
          <a:bodyPr/>
          <a:lstStyle>
            <a:lvl1pPr>
              <a:defRPr lang="en-US">
                <a:solidFill>
                  <a:srgbClr val="FFFFFF"/>
                </a:solidFill>
              </a:defRPr>
            </a:lvl1pPr>
            <a:extLst/>
          </a:lstStyle>
          <a:p>
            <a:pPr>
              <a:defRPr/>
            </a:pPr>
            <a:endParaRPr lang="en-GB"/>
          </a:p>
        </p:txBody>
      </p:sp>
      <p:sp>
        <p:nvSpPr>
          <p:cNvPr id="8" name="Slide Number Placeholder 28"/>
          <p:cNvSpPr>
            <a:spLocks noGrp="1"/>
          </p:cNvSpPr>
          <p:nvPr>
            <p:ph type="sldNum" sz="quarter" idx="12"/>
          </p:nvPr>
        </p:nvSpPr>
        <p:spPr>
          <a:xfrm>
            <a:off x="7880350" y="6556375"/>
            <a:ext cx="588963" cy="228600"/>
          </a:xfrm>
        </p:spPr>
        <p:txBody>
          <a:bodyPr/>
          <a:lstStyle>
            <a:lvl1pPr>
              <a:defRPr lang="en-US">
                <a:solidFill>
                  <a:srgbClr val="FFFFFF"/>
                </a:solidFill>
              </a:defRPr>
            </a:lvl1pPr>
            <a:extLst/>
          </a:lstStyle>
          <a:p>
            <a:pPr>
              <a:defRPr/>
            </a:pPr>
            <a:fld id="{1BB9C5E5-20F6-4CD3-A4FD-AF597CBDA8C2}" type="slidenum">
              <a:rPr lang="en-GB"/>
              <a:pPr>
                <a:defRPr/>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pPr>
              <a:defRPr/>
            </a:pPr>
            <a:fld id="{F1FDF933-DDEB-4B84-9552-8DA151CBBA16}" type="datetimeFigureOut">
              <a:rPr lang="en-US"/>
              <a:pPr>
                <a:defRPr/>
              </a:pPr>
              <a:t>9/17/2010</a:t>
            </a:fld>
            <a:endParaRPr lang="en-GB"/>
          </a:p>
        </p:txBody>
      </p:sp>
      <p:sp>
        <p:nvSpPr>
          <p:cNvPr id="5" name="Footer Placeholder 3"/>
          <p:cNvSpPr>
            <a:spLocks noGrp="1"/>
          </p:cNvSpPr>
          <p:nvPr>
            <p:ph type="ftr" sz="quarter" idx="11"/>
          </p:nvPr>
        </p:nvSpPr>
        <p:spPr/>
        <p:txBody>
          <a:bodyPr/>
          <a:lstStyle>
            <a:lvl1pPr>
              <a:defRPr/>
            </a:lvl1pPr>
          </a:lstStyle>
          <a:p>
            <a:pPr>
              <a:defRPr/>
            </a:pPr>
            <a:endParaRPr lang="en-GB"/>
          </a:p>
        </p:txBody>
      </p:sp>
      <p:sp>
        <p:nvSpPr>
          <p:cNvPr id="6" name="Slide Number Placeholder 15"/>
          <p:cNvSpPr>
            <a:spLocks noGrp="1"/>
          </p:cNvSpPr>
          <p:nvPr>
            <p:ph type="sldNum" sz="quarter" idx="12"/>
          </p:nvPr>
        </p:nvSpPr>
        <p:spPr/>
        <p:txBody>
          <a:bodyPr/>
          <a:lstStyle>
            <a:lvl1pPr>
              <a:defRPr/>
            </a:lvl1pPr>
          </a:lstStyle>
          <a:p>
            <a:pPr>
              <a:defRPr/>
            </a:pPr>
            <a:fld id="{F783AB40-5D69-4B41-8B1F-0A0FD0E40A95}"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243388" y="6557963"/>
            <a:ext cx="2001837" cy="227012"/>
          </a:xfrm>
        </p:spPr>
        <p:txBody>
          <a:bodyPr/>
          <a:lstStyle>
            <a:lvl1pPr>
              <a:defRPr/>
            </a:lvl1pPr>
            <a:extLst/>
          </a:lstStyle>
          <a:p>
            <a:pPr>
              <a:defRPr/>
            </a:pPr>
            <a:fld id="{21204B5F-73C6-4B6F-9EF5-A39F1EB91E49}" type="datetimeFigureOut">
              <a:rPr lang="en-US"/>
              <a:pPr>
                <a:defRPr/>
              </a:pPr>
              <a:t>9/17/2010</a:t>
            </a:fld>
            <a:endParaRPr lang="en-GB"/>
          </a:p>
        </p:txBody>
      </p:sp>
      <p:sp>
        <p:nvSpPr>
          <p:cNvPr id="5" name="Footer Placeholder 4"/>
          <p:cNvSpPr>
            <a:spLocks noGrp="1"/>
          </p:cNvSpPr>
          <p:nvPr>
            <p:ph type="ftr" sz="quarter" idx="11"/>
          </p:nvPr>
        </p:nvSpPr>
        <p:spPr>
          <a:xfrm>
            <a:off x="457200" y="6556375"/>
            <a:ext cx="3657600" cy="228600"/>
          </a:xfrm>
        </p:spPr>
        <p:txBody>
          <a:bodyPr/>
          <a:lstStyle>
            <a:lvl1pPr>
              <a:defRPr/>
            </a:lvl1pPr>
            <a:extLst/>
          </a:lstStyle>
          <a:p>
            <a:pPr>
              <a:defRPr/>
            </a:pPr>
            <a:endParaRPr lang="en-GB"/>
          </a:p>
        </p:txBody>
      </p:sp>
      <p:sp>
        <p:nvSpPr>
          <p:cNvPr id="6" name="Slide Number Placeholder 5"/>
          <p:cNvSpPr>
            <a:spLocks noGrp="1"/>
          </p:cNvSpPr>
          <p:nvPr>
            <p:ph type="sldNum" sz="quarter" idx="12"/>
          </p:nvPr>
        </p:nvSpPr>
        <p:spPr>
          <a:xfrm>
            <a:off x="6254750" y="6553200"/>
            <a:ext cx="587375" cy="228600"/>
          </a:xfrm>
        </p:spPr>
        <p:txBody>
          <a:bodyPr/>
          <a:lstStyle>
            <a:lvl1pPr>
              <a:defRPr>
                <a:solidFill>
                  <a:schemeClr val="tx2"/>
                </a:solidFill>
              </a:defRPr>
            </a:lvl1pPr>
            <a:extLst/>
          </a:lstStyle>
          <a:p>
            <a:pPr>
              <a:defRPr/>
            </a:pPr>
            <a:fld id="{980121A1-7D09-4575-BC96-6FE37E5BA9A9}"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pPr>
              <a:defRPr/>
            </a:pPr>
            <a:fld id="{C7EEC870-04A0-4F5B-B656-35166D4D742C}" type="datetimeFigureOut">
              <a:rPr lang="en-US"/>
              <a:pPr>
                <a:defRPr/>
              </a:pPr>
              <a:t>9/17/2010</a:t>
            </a:fld>
            <a:endParaRPr lang="en-GB"/>
          </a:p>
        </p:txBody>
      </p:sp>
      <p:sp>
        <p:nvSpPr>
          <p:cNvPr id="5" name="Footer Placeholder 3"/>
          <p:cNvSpPr>
            <a:spLocks noGrp="1"/>
          </p:cNvSpPr>
          <p:nvPr>
            <p:ph type="ftr" sz="quarter" idx="11"/>
          </p:nvPr>
        </p:nvSpPr>
        <p:spPr/>
        <p:txBody>
          <a:bodyPr/>
          <a:lstStyle>
            <a:lvl1pPr>
              <a:defRPr/>
            </a:lvl1pPr>
          </a:lstStyle>
          <a:p>
            <a:pPr>
              <a:defRPr/>
            </a:pPr>
            <a:endParaRPr lang="en-GB"/>
          </a:p>
        </p:txBody>
      </p:sp>
      <p:sp>
        <p:nvSpPr>
          <p:cNvPr id="6" name="Slide Number Placeholder 15"/>
          <p:cNvSpPr>
            <a:spLocks noGrp="1"/>
          </p:cNvSpPr>
          <p:nvPr>
            <p:ph type="sldNum" sz="quarter" idx="12"/>
          </p:nvPr>
        </p:nvSpPr>
        <p:spPr/>
        <p:txBody>
          <a:bodyPr/>
          <a:lstStyle>
            <a:lvl1pPr>
              <a:defRPr/>
            </a:lvl1pPr>
          </a:lstStyle>
          <a:p>
            <a:pPr>
              <a:defRPr/>
            </a:pPr>
            <a:fld id="{EE212956-6F62-42F1-93EE-F3DD8A5DB12B}"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anchor="t"/>
          <a:lstStyle>
            <a:lvl1pPr algn="r">
              <a:buNone/>
              <a:defRPr sz="42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4" name="Date Placeholder 3"/>
          <p:cNvSpPr>
            <a:spLocks noGrp="1"/>
          </p:cNvSpPr>
          <p:nvPr>
            <p:ph type="dt" sz="half" idx="10"/>
          </p:nvPr>
        </p:nvSpPr>
        <p:spPr>
          <a:xfrm>
            <a:off x="4724400" y="6556375"/>
            <a:ext cx="2001838" cy="227013"/>
          </a:xfrm>
        </p:spPr>
        <p:txBody>
          <a:bodyPr/>
          <a:lstStyle>
            <a:lvl1pPr>
              <a:defRPr>
                <a:solidFill>
                  <a:schemeClr val="tx2"/>
                </a:solidFill>
              </a:defRPr>
            </a:lvl1pPr>
            <a:extLst/>
          </a:lstStyle>
          <a:p>
            <a:pPr>
              <a:defRPr/>
            </a:pPr>
            <a:fld id="{8883EBA5-6395-4A2D-9A32-C9BEF52BF292}" type="datetimeFigureOut">
              <a:rPr lang="en-US"/>
              <a:pPr>
                <a:defRPr/>
              </a:pPr>
              <a:t>9/17/2010</a:t>
            </a:fld>
            <a:endParaRPr lang="en-GB"/>
          </a:p>
        </p:txBody>
      </p:sp>
      <p:sp>
        <p:nvSpPr>
          <p:cNvPr id="5" name="Footer Placeholder 4"/>
          <p:cNvSpPr>
            <a:spLocks noGrp="1"/>
          </p:cNvSpPr>
          <p:nvPr>
            <p:ph type="ftr" sz="quarter" idx="11"/>
          </p:nvPr>
        </p:nvSpPr>
        <p:spPr>
          <a:xfrm>
            <a:off x="1735138" y="6556375"/>
            <a:ext cx="2895600" cy="228600"/>
          </a:xfrm>
        </p:spPr>
        <p:txBody>
          <a:bodyPr/>
          <a:lstStyle>
            <a:lvl1pPr>
              <a:defRPr>
                <a:solidFill>
                  <a:schemeClr val="tx2"/>
                </a:solidFill>
              </a:defRPr>
            </a:lvl1pPr>
            <a:extLst/>
          </a:lstStyle>
          <a:p>
            <a:pPr>
              <a:defRPr/>
            </a:pPr>
            <a:endParaRPr lang="en-GB"/>
          </a:p>
        </p:txBody>
      </p:sp>
      <p:sp>
        <p:nvSpPr>
          <p:cNvPr id="6" name="Slide Number Placeholder 5"/>
          <p:cNvSpPr>
            <a:spLocks noGrp="1"/>
          </p:cNvSpPr>
          <p:nvPr>
            <p:ph type="sldNum" sz="quarter" idx="12"/>
          </p:nvPr>
        </p:nvSpPr>
        <p:spPr>
          <a:xfrm>
            <a:off x="6734175" y="6554788"/>
            <a:ext cx="587375" cy="228600"/>
          </a:xfrm>
        </p:spPr>
        <p:txBody>
          <a:bodyPr/>
          <a:lstStyle>
            <a:lvl1pPr>
              <a:defRPr/>
            </a:lvl1pPr>
            <a:extLst/>
          </a:lstStyle>
          <a:p>
            <a:pPr>
              <a:defRPr/>
            </a:pPr>
            <a:fld id="{526F377D-5A73-4077-B864-0FB6C1E91BD4}" type="slidenum">
              <a:rPr lang="en-GB"/>
              <a:pPr>
                <a:defRPr/>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178808"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pPr>
              <a:defRPr/>
            </a:pPr>
            <a:fld id="{97459B49-1651-47CC-9C33-273B38E6D3C2}" type="datetimeFigureOut">
              <a:rPr lang="en-US"/>
              <a:pPr>
                <a:defRPr/>
              </a:pPr>
              <a:t>9/17/2010</a:t>
            </a:fld>
            <a:endParaRPr lang="en-GB"/>
          </a:p>
        </p:txBody>
      </p:sp>
      <p:sp>
        <p:nvSpPr>
          <p:cNvPr id="6" name="Footer Placeholder 3"/>
          <p:cNvSpPr>
            <a:spLocks noGrp="1"/>
          </p:cNvSpPr>
          <p:nvPr>
            <p:ph type="ftr" sz="quarter" idx="11"/>
          </p:nvPr>
        </p:nvSpPr>
        <p:spPr/>
        <p:txBody>
          <a:bodyPr/>
          <a:lstStyle>
            <a:lvl1pPr>
              <a:defRPr/>
            </a:lvl1pPr>
          </a:lstStyle>
          <a:p>
            <a:pPr>
              <a:defRPr/>
            </a:pPr>
            <a:endParaRPr lang="en-GB"/>
          </a:p>
        </p:txBody>
      </p:sp>
      <p:sp>
        <p:nvSpPr>
          <p:cNvPr id="7" name="Slide Number Placeholder 15"/>
          <p:cNvSpPr>
            <a:spLocks noGrp="1"/>
          </p:cNvSpPr>
          <p:nvPr>
            <p:ph type="sldNum" sz="quarter" idx="12"/>
          </p:nvPr>
        </p:nvSpPr>
        <p:spPr/>
        <p:txBody>
          <a:bodyPr/>
          <a:lstStyle>
            <a:lvl1pPr>
              <a:defRPr/>
            </a:lvl1pPr>
          </a:lstStyle>
          <a:p>
            <a:pPr>
              <a:defRPr/>
            </a:pPr>
            <a:fld id="{48F558D3-3276-4506-A16C-0C6F12BA3111}"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6"/>
          <p:cNvSpPr>
            <a:spLocks noGrp="1"/>
          </p:cNvSpPr>
          <p:nvPr>
            <p:ph type="dt" sz="half" idx="10"/>
          </p:nvPr>
        </p:nvSpPr>
        <p:spPr/>
        <p:txBody>
          <a:bodyPr/>
          <a:lstStyle>
            <a:lvl1pPr>
              <a:defRPr/>
            </a:lvl1pPr>
          </a:lstStyle>
          <a:p>
            <a:pPr>
              <a:defRPr/>
            </a:pPr>
            <a:fld id="{03CA4D40-5534-48D1-B107-35376624352D}" type="datetimeFigureOut">
              <a:rPr lang="en-US"/>
              <a:pPr>
                <a:defRPr/>
              </a:pPr>
              <a:t>9/17/2010</a:t>
            </a:fld>
            <a:endParaRPr lang="en-GB"/>
          </a:p>
        </p:txBody>
      </p:sp>
      <p:sp>
        <p:nvSpPr>
          <p:cNvPr id="8" name="Footer Placeholder 3"/>
          <p:cNvSpPr>
            <a:spLocks noGrp="1"/>
          </p:cNvSpPr>
          <p:nvPr>
            <p:ph type="ftr" sz="quarter" idx="11"/>
          </p:nvPr>
        </p:nvSpPr>
        <p:spPr/>
        <p:txBody>
          <a:bodyPr/>
          <a:lstStyle>
            <a:lvl1pPr>
              <a:defRPr/>
            </a:lvl1pPr>
          </a:lstStyle>
          <a:p>
            <a:pPr>
              <a:defRPr/>
            </a:pPr>
            <a:endParaRPr lang="en-GB"/>
          </a:p>
        </p:txBody>
      </p:sp>
      <p:sp>
        <p:nvSpPr>
          <p:cNvPr id="9" name="Slide Number Placeholder 15"/>
          <p:cNvSpPr>
            <a:spLocks noGrp="1"/>
          </p:cNvSpPr>
          <p:nvPr>
            <p:ph type="sldNum" sz="quarter" idx="12"/>
          </p:nvPr>
        </p:nvSpPr>
        <p:spPr/>
        <p:txBody>
          <a:bodyPr/>
          <a:lstStyle>
            <a:lvl1pPr>
              <a:defRPr/>
            </a:lvl1pPr>
          </a:lstStyle>
          <a:p>
            <a:pPr>
              <a:defRPr/>
            </a:pPr>
            <a:fld id="{3824F61A-FEB3-4F14-8749-4341FB992445}"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lang="en-US" smtClean="0"/>
              <a:t>Click to edit Master title style</a:t>
            </a:r>
            <a:endParaRPr lang="en-US"/>
          </a:p>
        </p:txBody>
      </p:sp>
      <p:sp>
        <p:nvSpPr>
          <p:cNvPr id="3" name="Date Placeholder 26"/>
          <p:cNvSpPr>
            <a:spLocks noGrp="1"/>
          </p:cNvSpPr>
          <p:nvPr>
            <p:ph type="dt" sz="half" idx="10"/>
          </p:nvPr>
        </p:nvSpPr>
        <p:spPr/>
        <p:txBody>
          <a:bodyPr/>
          <a:lstStyle>
            <a:lvl1pPr>
              <a:defRPr/>
            </a:lvl1pPr>
          </a:lstStyle>
          <a:p>
            <a:pPr>
              <a:defRPr/>
            </a:pPr>
            <a:fld id="{FF702F91-4752-428F-9C37-7A05DE0ABBB9}" type="datetimeFigureOut">
              <a:rPr lang="en-US"/>
              <a:pPr>
                <a:defRPr/>
              </a:pPr>
              <a:t>9/17/2010</a:t>
            </a:fld>
            <a:endParaRPr lang="en-GB"/>
          </a:p>
        </p:txBody>
      </p:sp>
      <p:sp>
        <p:nvSpPr>
          <p:cNvPr id="4" name="Footer Placeholder 3"/>
          <p:cNvSpPr>
            <a:spLocks noGrp="1"/>
          </p:cNvSpPr>
          <p:nvPr>
            <p:ph type="ftr" sz="quarter" idx="11"/>
          </p:nvPr>
        </p:nvSpPr>
        <p:spPr/>
        <p:txBody>
          <a:bodyPr/>
          <a:lstStyle>
            <a:lvl1pPr>
              <a:defRPr/>
            </a:lvl1pPr>
          </a:lstStyle>
          <a:p>
            <a:pPr>
              <a:defRPr/>
            </a:pPr>
            <a:endParaRPr lang="en-GB"/>
          </a:p>
        </p:txBody>
      </p:sp>
      <p:sp>
        <p:nvSpPr>
          <p:cNvPr id="5" name="Slide Number Placeholder 15"/>
          <p:cNvSpPr>
            <a:spLocks noGrp="1"/>
          </p:cNvSpPr>
          <p:nvPr>
            <p:ph type="sldNum" sz="quarter" idx="12"/>
          </p:nvPr>
        </p:nvSpPr>
        <p:spPr/>
        <p:txBody>
          <a:bodyPr/>
          <a:lstStyle>
            <a:lvl1pPr>
              <a:defRPr/>
            </a:lvl1pPr>
          </a:lstStyle>
          <a:p>
            <a:pPr>
              <a:defRPr/>
            </a:pPr>
            <a:fld id="{B5FC91A1-5F8D-40A0-9A48-F0E640F706D6}"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6"/>
          <p:cNvSpPr>
            <a:spLocks noGrp="1"/>
          </p:cNvSpPr>
          <p:nvPr>
            <p:ph type="dt" sz="half" idx="10"/>
          </p:nvPr>
        </p:nvSpPr>
        <p:spPr/>
        <p:txBody>
          <a:bodyPr/>
          <a:lstStyle>
            <a:lvl1pPr>
              <a:defRPr/>
            </a:lvl1pPr>
          </a:lstStyle>
          <a:p>
            <a:pPr>
              <a:defRPr/>
            </a:pPr>
            <a:fld id="{BC4AFF90-1F9A-4E35-9060-15AEE77EAAFC}" type="datetimeFigureOut">
              <a:rPr lang="en-US"/>
              <a:pPr>
                <a:defRPr/>
              </a:pPr>
              <a:t>9/17/2010</a:t>
            </a:fld>
            <a:endParaRPr lang="en-GB"/>
          </a:p>
        </p:txBody>
      </p:sp>
      <p:sp>
        <p:nvSpPr>
          <p:cNvPr id="3" name="Footer Placeholder 3"/>
          <p:cNvSpPr>
            <a:spLocks noGrp="1"/>
          </p:cNvSpPr>
          <p:nvPr>
            <p:ph type="ftr" sz="quarter" idx="11"/>
          </p:nvPr>
        </p:nvSpPr>
        <p:spPr/>
        <p:txBody>
          <a:bodyPr/>
          <a:lstStyle>
            <a:lvl1pPr>
              <a:defRPr/>
            </a:lvl1pPr>
          </a:lstStyle>
          <a:p>
            <a:pPr>
              <a:defRPr/>
            </a:pPr>
            <a:endParaRPr lang="en-GB"/>
          </a:p>
        </p:txBody>
      </p:sp>
      <p:sp>
        <p:nvSpPr>
          <p:cNvPr id="4" name="Slide Number Placeholder 15"/>
          <p:cNvSpPr>
            <a:spLocks noGrp="1"/>
          </p:cNvSpPr>
          <p:nvPr>
            <p:ph type="sldNum" sz="quarter" idx="12"/>
          </p:nvPr>
        </p:nvSpPr>
        <p:spPr/>
        <p:txBody>
          <a:bodyPr/>
          <a:lstStyle>
            <a:lvl1pPr>
              <a:defRPr/>
            </a:lvl1pPr>
          </a:lstStyle>
          <a:p>
            <a:pPr>
              <a:defRPr/>
            </a:pPr>
            <a:fld id="{91D4D444-E163-4929-B8E6-AFCBB4E7A0DA}"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lstStyle>
            <a:lvl1pPr algn="l">
              <a:buNone/>
              <a:defRPr lang="en-US" sz="2400" baseline="0" smtClean="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lIns="45720" tIns="0" rIns="0" bIns="0" spcCol="0" rtlCol="0" fromWordArt="0" forceAA="0">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pPr>
              <a:defRPr/>
            </a:pPr>
            <a:fld id="{C0DCB009-5963-406C-8407-D813B23AD985}" type="datetimeFigureOut">
              <a:rPr lang="en-US"/>
              <a:pPr>
                <a:defRPr/>
              </a:pPr>
              <a:t>9/17/2010</a:t>
            </a:fld>
            <a:endParaRPr lang="en-GB"/>
          </a:p>
        </p:txBody>
      </p:sp>
      <p:sp>
        <p:nvSpPr>
          <p:cNvPr id="6" name="Footer Placeholder 3"/>
          <p:cNvSpPr>
            <a:spLocks noGrp="1"/>
          </p:cNvSpPr>
          <p:nvPr>
            <p:ph type="ftr" sz="quarter" idx="11"/>
          </p:nvPr>
        </p:nvSpPr>
        <p:spPr/>
        <p:txBody>
          <a:bodyPr/>
          <a:lstStyle>
            <a:lvl1pPr>
              <a:defRPr/>
            </a:lvl1pPr>
          </a:lstStyle>
          <a:p>
            <a:pPr>
              <a:defRPr/>
            </a:pPr>
            <a:endParaRPr lang="en-GB"/>
          </a:p>
        </p:txBody>
      </p:sp>
      <p:sp>
        <p:nvSpPr>
          <p:cNvPr id="7" name="Slide Number Placeholder 15"/>
          <p:cNvSpPr>
            <a:spLocks noGrp="1"/>
          </p:cNvSpPr>
          <p:nvPr>
            <p:ph type="sldNum" sz="quarter" idx="12"/>
          </p:nvPr>
        </p:nvSpPr>
        <p:spPr/>
        <p:txBody>
          <a:bodyPr/>
          <a:lstStyle>
            <a:lvl1pPr>
              <a:defRPr/>
            </a:lvl1pPr>
          </a:lstStyle>
          <a:p>
            <a:pPr>
              <a:defRPr/>
            </a:pPr>
            <a:fld id="{6A731D28-3196-44D9-835E-B0CCC3745EB1}"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5" name="Rectangle 7"/>
          <p:cNvSpPr/>
          <p:nvPr/>
        </p:nvSpPr>
        <p:spPr>
          <a:xfrm rot="21240000">
            <a:off x="598488" y="1004888"/>
            <a:ext cx="4319587" cy="4311650"/>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ectangle 8"/>
          <p:cNvSpPr/>
          <p:nvPr/>
        </p:nvSpPr>
        <p:spPr>
          <a:xfrm rot="21420000">
            <a:off x="596900" y="998538"/>
            <a:ext cx="4319588" cy="4313237"/>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5389098" y="1143000"/>
            <a:ext cx="3429000" cy="2057400"/>
          </a:xfrm>
        </p:spPr>
        <p:txBody>
          <a:bodyPr/>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lang="en-US" smtClean="0"/>
              <a:t>Click to edit Master title style</a:t>
            </a:r>
            <a:endParaRPr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lIns="82296" tIns="0" rIns="0" bIns="0" spcCol="0" rtlCol="0" fromWordArt="0" forceAA="0">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7" name="Date Placeholder 4"/>
          <p:cNvSpPr>
            <a:spLocks noGrp="1"/>
          </p:cNvSpPr>
          <p:nvPr>
            <p:ph type="dt" sz="half" idx="10"/>
          </p:nvPr>
        </p:nvSpPr>
        <p:spPr/>
        <p:txBody>
          <a:bodyPr/>
          <a:lstStyle>
            <a:lvl1pPr>
              <a:defRPr/>
            </a:lvl1pPr>
            <a:extLst/>
          </a:lstStyle>
          <a:p>
            <a:pPr>
              <a:defRPr/>
            </a:pPr>
            <a:fld id="{388C8DCB-F21B-44AA-BE50-776584920B1E}" type="datetimeFigureOut">
              <a:rPr lang="en-US"/>
              <a:pPr>
                <a:defRPr/>
              </a:pPr>
              <a:t>9/17/2010</a:t>
            </a:fld>
            <a:endParaRPr lang="en-GB"/>
          </a:p>
        </p:txBody>
      </p:sp>
      <p:sp>
        <p:nvSpPr>
          <p:cNvPr id="8" name="Footer Placeholder 5"/>
          <p:cNvSpPr>
            <a:spLocks noGrp="1"/>
          </p:cNvSpPr>
          <p:nvPr>
            <p:ph type="ftr" sz="quarter" idx="11"/>
          </p:nvPr>
        </p:nvSpPr>
        <p:spPr/>
        <p:txBody>
          <a:bodyPr/>
          <a:lstStyle>
            <a:lvl1pPr>
              <a:defRPr/>
            </a:lvl1pPr>
            <a:extLst/>
          </a:lstStyle>
          <a:p>
            <a:pPr>
              <a:defRPr/>
            </a:pPr>
            <a:endParaRPr lang="en-GB"/>
          </a:p>
        </p:txBody>
      </p:sp>
      <p:sp>
        <p:nvSpPr>
          <p:cNvPr id="9" name="Slide Number Placeholder 6"/>
          <p:cNvSpPr>
            <a:spLocks noGrp="1"/>
          </p:cNvSpPr>
          <p:nvPr>
            <p:ph type="sldNum" sz="quarter" idx="12"/>
          </p:nvPr>
        </p:nvSpPr>
        <p:spPr/>
        <p:txBody>
          <a:bodyPr/>
          <a:lstStyle>
            <a:lvl1pPr>
              <a:defRPr/>
            </a:lvl1pPr>
            <a:extLst/>
          </a:lstStyle>
          <a:p>
            <a:pPr>
              <a:defRPr/>
            </a:pPr>
            <a:fld id="{F412D5FD-4AE8-4AE7-8433-6576B842681C}" type="slidenum">
              <a:rPr lang="en-GB"/>
              <a:pPr>
                <a:defRPr/>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Title Placeholder 2"/>
          <p:cNvSpPr>
            <a:spLocks noGrp="1"/>
          </p:cNvSpPr>
          <p:nvPr>
            <p:ph type="title"/>
          </p:nvPr>
        </p:nvSpPr>
        <p:spPr>
          <a:xfrm>
            <a:off x="457200" y="320675"/>
            <a:ext cx="7239000" cy="1143000"/>
          </a:xfrm>
          <a:prstGeom prst="rect">
            <a:avLst/>
          </a:prstGeom>
        </p:spPr>
        <p:txBody>
          <a:bodyPr vert="horz" lIns="45720" tIns="0" rIns="45720" bIns="0" anchor="b" anchorCtr="0">
            <a:normAutofit/>
          </a:bodyPr>
          <a:lstStyle>
            <a:extLst/>
          </a:lstStyle>
          <a:p>
            <a:r>
              <a:rPr lang="en-US" smtClean="0"/>
              <a:t>Click to edit Master title style</a:t>
            </a:r>
            <a:endParaRPr lang="en-US"/>
          </a:p>
        </p:txBody>
      </p:sp>
      <p:sp>
        <p:nvSpPr>
          <p:cNvPr id="1030" name="Text Placeholder 30"/>
          <p:cNvSpPr>
            <a:spLocks noGrp="1"/>
          </p:cNvSpPr>
          <p:nvPr>
            <p:ph type="body" idx="1"/>
          </p:nvPr>
        </p:nvSpPr>
        <p:spPr bwMode="auto">
          <a:xfrm>
            <a:off x="457200" y="1609725"/>
            <a:ext cx="7239000" cy="48466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7" name="Date Placeholder 26"/>
          <p:cNvSpPr>
            <a:spLocks noGrp="1"/>
          </p:cNvSpPr>
          <p:nvPr>
            <p:ph type="dt" sz="half" idx="2"/>
          </p:nvPr>
        </p:nvSpPr>
        <p:spPr>
          <a:xfrm>
            <a:off x="4246563" y="6557963"/>
            <a:ext cx="2001837" cy="227012"/>
          </a:xfrm>
          <a:prstGeom prst="rect">
            <a:avLst/>
          </a:prstGeom>
        </p:spPr>
        <p:txBody>
          <a:bodyPr vert="horz" tIns="0" bIns="0" anchor="b"/>
          <a:lstStyle>
            <a:lvl1pPr algn="l" eaLnBrk="1" fontAlgn="auto" latinLnBrk="0" hangingPunct="1">
              <a:spcBef>
                <a:spcPts val="0"/>
              </a:spcBef>
              <a:spcAft>
                <a:spcPts val="0"/>
              </a:spcAft>
              <a:defRPr kumimoji="0" sz="1000">
                <a:solidFill>
                  <a:schemeClr val="tx2"/>
                </a:solidFill>
                <a:latin typeface="+mn-lt"/>
              </a:defRPr>
            </a:lvl1pPr>
            <a:extLst/>
          </a:lstStyle>
          <a:p>
            <a:pPr>
              <a:defRPr/>
            </a:pPr>
            <a:fld id="{A634FA8D-58E7-4432-8EC8-969AA1400E90}" type="datetimeFigureOut">
              <a:rPr lang="en-US"/>
              <a:pPr>
                <a:defRPr/>
              </a:pPr>
              <a:t>9/17/2010</a:t>
            </a:fld>
            <a:endParaRPr lang="en-GB"/>
          </a:p>
        </p:txBody>
      </p:sp>
      <p:sp>
        <p:nvSpPr>
          <p:cNvPr id="4" name="Footer Placeholder 3"/>
          <p:cNvSpPr>
            <a:spLocks noGrp="1"/>
          </p:cNvSpPr>
          <p:nvPr>
            <p:ph type="ftr" sz="quarter" idx="3"/>
          </p:nvPr>
        </p:nvSpPr>
        <p:spPr>
          <a:xfrm>
            <a:off x="457200" y="6557963"/>
            <a:ext cx="3657600" cy="228600"/>
          </a:xfrm>
          <a:prstGeom prst="rect">
            <a:avLst/>
          </a:prstGeom>
        </p:spPr>
        <p:txBody>
          <a:bodyPr vert="horz" tIns="0" bIns="0" anchor="b"/>
          <a:lstStyle>
            <a:lvl1pPr algn="r" eaLnBrk="1" fontAlgn="auto" latinLnBrk="0" hangingPunct="1">
              <a:spcBef>
                <a:spcPts val="0"/>
              </a:spcBef>
              <a:spcAft>
                <a:spcPts val="0"/>
              </a:spcAft>
              <a:defRPr kumimoji="0" sz="1000">
                <a:solidFill>
                  <a:schemeClr val="tx2"/>
                </a:solidFill>
                <a:latin typeface="+mn-lt"/>
              </a:defRPr>
            </a:lvl1pPr>
            <a:extLst/>
          </a:lstStyle>
          <a:p>
            <a:pPr>
              <a:defRPr/>
            </a:pPr>
            <a:endParaRPr lang="en-GB"/>
          </a:p>
        </p:txBody>
      </p:sp>
      <p:sp>
        <p:nvSpPr>
          <p:cNvPr id="16" name="Slide Number Placeholder 15"/>
          <p:cNvSpPr>
            <a:spLocks noGrp="1"/>
          </p:cNvSpPr>
          <p:nvPr>
            <p:ph type="sldNum" sz="quarter" idx="4"/>
          </p:nvPr>
        </p:nvSpPr>
        <p:spPr>
          <a:xfrm>
            <a:off x="6251575" y="6556375"/>
            <a:ext cx="588963" cy="228600"/>
          </a:xfrm>
          <a:prstGeom prst="rect">
            <a:avLst/>
          </a:prstGeom>
        </p:spPr>
        <p:txBody>
          <a:bodyPr vert="horz" lIns="0" tIns="0" rIns="0" bIns="0" anchor="b"/>
          <a:lstStyle>
            <a:lvl1pPr algn="r" eaLnBrk="1" fontAlgn="auto" latinLnBrk="0" hangingPunct="1">
              <a:spcBef>
                <a:spcPts val="0"/>
              </a:spcBef>
              <a:spcAft>
                <a:spcPts val="0"/>
              </a:spcAft>
              <a:defRPr kumimoji="0" sz="1100">
                <a:solidFill>
                  <a:schemeClr val="tx2"/>
                </a:solidFill>
                <a:latin typeface="+mn-lt"/>
              </a:defRPr>
            </a:lvl1pPr>
            <a:extLst/>
          </a:lstStyle>
          <a:p>
            <a:pPr>
              <a:defRPr/>
            </a:pPr>
            <a:fld id="{845D3AE2-511E-46F4-98C7-A157BD3E4E33}"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72" r:id="rId1"/>
    <p:sldLayoutId id="2147483671" r:id="rId2"/>
    <p:sldLayoutId id="2147483673" r:id="rId3"/>
    <p:sldLayoutId id="2147483670" r:id="rId4"/>
    <p:sldLayoutId id="2147483669" r:id="rId5"/>
    <p:sldLayoutId id="2147483668" r:id="rId6"/>
    <p:sldLayoutId id="2147483667" r:id="rId7"/>
    <p:sldLayoutId id="2147483666" r:id="rId8"/>
    <p:sldLayoutId id="2147483674" r:id="rId9"/>
    <p:sldLayoutId id="2147483665" r:id="rId10"/>
    <p:sldLayoutId id="2147483675" r:id="rId11"/>
  </p:sldLayoutIdLst>
  <p:txStyles>
    <p:titleStyle>
      <a:lvl1pPr algn="l" rtl="0" eaLnBrk="0" fontAlgn="base" hangingPunct="0">
        <a:spcBef>
          <a:spcPct val="0"/>
        </a:spcBef>
        <a:spcAft>
          <a:spcPct val="0"/>
        </a:spcAft>
        <a:defRPr sz="3800" b="1" kern="1200" cap="all">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defRPr>
      </a:lvl1pPr>
      <a:lvl2pPr algn="l" rtl="0" eaLnBrk="0" fontAlgn="base" hangingPunct="0">
        <a:spcBef>
          <a:spcPct val="0"/>
        </a:spcBef>
        <a:spcAft>
          <a:spcPct val="0"/>
        </a:spcAft>
        <a:defRPr sz="3800" b="1">
          <a:solidFill>
            <a:schemeClr val="tx1"/>
          </a:solidFill>
          <a:latin typeface="Trebuchet MS" pitchFamily="34" charset="0"/>
        </a:defRPr>
      </a:lvl2pPr>
      <a:lvl3pPr algn="l" rtl="0" eaLnBrk="0" fontAlgn="base" hangingPunct="0">
        <a:spcBef>
          <a:spcPct val="0"/>
        </a:spcBef>
        <a:spcAft>
          <a:spcPct val="0"/>
        </a:spcAft>
        <a:defRPr sz="3800" b="1">
          <a:solidFill>
            <a:schemeClr val="tx1"/>
          </a:solidFill>
          <a:latin typeface="Trebuchet MS" pitchFamily="34" charset="0"/>
        </a:defRPr>
      </a:lvl3pPr>
      <a:lvl4pPr algn="l" rtl="0" eaLnBrk="0" fontAlgn="base" hangingPunct="0">
        <a:spcBef>
          <a:spcPct val="0"/>
        </a:spcBef>
        <a:spcAft>
          <a:spcPct val="0"/>
        </a:spcAft>
        <a:defRPr sz="3800" b="1">
          <a:solidFill>
            <a:schemeClr val="tx1"/>
          </a:solidFill>
          <a:latin typeface="Trebuchet MS" pitchFamily="34" charset="0"/>
        </a:defRPr>
      </a:lvl4pPr>
      <a:lvl5pPr algn="l" rtl="0" eaLnBrk="0" fontAlgn="base" hangingPunct="0">
        <a:spcBef>
          <a:spcPct val="0"/>
        </a:spcBef>
        <a:spcAft>
          <a:spcPct val="0"/>
        </a:spcAft>
        <a:defRPr sz="3800" b="1">
          <a:solidFill>
            <a:schemeClr val="tx1"/>
          </a:solidFill>
          <a:latin typeface="Trebuchet MS" pitchFamily="34" charset="0"/>
        </a:defRPr>
      </a:lvl5pPr>
      <a:lvl6pPr marL="457200" algn="l" rtl="0" fontAlgn="base">
        <a:spcBef>
          <a:spcPct val="0"/>
        </a:spcBef>
        <a:spcAft>
          <a:spcPct val="0"/>
        </a:spcAft>
        <a:defRPr sz="3800" b="1">
          <a:solidFill>
            <a:schemeClr val="tx1"/>
          </a:solidFill>
          <a:latin typeface="Trebuchet MS" pitchFamily="34" charset="0"/>
        </a:defRPr>
      </a:lvl6pPr>
      <a:lvl7pPr marL="914400" algn="l" rtl="0" fontAlgn="base">
        <a:spcBef>
          <a:spcPct val="0"/>
        </a:spcBef>
        <a:spcAft>
          <a:spcPct val="0"/>
        </a:spcAft>
        <a:defRPr sz="3800" b="1">
          <a:solidFill>
            <a:schemeClr val="tx1"/>
          </a:solidFill>
          <a:latin typeface="Trebuchet MS" pitchFamily="34" charset="0"/>
        </a:defRPr>
      </a:lvl7pPr>
      <a:lvl8pPr marL="1371600" algn="l" rtl="0" fontAlgn="base">
        <a:spcBef>
          <a:spcPct val="0"/>
        </a:spcBef>
        <a:spcAft>
          <a:spcPct val="0"/>
        </a:spcAft>
        <a:defRPr sz="3800" b="1">
          <a:solidFill>
            <a:schemeClr val="tx1"/>
          </a:solidFill>
          <a:latin typeface="Trebuchet MS" pitchFamily="34" charset="0"/>
        </a:defRPr>
      </a:lvl8pPr>
      <a:lvl9pPr marL="1828800" algn="l" rtl="0" fontAlgn="base">
        <a:spcBef>
          <a:spcPct val="0"/>
        </a:spcBef>
        <a:spcAft>
          <a:spcPct val="0"/>
        </a:spcAft>
        <a:defRPr sz="3800" b="1">
          <a:solidFill>
            <a:schemeClr val="tx1"/>
          </a:solidFill>
          <a:latin typeface="Trebuchet MS" pitchFamily="34" charset="0"/>
        </a:defRPr>
      </a:lvl9pPr>
      <a:extLst/>
    </p:titleStyle>
    <p:bodyStyle>
      <a:lvl1pPr marL="273050" indent="-273050" algn="l" rtl="0" eaLnBrk="0" fontAlgn="base" hangingPunct="0">
        <a:spcBef>
          <a:spcPts val="600"/>
        </a:spcBef>
        <a:spcAft>
          <a:spcPct val="0"/>
        </a:spcAft>
        <a:buClr>
          <a:schemeClr val="tx2"/>
        </a:buClr>
        <a:buSzPct val="73000"/>
        <a:buFont typeface="Wingdings 2" pitchFamily="18" charset="2"/>
        <a:buChar char=""/>
        <a:defRPr sz="2600" kern="1200">
          <a:solidFill>
            <a:schemeClr val="tx1"/>
          </a:solidFill>
          <a:latin typeface="+mn-lt"/>
          <a:ea typeface="+mn-ea"/>
          <a:cs typeface="+mn-cs"/>
        </a:defRPr>
      </a:lvl1pPr>
      <a:lvl2pPr marL="520700" indent="-228600" algn="l" rtl="0" eaLnBrk="0" fontAlgn="base" hangingPunct="0">
        <a:spcBef>
          <a:spcPts val="500"/>
        </a:spcBef>
        <a:spcAft>
          <a:spcPct val="0"/>
        </a:spcAft>
        <a:buClr>
          <a:srgbClr val="F9B639"/>
        </a:buClr>
        <a:buSzPct val="80000"/>
        <a:buFont typeface="Wingdings 2" pitchFamily="18" charset="2"/>
        <a:buChar char=""/>
        <a:defRPr sz="2300" kern="1200">
          <a:solidFill>
            <a:srgbClr val="6C6C6C"/>
          </a:solidFill>
          <a:latin typeface="+mn-lt"/>
          <a:ea typeface="+mn-ea"/>
          <a:cs typeface="+mn-cs"/>
        </a:defRPr>
      </a:lvl2pPr>
      <a:lvl3pPr marL="758825" indent="-228600" algn="l" rtl="0" eaLnBrk="0" fontAlgn="base" hangingPunct="0">
        <a:spcBef>
          <a:spcPts val="400"/>
        </a:spcBef>
        <a:spcAft>
          <a:spcPct val="0"/>
        </a:spcAft>
        <a:buClr>
          <a:srgbClr val="F9B639"/>
        </a:buClr>
        <a:buSzPct val="60000"/>
        <a:buFont typeface="Wingdings" pitchFamily="2" charset="2"/>
        <a:buChar char=""/>
        <a:defRPr sz="2000" kern="1200">
          <a:solidFill>
            <a:schemeClr val="tx1"/>
          </a:solidFill>
          <a:latin typeface="+mn-lt"/>
          <a:ea typeface="+mn-ea"/>
          <a:cs typeface="+mn-cs"/>
        </a:defRPr>
      </a:lvl3pPr>
      <a:lvl4pPr marL="1004888" indent="-228600" algn="l" rtl="0" eaLnBrk="0" fontAlgn="base" hangingPunct="0">
        <a:spcBef>
          <a:spcPct val="20000"/>
        </a:spcBef>
        <a:spcAft>
          <a:spcPct val="0"/>
        </a:spcAft>
        <a:buClr>
          <a:srgbClr val="F9B639"/>
        </a:buClr>
        <a:buSzPct val="80000"/>
        <a:buFont typeface="Wingdings 2" pitchFamily="18" charset="2"/>
        <a:buChar char=""/>
        <a:defRPr sz="2000" kern="1200">
          <a:solidFill>
            <a:srgbClr val="6C6C6C"/>
          </a:solidFill>
          <a:latin typeface="+mn-lt"/>
          <a:ea typeface="+mn-ea"/>
          <a:cs typeface="+mn-cs"/>
        </a:defRPr>
      </a:lvl4pPr>
      <a:lvl5pPr marL="1279525" indent="-228600" algn="l" rtl="0" eaLnBrk="0" fontAlgn="base" hangingPunct="0">
        <a:spcBef>
          <a:spcPts val="400"/>
        </a:spcBef>
        <a:spcAft>
          <a:spcPct val="0"/>
        </a:spcAft>
        <a:buClr>
          <a:srgbClr val="F9B639"/>
        </a:buClr>
        <a:buSzPct val="70000"/>
        <a:buFont typeface="Wingdings" pitchFamily="2" charset="2"/>
        <a:buChar char=""/>
        <a:defRPr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eaLnBrk="1" fontAlgn="auto" hangingPunct="1">
              <a:spcAft>
                <a:spcPts val="0"/>
              </a:spcAft>
              <a:defRPr/>
            </a:pPr>
            <a:r>
              <a:rPr lang="en-GB" dirty="0" smtClean="0"/>
              <a:t>Physical activity and quality of life in people with psychosis</a:t>
            </a:r>
            <a:endParaRPr lang="en-GB" dirty="0"/>
          </a:p>
        </p:txBody>
      </p:sp>
      <p:sp>
        <p:nvSpPr>
          <p:cNvPr id="3" name="Subtitle 2"/>
          <p:cNvSpPr>
            <a:spLocks noGrp="1"/>
          </p:cNvSpPr>
          <p:nvPr>
            <p:ph type="subTitle" idx="1"/>
          </p:nvPr>
        </p:nvSpPr>
        <p:spPr>
          <a:xfrm>
            <a:off x="3354388" y="3540125"/>
            <a:ext cx="5114925" cy="1101725"/>
          </a:xfrm>
        </p:spPr>
        <p:txBody>
          <a:bodyPr>
            <a:normAutofit fontScale="62500" lnSpcReduction="20000"/>
          </a:bodyPr>
          <a:lstStyle/>
          <a:p>
            <a:pPr eaLnBrk="1" fontAlgn="auto" hangingPunct="1">
              <a:spcAft>
                <a:spcPts val="0"/>
              </a:spcAft>
              <a:buFont typeface="Wingdings 2"/>
              <a:buNone/>
              <a:defRPr/>
            </a:pPr>
            <a:r>
              <a:rPr lang="en-GB" sz="2800" dirty="0" smtClean="0">
                <a:solidFill>
                  <a:schemeClr val="bg1"/>
                </a:solidFill>
              </a:rPr>
              <a:t>Jackie </a:t>
            </a:r>
            <a:r>
              <a:rPr lang="en-GB" sz="2800" dirty="0" err="1" smtClean="0">
                <a:solidFill>
                  <a:schemeClr val="bg1"/>
                </a:solidFill>
              </a:rPr>
              <a:t>Hepples</a:t>
            </a:r>
            <a:r>
              <a:rPr lang="en-GB" sz="2800" dirty="0" smtClean="0">
                <a:solidFill>
                  <a:schemeClr val="bg1"/>
                </a:solidFill>
              </a:rPr>
              <a:t/>
            </a:r>
            <a:br>
              <a:rPr lang="en-GB" sz="2800" dirty="0" smtClean="0">
                <a:solidFill>
                  <a:schemeClr val="bg1"/>
                </a:solidFill>
              </a:rPr>
            </a:br>
            <a:r>
              <a:rPr lang="en-GB" sz="2800" dirty="0" smtClean="0">
                <a:solidFill>
                  <a:schemeClr val="bg1"/>
                </a:solidFill>
              </a:rPr>
              <a:t> </a:t>
            </a:r>
            <a:br>
              <a:rPr lang="en-GB" sz="2800" dirty="0" smtClean="0">
                <a:solidFill>
                  <a:schemeClr val="bg1"/>
                </a:solidFill>
              </a:rPr>
            </a:br>
            <a:r>
              <a:rPr lang="en-GB" sz="2800" dirty="0" smtClean="0">
                <a:solidFill>
                  <a:schemeClr val="bg1"/>
                </a:solidFill>
              </a:rPr>
              <a:t>Supervisors: Professor Mike </a:t>
            </a:r>
            <a:r>
              <a:rPr lang="en-GB" sz="2800" dirty="0" err="1" smtClean="0">
                <a:solidFill>
                  <a:schemeClr val="bg1"/>
                </a:solidFill>
              </a:rPr>
              <a:t>Lucock</a:t>
            </a:r>
            <a:r>
              <a:rPr lang="en-GB" sz="2800" dirty="0" smtClean="0">
                <a:solidFill>
                  <a:schemeClr val="bg1"/>
                </a:solidFill>
              </a:rPr>
              <a:t>, Malcolm Cliff, Dr Alison Rodriguez</a:t>
            </a:r>
            <a:br>
              <a:rPr lang="en-GB" sz="2800" dirty="0" smtClean="0">
                <a:solidFill>
                  <a:schemeClr val="bg1"/>
                </a:solidFill>
              </a:rPr>
            </a:br>
            <a:endParaRPr lang="en-GB" dirty="0"/>
          </a:p>
        </p:txBody>
      </p:sp>
      <p:pic>
        <p:nvPicPr>
          <p:cNvPr id="14339" name="Picture 5" descr="HUDDUNIcol"/>
          <p:cNvPicPr>
            <a:picLocks noChangeAspect="1" noChangeArrowheads="1"/>
          </p:cNvPicPr>
          <p:nvPr/>
        </p:nvPicPr>
        <p:blipFill>
          <a:blip r:embed="rId2"/>
          <a:srcRect/>
          <a:stretch>
            <a:fillRect/>
          </a:stretch>
        </p:blipFill>
        <p:spPr bwMode="auto">
          <a:xfrm>
            <a:off x="4643438" y="4786313"/>
            <a:ext cx="2571750" cy="1214437"/>
          </a:xfrm>
          <a:prstGeom prst="rect">
            <a:avLst/>
          </a:prstGeom>
          <a:noFill/>
          <a:ln w="9525">
            <a:noFill/>
            <a:miter lim="800000"/>
            <a:headEnd/>
            <a:tailEnd/>
          </a:ln>
        </p:spPr>
      </p:pic>
      <p:pic>
        <p:nvPicPr>
          <p:cNvPr id="14340" name="Picture 4" descr="j0279642"/>
          <p:cNvPicPr>
            <a:picLocks noChangeAspect="1" noChangeArrowheads="1"/>
          </p:cNvPicPr>
          <p:nvPr/>
        </p:nvPicPr>
        <p:blipFill>
          <a:blip r:embed="rId3"/>
          <a:srcRect/>
          <a:stretch>
            <a:fillRect/>
          </a:stretch>
        </p:blipFill>
        <p:spPr bwMode="auto">
          <a:xfrm>
            <a:off x="214313" y="2428875"/>
            <a:ext cx="2286000" cy="23987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rmAutofit fontScale="90000"/>
          </a:bodyPr>
          <a:lstStyle/>
          <a:p>
            <a:pPr eaLnBrk="1" fontAlgn="auto" hangingPunct="1">
              <a:spcAft>
                <a:spcPts val="0"/>
              </a:spcAft>
              <a:defRPr/>
            </a:pPr>
            <a:r>
              <a:rPr lang="en-GB" dirty="0" smtClean="0"/>
              <a:t>Quantitative results so far......</a:t>
            </a:r>
            <a:endParaRPr lang="en-GB" dirty="0">
              <a:solidFill>
                <a:srgbClr val="FFC000"/>
              </a:solidFill>
            </a:endParaRPr>
          </a:p>
        </p:txBody>
      </p:sp>
      <p:graphicFrame>
        <p:nvGraphicFramePr>
          <p:cNvPr id="4" name="Content Placeholder 3"/>
          <p:cNvGraphicFramePr>
            <a:graphicFrameLocks noGrp="1"/>
          </p:cNvGraphicFramePr>
          <p:nvPr>
            <p:ph idx="1"/>
          </p:nvPr>
        </p:nvGraphicFramePr>
        <p:xfrm>
          <a:off x="179388" y="2420938"/>
          <a:ext cx="7993062" cy="2193925"/>
        </p:xfrm>
        <a:graphic>
          <a:graphicData uri="http://schemas.openxmlformats.org/drawingml/2006/table">
            <a:tbl>
              <a:tblPr firstRow="1" bandRow="1">
                <a:tableStyleId>{5C22544A-7EE6-4342-B048-85BDC9FD1C3A}</a:tableStyleId>
              </a:tblPr>
              <a:tblGrid>
                <a:gridCol w="1080119"/>
                <a:gridCol w="1224136"/>
                <a:gridCol w="1362207"/>
                <a:gridCol w="1319926"/>
                <a:gridCol w="1539914"/>
                <a:gridCol w="1466587"/>
              </a:tblGrid>
              <a:tr h="370840">
                <a:tc>
                  <a:txBody>
                    <a:bodyPr/>
                    <a:lstStyle/>
                    <a:p>
                      <a:endParaRPr lang="en-GB" dirty="0"/>
                    </a:p>
                  </a:txBody>
                  <a:tcPr/>
                </a:tc>
                <a:tc>
                  <a:txBody>
                    <a:bodyPr/>
                    <a:lstStyle/>
                    <a:p>
                      <a:r>
                        <a:rPr lang="en-GB" dirty="0" smtClean="0"/>
                        <a:t>Physical </a:t>
                      </a:r>
                      <a:r>
                        <a:rPr lang="en-GB" dirty="0" err="1" smtClean="0"/>
                        <a:t>QoL</a:t>
                      </a:r>
                      <a:endParaRPr lang="en-GB" dirty="0"/>
                    </a:p>
                  </a:txBody>
                  <a:tcPr/>
                </a:tc>
                <a:tc>
                  <a:txBody>
                    <a:bodyPr/>
                    <a:lstStyle/>
                    <a:p>
                      <a:r>
                        <a:rPr lang="en-GB" dirty="0" smtClean="0"/>
                        <a:t>Mental </a:t>
                      </a:r>
                      <a:r>
                        <a:rPr lang="en-GB" dirty="0" err="1" smtClean="0"/>
                        <a:t>QoL</a:t>
                      </a:r>
                      <a:endParaRPr lang="en-GB" dirty="0"/>
                    </a:p>
                  </a:txBody>
                  <a:tcPr/>
                </a:tc>
                <a:tc>
                  <a:txBody>
                    <a:bodyPr/>
                    <a:lstStyle/>
                    <a:p>
                      <a:r>
                        <a:rPr lang="en-GB" dirty="0" smtClean="0"/>
                        <a:t>Autonomy </a:t>
                      </a:r>
                      <a:endParaRPr lang="en-GB" dirty="0"/>
                    </a:p>
                  </a:txBody>
                  <a:tcPr/>
                </a:tc>
                <a:tc>
                  <a:txBody>
                    <a:bodyPr/>
                    <a:lstStyle/>
                    <a:p>
                      <a:r>
                        <a:rPr lang="en-GB" dirty="0" smtClean="0"/>
                        <a:t>Competence </a:t>
                      </a:r>
                      <a:endParaRPr lang="en-GB" dirty="0"/>
                    </a:p>
                  </a:txBody>
                  <a:tcPr/>
                </a:tc>
                <a:tc>
                  <a:txBody>
                    <a:bodyPr/>
                    <a:lstStyle/>
                    <a:p>
                      <a:pPr marL="0" marR="0" indent="0" algn="l" defTabSz="653064" rtl="0" eaLnBrk="1" fontAlgn="auto" latinLnBrk="0" hangingPunct="1">
                        <a:lnSpc>
                          <a:spcPct val="100000"/>
                        </a:lnSpc>
                        <a:spcBef>
                          <a:spcPts val="0"/>
                        </a:spcBef>
                        <a:spcAft>
                          <a:spcPts val="0"/>
                        </a:spcAft>
                        <a:buClrTx/>
                        <a:buSzTx/>
                        <a:buFontTx/>
                        <a:buNone/>
                        <a:tabLst/>
                        <a:defRPr/>
                      </a:pPr>
                      <a:r>
                        <a:rPr lang="en-GB" dirty="0" smtClean="0"/>
                        <a:t>Relatedness</a:t>
                      </a:r>
                    </a:p>
                    <a:p>
                      <a:endParaRPr lang="en-GB" dirty="0"/>
                    </a:p>
                  </a:txBody>
                  <a:tcPr/>
                </a:tc>
              </a:tr>
              <a:tr h="370840">
                <a:tc>
                  <a:txBody>
                    <a:bodyPr/>
                    <a:lstStyle/>
                    <a:p>
                      <a:r>
                        <a:rPr lang="en-GB" dirty="0" smtClean="0"/>
                        <a:t>Physical Activity</a:t>
                      </a:r>
                    </a:p>
                    <a:p>
                      <a:endParaRPr lang="en-GB" dirty="0"/>
                    </a:p>
                  </a:txBody>
                  <a:tcPr/>
                </a:tc>
                <a:tc>
                  <a:txBody>
                    <a:bodyPr/>
                    <a:lstStyle/>
                    <a:p>
                      <a:r>
                        <a:rPr lang="en-GB" dirty="0" smtClean="0"/>
                        <a:t>r = 0.389 </a:t>
                      </a:r>
                    </a:p>
                    <a:p>
                      <a:r>
                        <a:rPr lang="en-GB" dirty="0" smtClean="0"/>
                        <a:t>p = 0.001*</a:t>
                      </a:r>
                      <a:endParaRPr lang="en-GB" dirty="0"/>
                    </a:p>
                  </a:txBody>
                  <a:tcPr/>
                </a:tc>
                <a:tc>
                  <a:txBody>
                    <a:bodyPr/>
                    <a:lstStyle/>
                    <a:p>
                      <a:r>
                        <a:rPr lang="en-GB" dirty="0" smtClean="0"/>
                        <a:t>r</a:t>
                      </a:r>
                      <a:r>
                        <a:rPr lang="en-GB" baseline="0" dirty="0" smtClean="0"/>
                        <a:t> = 0.161</a:t>
                      </a:r>
                    </a:p>
                    <a:p>
                      <a:r>
                        <a:rPr lang="en-GB" baseline="0" dirty="0" smtClean="0"/>
                        <a:t>p = 0.100</a:t>
                      </a:r>
                      <a:endParaRPr lang="en-GB" dirty="0"/>
                    </a:p>
                  </a:txBody>
                  <a:tcPr/>
                </a:tc>
                <a:tc>
                  <a:txBody>
                    <a:bodyPr/>
                    <a:lstStyle/>
                    <a:p>
                      <a:r>
                        <a:rPr lang="en-GB" dirty="0" smtClean="0"/>
                        <a:t>r</a:t>
                      </a:r>
                      <a:r>
                        <a:rPr lang="en-GB" baseline="0" dirty="0" smtClean="0"/>
                        <a:t> = 0.237</a:t>
                      </a:r>
                    </a:p>
                    <a:p>
                      <a:r>
                        <a:rPr lang="en-GB" baseline="0" dirty="0" smtClean="0"/>
                        <a:t>p = 0.028*</a:t>
                      </a:r>
                      <a:endParaRPr lang="en-GB" dirty="0"/>
                    </a:p>
                  </a:txBody>
                  <a:tcPr/>
                </a:tc>
                <a:tc>
                  <a:txBody>
                    <a:bodyPr/>
                    <a:lstStyle/>
                    <a:p>
                      <a:r>
                        <a:rPr lang="en-GB" dirty="0" smtClean="0"/>
                        <a:t>r</a:t>
                      </a:r>
                      <a:r>
                        <a:rPr lang="en-GB" baseline="0" dirty="0" smtClean="0"/>
                        <a:t> = 0.225</a:t>
                      </a:r>
                    </a:p>
                    <a:p>
                      <a:r>
                        <a:rPr lang="en-GB" baseline="0" dirty="0" smtClean="0"/>
                        <a:t>p = 0.035*</a:t>
                      </a:r>
                      <a:endParaRPr lang="en-GB" dirty="0"/>
                    </a:p>
                  </a:txBody>
                  <a:tcPr/>
                </a:tc>
                <a:tc>
                  <a:txBody>
                    <a:bodyPr/>
                    <a:lstStyle/>
                    <a:p>
                      <a:r>
                        <a:rPr lang="en-GB" dirty="0" smtClean="0"/>
                        <a:t>r</a:t>
                      </a:r>
                      <a:r>
                        <a:rPr lang="en-GB" baseline="0" dirty="0" smtClean="0"/>
                        <a:t> = 0.260</a:t>
                      </a:r>
                    </a:p>
                    <a:p>
                      <a:r>
                        <a:rPr lang="en-GB" baseline="0" dirty="0" smtClean="0"/>
                        <a:t>p = 0.018*</a:t>
                      </a:r>
                      <a:endParaRPr lang="en-GB" dirty="0"/>
                    </a:p>
                  </a:txBody>
                  <a:tcPr/>
                </a:tc>
              </a:tr>
              <a:tr h="370840">
                <a:tc>
                  <a:txBody>
                    <a:bodyPr/>
                    <a:lstStyle/>
                    <a:p>
                      <a:r>
                        <a:rPr lang="en-GB" dirty="0" smtClean="0"/>
                        <a:t>Physical </a:t>
                      </a:r>
                      <a:r>
                        <a:rPr lang="en-GB" dirty="0" err="1" smtClean="0"/>
                        <a:t>QoL</a:t>
                      </a:r>
                      <a:endParaRPr lang="en-GB" dirty="0"/>
                    </a:p>
                  </a:txBody>
                  <a:tcPr/>
                </a:tc>
                <a:tc>
                  <a:txBody>
                    <a:bodyPr/>
                    <a:lstStyle/>
                    <a:p>
                      <a:endParaRPr lang="en-GB" dirty="0"/>
                    </a:p>
                  </a:txBody>
                  <a:tcPr/>
                </a:tc>
                <a:tc>
                  <a:txBody>
                    <a:bodyPr/>
                    <a:lstStyle/>
                    <a:p>
                      <a:r>
                        <a:rPr lang="en-GB" dirty="0" smtClean="0"/>
                        <a:t>r</a:t>
                      </a:r>
                      <a:r>
                        <a:rPr lang="en-GB" baseline="0" dirty="0" smtClean="0"/>
                        <a:t> = -0.098</a:t>
                      </a:r>
                    </a:p>
                    <a:p>
                      <a:r>
                        <a:rPr lang="en-GB" baseline="0" dirty="0" smtClean="0"/>
                        <a:t>p = 0.209</a:t>
                      </a:r>
                      <a:endParaRPr lang="en-GB" dirty="0"/>
                    </a:p>
                  </a:txBody>
                  <a:tcPr/>
                </a:tc>
                <a:tc>
                  <a:txBody>
                    <a:bodyPr/>
                    <a:lstStyle/>
                    <a:p>
                      <a:r>
                        <a:rPr lang="en-GB" dirty="0" smtClean="0"/>
                        <a:t>r</a:t>
                      </a:r>
                      <a:r>
                        <a:rPr lang="en-GB" baseline="0" dirty="0" smtClean="0"/>
                        <a:t> = 0.197</a:t>
                      </a:r>
                    </a:p>
                    <a:p>
                      <a:r>
                        <a:rPr lang="en-GB" baseline="0" dirty="0" smtClean="0"/>
                        <a:t>p =  0.52</a:t>
                      </a:r>
                      <a:endParaRPr lang="en-GB" dirty="0"/>
                    </a:p>
                  </a:txBody>
                  <a:tcPr/>
                </a:tc>
                <a:tc>
                  <a:txBody>
                    <a:bodyPr/>
                    <a:lstStyle/>
                    <a:p>
                      <a:r>
                        <a:rPr lang="en-GB" dirty="0" smtClean="0"/>
                        <a:t>r</a:t>
                      </a:r>
                      <a:r>
                        <a:rPr lang="en-GB" baseline="0" dirty="0" smtClean="0"/>
                        <a:t> = 0.166</a:t>
                      </a:r>
                    </a:p>
                    <a:p>
                      <a:r>
                        <a:rPr lang="en-GB" baseline="0" dirty="0" smtClean="0"/>
                        <a:t>p = 0.087</a:t>
                      </a:r>
                      <a:endParaRPr lang="en-GB" dirty="0"/>
                    </a:p>
                  </a:txBody>
                  <a:tcPr/>
                </a:tc>
                <a:tc>
                  <a:txBody>
                    <a:bodyPr/>
                    <a:lstStyle/>
                    <a:p>
                      <a:r>
                        <a:rPr lang="en-GB" dirty="0" smtClean="0"/>
                        <a:t>r</a:t>
                      </a:r>
                      <a:r>
                        <a:rPr lang="en-GB" baseline="0" dirty="0" smtClean="0"/>
                        <a:t> = 0.27</a:t>
                      </a:r>
                    </a:p>
                    <a:p>
                      <a:r>
                        <a:rPr lang="en-GB" baseline="0" dirty="0" smtClean="0"/>
                        <a:t>p = 0.412</a:t>
                      </a:r>
                    </a:p>
                  </a:txBody>
                  <a:tcPr/>
                </a:tc>
              </a:tr>
            </a:tbl>
          </a:graphicData>
        </a:graphic>
      </p:graphicFrame>
      <p:sp>
        <p:nvSpPr>
          <p:cNvPr id="26656" name="TextBox 4"/>
          <p:cNvSpPr txBox="1">
            <a:spLocks noChangeArrowheads="1"/>
          </p:cNvSpPr>
          <p:nvPr/>
        </p:nvSpPr>
        <p:spPr bwMode="auto">
          <a:xfrm>
            <a:off x="468313" y="1844675"/>
            <a:ext cx="6767512" cy="400050"/>
          </a:xfrm>
          <a:prstGeom prst="rect">
            <a:avLst/>
          </a:prstGeom>
          <a:noFill/>
          <a:ln w="9525">
            <a:noFill/>
            <a:miter lim="800000"/>
            <a:headEnd/>
            <a:tailEnd/>
          </a:ln>
        </p:spPr>
        <p:txBody>
          <a:bodyPr>
            <a:spAutoFit/>
          </a:bodyPr>
          <a:lstStyle/>
          <a:p>
            <a:r>
              <a:rPr lang="en-GB" sz="2000">
                <a:latin typeface="Trebuchet MS" pitchFamily="34" charset="0"/>
              </a:rPr>
              <a:t>72 participants</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GB" dirty="0" smtClean="0"/>
              <a:t>Qualitative study</a:t>
            </a:r>
            <a:endParaRPr lang="en-GB" dirty="0"/>
          </a:p>
        </p:txBody>
      </p:sp>
      <p:sp>
        <p:nvSpPr>
          <p:cNvPr id="28674" name="Content Placeholder 2"/>
          <p:cNvSpPr>
            <a:spLocks noGrp="1"/>
          </p:cNvSpPr>
          <p:nvPr>
            <p:ph idx="1"/>
          </p:nvPr>
        </p:nvSpPr>
        <p:spPr>
          <a:xfrm>
            <a:off x="468313" y="1700213"/>
            <a:ext cx="7239000" cy="4249737"/>
          </a:xfrm>
        </p:spPr>
        <p:txBody>
          <a:bodyPr/>
          <a:lstStyle/>
          <a:p>
            <a:pPr eaLnBrk="1" hangingPunct="1"/>
            <a:r>
              <a:rPr lang="en-GB" smtClean="0"/>
              <a:t>Participants</a:t>
            </a:r>
          </a:p>
          <a:p>
            <a:pPr eaLnBrk="1" hangingPunct="1"/>
            <a:endParaRPr lang="en-GB" smtClean="0"/>
          </a:p>
          <a:p>
            <a:pPr eaLnBrk="1" hangingPunct="1"/>
            <a:endParaRPr lang="en-GB" smtClean="0"/>
          </a:p>
          <a:p>
            <a:pPr eaLnBrk="1" hangingPunct="1">
              <a:buFont typeface="Wingdings 2" pitchFamily="18" charset="2"/>
              <a:buNone/>
            </a:pPr>
            <a:endParaRPr lang="en-GB" smtClean="0"/>
          </a:p>
          <a:p>
            <a:pPr eaLnBrk="1" hangingPunct="1"/>
            <a:r>
              <a:rPr lang="en-GB" smtClean="0"/>
              <a:t>Semi-structured interviews</a:t>
            </a:r>
          </a:p>
          <a:p>
            <a:pPr eaLnBrk="1" hangingPunct="1"/>
            <a:r>
              <a:rPr lang="en-GB" smtClean="0"/>
              <a:t>45 – 70 minutes</a:t>
            </a:r>
          </a:p>
          <a:p>
            <a:pPr eaLnBrk="1" hangingPunct="1"/>
            <a:r>
              <a:rPr lang="en-GB" smtClean="0"/>
              <a:t>Confidential room</a:t>
            </a:r>
          </a:p>
        </p:txBody>
      </p:sp>
      <p:graphicFrame>
        <p:nvGraphicFramePr>
          <p:cNvPr id="4" name="Table 3"/>
          <p:cNvGraphicFramePr>
            <a:graphicFrameLocks noGrp="1"/>
          </p:cNvGraphicFramePr>
          <p:nvPr/>
        </p:nvGraphicFramePr>
        <p:xfrm>
          <a:off x="1116013" y="2133600"/>
          <a:ext cx="6096000" cy="1112838"/>
        </p:xfrm>
        <a:graphic>
          <a:graphicData uri="http://schemas.openxmlformats.org/drawingml/2006/table">
            <a:tbl>
              <a:tblPr firstRow="1" bandRow="1">
                <a:tableStyleId>{5C22544A-7EE6-4342-B048-85BDC9FD1C3A}</a:tableStyleId>
              </a:tblPr>
              <a:tblGrid>
                <a:gridCol w="2032000"/>
                <a:gridCol w="2032000"/>
                <a:gridCol w="2032000"/>
              </a:tblGrid>
              <a:tr h="370840">
                <a:tc>
                  <a:txBody>
                    <a:bodyPr/>
                    <a:lstStyle/>
                    <a:p>
                      <a:endParaRPr lang="en-GB" dirty="0"/>
                    </a:p>
                  </a:txBody>
                  <a:tcPr/>
                </a:tc>
                <a:tc>
                  <a:txBody>
                    <a:bodyPr/>
                    <a:lstStyle/>
                    <a:p>
                      <a:r>
                        <a:rPr lang="en-GB" dirty="0" smtClean="0"/>
                        <a:t>Male </a:t>
                      </a:r>
                      <a:endParaRPr lang="en-GB" dirty="0"/>
                    </a:p>
                  </a:txBody>
                  <a:tcPr/>
                </a:tc>
                <a:tc>
                  <a:txBody>
                    <a:bodyPr/>
                    <a:lstStyle/>
                    <a:p>
                      <a:r>
                        <a:rPr lang="en-GB" dirty="0" smtClean="0"/>
                        <a:t>Female </a:t>
                      </a:r>
                      <a:endParaRPr lang="en-GB" dirty="0"/>
                    </a:p>
                  </a:txBody>
                  <a:tcPr/>
                </a:tc>
              </a:tr>
              <a:tr h="370840">
                <a:tc>
                  <a:txBody>
                    <a:bodyPr/>
                    <a:lstStyle/>
                    <a:p>
                      <a:r>
                        <a:rPr lang="en-GB" dirty="0" smtClean="0"/>
                        <a:t>Bipolar Disorder</a:t>
                      </a:r>
                      <a:endParaRPr lang="en-GB" dirty="0"/>
                    </a:p>
                  </a:txBody>
                  <a:tcPr/>
                </a:tc>
                <a:tc>
                  <a:txBody>
                    <a:bodyPr/>
                    <a:lstStyle/>
                    <a:p>
                      <a:r>
                        <a:rPr lang="en-GB" dirty="0" smtClean="0"/>
                        <a:t>2</a:t>
                      </a:r>
                      <a:endParaRPr lang="en-GB" dirty="0"/>
                    </a:p>
                  </a:txBody>
                  <a:tcPr/>
                </a:tc>
                <a:tc>
                  <a:txBody>
                    <a:bodyPr/>
                    <a:lstStyle/>
                    <a:p>
                      <a:r>
                        <a:rPr lang="en-GB" dirty="0" smtClean="0"/>
                        <a:t>2</a:t>
                      </a:r>
                      <a:endParaRPr lang="en-GB" dirty="0"/>
                    </a:p>
                  </a:txBody>
                  <a:tcPr/>
                </a:tc>
              </a:tr>
              <a:tr h="370840">
                <a:tc>
                  <a:txBody>
                    <a:bodyPr/>
                    <a:lstStyle/>
                    <a:p>
                      <a:r>
                        <a:rPr lang="en-GB" dirty="0" smtClean="0"/>
                        <a:t>Schizophrenia</a:t>
                      </a:r>
                      <a:endParaRPr lang="en-GB" dirty="0"/>
                    </a:p>
                  </a:txBody>
                  <a:tcPr/>
                </a:tc>
                <a:tc>
                  <a:txBody>
                    <a:bodyPr/>
                    <a:lstStyle/>
                    <a:p>
                      <a:r>
                        <a:rPr lang="en-GB" dirty="0" smtClean="0"/>
                        <a:t>3</a:t>
                      </a:r>
                      <a:endParaRPr lang="en-GB" dirty="0"/>
                    </a:p>
                  </a:txBody>
                  <a:tcPr/>
                </a:tc>
                <a:tc>
                  <a:txBody>
                    <a:bodyPr/>
                    <a:lstStyle/>
                    <a:p>
                      <a:r>
                        <a:rPr lang="en-GB" dirty="0" smtClean="0"/>
                        <a:t>1</a:t>
                      </a:r>
                      <a:endParaRPr lang="en-GB" dirty="0"/>
                    </a:p>
                  </a:txBody>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GB" dirty="0" smtClean="0"/>
              <a:t>Themes</a:t>
            </a:r>
            <a:endParaRPr lang="en-GB" dirty="0"/>
          </a:p>
        </p:txBody>
      </p:sp>
      <p:sp>
        <p:nvSpPr>
          <p:cNvPr id="5" name="Content Placeholder 4"/>
          <p:cNvSpPr>
            <a:spLocks noGrp="1"/>
          </p:cNvSpPr>
          <p:nvPr>
            <p:ph idx="1"/>
          </p:nvPr>
        </p:nvSpPr>
        <p:spPr/>
        <p:txBody>
          <a:bodyPr lIns="90000">
            <a:normAutofit lnSpcReduction="10000"/>
          </a:bodyPr>
          <a:lstStyle/>
          <a:p>
            <a:pPr marL="514350" indent="-514350" eaLnBrk="1" fontAlgn="auto" hangingPunct="1">
              <a:spcAft>
                <a:spcPts val="0"/>
              </a:spcAft>
              <a:buFont typeface="Wingdings 2"/>
              <a:buNone/>
              <a:defRPr/>
            </a:pPr>
            <a:r>
              <a:rPr lang="en-GB" dirty="0" smtClean="0"/>
              <a:t>Physical activity (PA) and Quality of Life</a:t>
            </a:r>
          </a:p>
          <a:p>
            <a:pPr marL="514350" indent="-514350" eaLnBrk="1" fontAlgn="auto" hangingPunct="1">
              <a:spcAft>
                <a:spcPts val="0"/>
              </a:spcAft>
              <a:buFont typeface="Wingdings 2"/>
              <a:buNone/>
              <a:defRPr/>
            </a:pPr>
            <a:r>
              <a:rPr lang="en-GB" dirty="0" smtClean="0"/>
              <a:t>1. Empowerment and strive for normality</a:t>
            </a:r>
          </a:p>
          <a:p>
            <a:pPr marL="761238" lvl="1" indent="-514350" eaLnBrk="1" fontAlgn="auto" hangingPunct="1">
              <a:spcAft>
                <a:spcPts val="0"/>
              </a:spcAft>
              <a:buClr>
                <a:schemeClr val="accent4"/>
              </a:buClr>
              <a:buFont typeface="Wingdings 2"/>
              <a:buNone/>
              <a:defRPr/>
            </a:pPr>
            <a:r>
              <a:rPr lang="en-GB" dirty="0" smtClean="0">
                <a:solidFill>
                  <a:schemeClr val="tx1">
                    <a:tint val="85000"/>
                  </a:schemeClr>
                </a:solidFill>
              </a:rPr>
              <a:t>1.1. Cope with symptoms</a:t>
            </a:r>
          </a:p>
          <a:p>
            <a:pPr marL="761238" lvl="1" indent="-514350" eaLnBrk="1" fontAlgn="auto" hangingPunct="1">
              <a:spcAft>
                <a:spcPts val="0"/>
              </a:spcAft>
              <a:buClr>
                <a:schemeClr val="accent4"/>
              </a:buClr>
              <a:buFont typeface="Wingdings 2"/>
              <a:buNone/>
              <a:defRPr/>
            </a:pPr>
            <a:r>
              <a:rPr lang="en-GB" dirty="0" smtClean="0">
                <a:solidFill>
                  <a:schemeClr val="tx1">
                    <a:tint val="85000"/>
                  </a:schemeClr>
                </a:solidFill>
              </a:rPr>
              <a:t>1.2. Cope with medications</a:t>
            </a:r>
          </a:p>
          <a:p>
            <a:pPr marL="761238" lvl="1" indent="-514350" eaLnBrk="1" fontAlgn="auto" hangingPunct="1">
              <a:spcAft>
                <a:spcPts val="0"/>
              </a:spcAft>
              <a:buClr>
                <a:schemeClr val="accent4"/>
              </a:buClr>
              <a:buFont typeface="Wingdings 2"/>
              <a:buNone/>
              <a:defRPr/>
            </a:pPr>
            <a:r>
              <a:rPr lang="en-GB" dirty="0" smtClean="0">
                <a:solidFill>
                  <a:schemeClr val="tx1">
                    <a:tint val="85000"/>
                  </a:schemeClr>
                </a:solidFill>
              </a:rPr>
              <a:t>1.3. Day-to-day life</a:t>
            </a:r>
          </a:p>
          <a:p>
            <a:pPr marL="761238" lvl="1" indent="-514350" eaLnBrk="1" fontAlgn="auto" hangingPunct="1">
              <a:spcAft>
                <a:spcPts val="0"/>
              </a:spcAft>
              <a:buClr>
                <a:schemeClr val="accent4"/>
              </a:buClr>
              <a:buFont typeface="Wingdings 2"/>
              <a:buNone/>
              <a:defRPr/>
            </a:pPr>
            <a:endParaRPr lang="en-GB" dirty="0" smtClean="0">
              <a:solidFill>
                <a:schemeClr val="tx1">
                  <a:tint val="85000"/>
                </a:schemeClr>
              </a:solidFill>
            </a:endParaRPr>
          </a:p>
          <a:p>
            <a:pPr marL="514350" indent="-514350" eaLnBrk="1" fontAlgn="auto" hangingPunct="1">
              <a:spcAft>
                <a:spcPts val="0"/>
              </a:spcAft>
              <a:buFont typeface="Wingdings 2"/>
              <a:buNone/>
              <a:defRPr/>
            </a:pPr>
            <a:r>
              <a:rPr lang="en-GB" dirty="0" smtClean="0"/>
              <a:t>2. Confidence </a:t>
            </a:r>
          </a:p>
          <a:p>
            <a:pPr marL="761238" lvl="1" indent="-514350" eaLnBrk="1" fontAlgn="auto" hangingPunct="1">
              <a:spcAft>
                <a:spcPts val="0"/>
              </a:spcAft>
              <a:buClr>
                <a:schemeClr val="accent4"/>
              </a:buClr>
              <a:buFont typeface="Wingdings 2"/>
              <a:buNone/>
              <a:defRPr/>
            </a:pPr>
            <a:r>
              <a:rPr lang="en-GB" dirty="0" smtClean="0">
                <a:solidFill>
                  <a:schemeClr val="tx1">
                    <a:tint val="85000"/>
                  </a:schemeClr>
                </a:solidFill>
              </a:rPr>
              <a:t>2.1. Body image</a:t>
            </a:r>
          </a:p>
          <a:p>
            <a:pPr marL="761238" lvl="1" indent="-514350" eaLnBrk="1" fontAlgn="auto" hangingPunct="1">
              <a:spcAft>
                <a:spcPts val="0"/>
              </a:spcAft>
              <a:buClr>
                <a:schemeClr val="accent4"/>
              </a:buClr>
              <a:buFont typeface="Wingdings 2"/>
              <a:buNone/>
              <a:defRPr/>
            </a:pPr>
            <a:r>
              <a:rPr lang="en-GB" dirty="0" smtClean="0">
                <a:solidFill>
                  <a:schemeClr val="tx1">
                    <a:tint val="85000"/>
                  </a:schemeClr>
                </a:solidFill>
              </a:rPr>
              <a:t>2.2. Achievement</a:t>
            </a:r>
          </a:p>
          <a:p>
            <a:pPr marL="761238" lvl="1" indent="-514350" eaLnBrk="1" fontAlgn="auto" hangingPunct="1">
              <a:spcAft>
                <a:spcPts val="0"/>
              </a:spcAft>
              <a:buClr>
                <a:schemeClr val="accent4"/>
              </a:buClr>
              <a:buFont typeface="Wingdings 2"/>
              <a:buNone/>
              <a:defRPr/>
            </a:pPr>
            <a:r>
              <a:rPr lang="en-GB" dirty="0" smtClean="0">
                <a:solidFill>
                  <a:schemeClr val="tx1">
                    <a:tint val="85000"/>
                  </a:schemeClr>
                </a:solidFill>
              </a:rPr>
              <a:t>2.3. Platform for future aspirations</a:t>
            </a:r>
          </a:p>
          <a:p>
            <a:pPr marL="761238" lvl="1" indent="-514350" eaLnBrk="1" fontAlgn="auto" hangingPunct="1">
              <a:spcAft>
                <a:spcPts val="0"/>
              </a:spcAft>
              <a:buClr>
                <a:schemeClr val="accent4"/>
              </a:buClr>
              <a:buFont typeface="Wingdings 2"/>
              <a:buNone/>
              <a:defRPr/>
            </a:pPr>
            <a:endParaRPr lang="en-GB" dirty="0" smtClean="0">
              <a:solidFill>
                <a:schemeClr val="tx1">
                  <a:tint val="85000"/>
                </a:schemeClr>
              </a:solidFill>
            </a:endParaRPr>
          </a:p>
          <a:p>
            <a:pPr marL="761238" lvl="1" indent="-514350" eaLnBrk="1" fontAlgn="auto" hangingPunct="1">
              <a:spcAft>
                <a:spcPts val="0"/>
              </a:spcAft>
              <a:buClr>
                <a:schemeClr val="accent4"/>
              </a:buClr>
              <a:buFont typeface="Wingdings 2"/>
              <a:buNone/>
              <a:defRPr/>
            </a:pPr>
            <a:r>
              <a:rPr lang="en-GB" dirty="0" smtClean="0">
                <a:solidFill>
                  <a:schemeClr val="tx1">
                    <a:tint val="85000"/>
                  </a:schemeClr>
                </a:solidFill>
              </a:rPr>
              <a:t>Mike and Tina</a:t>
            </a:r>
          </a:p>
          <a:p>
            <a:pPr marL="514350" indent="-514350" eaLnBrk="1" fontAlgn="auto" hangingPunct="1">
              <a:spcAft>
                <a:spcPts val="0"/>
              </a:spcAft>
              <a:buFont typeface="Wingdings 2"/>
              <a:buAutoNum type="arabicPeriod"/>
              <a:defRPr/>
            </a:pPr>
            <a:endParaRPr lang="en-GB"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GB" dirty="0" smtClean="0"/>
              <a:t>mike</a:t>
            </a:r>
            <a:endParaRPr lang="en-GB" dirty="0"/>
          </a:p>
        </p:txBody>
      </p:sp>
      <p:sp>
        <p:nvSpPr>
          <p:cNvPr id="3" name="Content Placeholder 2"/>
          <p:cNvSpPr>
            <a:spLocks noGrp="1"/>
          </p:cNvSpPr>
          <p:nvPr>
            <p:ph idx="1"/>
          </p:nvPr>
        </p:nvSpPr>
        <p:spPr/>
        <p:txBody>
          <a:bodyPr/>
          <a:lstStyle/>
          <a:p>
            <a:pPr eaLnBrk="1" hangingPunct="1">
              <a:buFont typeface="Wingdings 2" pitchFamily="18" charset="2"/>
              <a:buNone/>
            </a:pPr>
            <a:endParaRPr lang="en-GB" smtClean="0"/>
          </a:p>
          <a:p>
            <a:pPr lvl="1" eaLnBrk="1" hangingPunct="1"/>
            <a:r>
              <a:rPr lang="en-GB" smtClean="0"/>
              <a:t>21 years old</a:t>
            </a:r>
          </a:p>
          <a:p>
            <a:pPr lvl="1" eaLnBrk="1" hangingPunct="1"/>
            <a:r>
              <a:rPr lang="en-GB" smtClean="0"/>
              <a:t>Schizophrenia</a:t>
            </a:r>
          </a:p>
          <a:p>
            <a:pPr lvl="1" eaLnBrk="1" hangingPunct="1"/>
            <a:r>
              <a:rPr lang="en-GB" smtClean="0"/>
              <a:t>Never engaged in structured physical activity before diagnosis.</a:t>
            </a:r>
          </a:p>
          <a:p>
            <a:pPr lvl="1" eaLnBrk="1" hangingPunct="1"/>
            <a:r>
              <a:rPr lang="en-GB" smtClean="0"/>
              <a:t>Illness drove physical activity</a:t>
            </a:r>
          </a:p>
          <a:p>
            <a:pPr lvl="1" eaLnBrk="1" hangingPunct="1">
              <a:buFont typeface="Wingdings 2" pitchFamily="18" charset="2"/>
              <a:buNone/>
            </a:pPr>
            <a:r>
              <a:rPr lang="en-GB" smtClean="0">
                <a:solidFill>
                  <a:srgbClr val="FFC000"/>
                </a:solidFill>
              </a:rPr>
              <a:t>Empowerment and strive for normality</a:t>
            </a:r>
          </a:p>
          <a:p>
            <a:pPr lvl="1" eaLnBrk="1" hangingPunct="1">
              <a:buFont typeface="Wingdings 2" pitchFamily="18" charset="2"/>
              <a:buNone/>
            </a:pPr>
            <a:endParaRPr lang="en-GB"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linds(horizontal)">
                                      <p:cBhvr>
                                        <p:cTn id="10" dur="500"/>
                                        <p:tgtEl>
                                          <p:spTgt spid="3">
                                            <p:txEl>
                                              <p:pRg st="2" end="2"/>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blinds(horizontal)">
                                      <p:cBhvr>
                                        <p:cTn id="13" dur="500"/>
                                        <p:tgtEl>
                                          <p:spTgt spid="3">
                                            <p:txEl>
                                              <p:pRg st="3" end="3"/>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blinds(horizontal)">
                                      <p:cBhvr>
                                        <p:cTn id="16" dur="500"/>
                                        <p:tgtEl>
                                          <p:spTgt spid="3">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blinds(horizontal)">
                                      <p:cBhvr>
                                        <p:cTn id="21" dur="500"/>
                                        <p:tgtEl>
                                          <p:spTgt spid="3">
                                            <p:txEl>
                                              <p:pRg st="1" end="1"/>
                                            </p:txEl>
                                          </p:spTgt>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blinds(horizontal)">
                                      <p:cBhvr>
                                        <p:cTn id="24" dur="500"/>
                                        <p:tgtEl>
                                          <p:spTgt spid="3">
                                            <p:txEl>
                                              <p:pRg st="2" end="2"/>
                                            </p:txEl>
                                          </p:spTgt>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linds(horizontal)">
                                      <p:cBhvr>
                                        <p:cTn id="27" dur="500"/>
                                        <p:tgtEl>
                                          <p:spTgt spid="3">
                                            <p:txEl>
                                              <p:pRg st="3" end="3"/>
                                            </p:txEl>
                                          </p:spTgt>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Effect transition="in" filter="blinds(horizontal)">
                                      <p:cBhvr>
                                        <p:cTn id="30" dur="500"/>
                                        <p:tgtEl>
                                          <p:spTgt spid="3">
                                            <p:txEl>
                                              <p:pRg st="4" end="4"/>
                                            </p:txEl>
                                          </p:spTgt>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blinds(horizontal)">
                                      <p:cBhvr>
                                        <p:cTn id="3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GB" dirty="0" smtClean="0"/>
              <a:t>Mike &amp; empowerment</a:t>
            </a:r>
            <a:endParaRPr lang="en-GB" dirty="0"/>
          </a:p>
        </p:txBody>
      </p:sp>
      <p:sp>
        <p:nvSpPr>
          <p:cNvPr id="3" name="Content Placeholder 2"/>
          <p:cNvSpPr>
            <a:spLocks noGrp="1"/>
          </p:cNvSpPr>
          <p:nvPr>
            <p:ph idx="1"/>
          </p:nvPr>
        </p:nvSpPr>
        <p:spPr/>
        <p:txBody>
          <a:bodyPr>
            <a:normAutofit lnSpcReduction="10000"/>
          </a:bodyPr>
          <a:lstStyle/>
          <a:p>
            <a:pPr marL="274320" indent="-274320" eaLnBrk="1" fontAlgn="auto" hangingPunct="1">
              <a:spcAft>
                <a:spcPts val="0"/>
              </a:spcAft>
              <a:buFont typeface="Wingdings 2"/>
              <a:buChar char=""/>
              <a:defRPr/>
            </a:pPr>
            <a:r>
              <a:rPr lang="en-GB" dirty="0" smtClean="0"/>
              <a:t>PA and coping with symptoms</a:t>
            </a:r>
          </a:p>
          <a:p>
            <a:pPr marL="274320" indent="-274320" eaLnBrk="1" fontAlgn="auto" hangingPunct="1">
              <a:spcAft>
                <a:spcPts val="0"/>
              </a:spcAft>
              <a:buFont typeface="Wingdings 2"/>
              <a:buChar char=""/>
              <a:defRPr/>
            </a:pPr>
            <a:endParaRPr lang="en-GB" dirty="0" smtClean="0"/>
          </a:p>
          <a:p>
            <a:pPr marL="274320" indent="-274320" eaLnBrk="1" fontAlgn="auto" hangingPunct="1">
              <a:spcAft>
                <a:spcPts val="0"/>
              </a:spcAft>
              <a:buFont typeface="Wingdings 2"/>
              <a:buNone/>
              <a:defRPr/>
            </a:pPr>
            <a:r>
              <a:rPr lang="en-GB" dirty="0" smtClean="0"/>
              <a:t>‘me favourite one for doing me good is boxing. I hear voices all the time and when I do I go boxing for an hour and a half, I don’t hear one voice I think it’s really weird </a:t>
            </a:r>
            <a:r>
              <a:rPr lang="en-GB" dirty="0" err="1" smtClean="0"/>
              <a:t>cos</a:t>
            </a:r>
            <a:r>
              <a:rPr lang="en-GB" dirty="0" smtClean="0"/>
              <a:t> they say relaxing can help, when I relax they get louder, the voices and when I do boxing on a punch bag they go completely so that’s my favourite one, I seem to come out with a really clear head, like I haven’t even got a mental illness’</a:t>
            </a:r>
          </a:p>
          <a:p>
            <a:pPr marL="274320" indent="-274320" eaLnBrk="1" fontAlgn="auto" hangingPunct="1">
              <a:spcAft>
                <a:spcPts val="0"/>
              </a:spcAft>
              <a:buFont typeface="Wingdings 2"/>
              <a:buChar char=""/>
              <a:defRPr/>
            </a:pPr>
            <a:endParaRPr lang="en-GB"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GB" dirty="0" smtClean="0"/>
              <a:t>Mike &amp; empowerment</a:t>
            </a:r>
            <a:endParaRPr lang="en-GB" dirty="0"/>
          </a:p>
        </p:txBody>
      </p:sp>
      <p:sp>
        <p:nvSpPr>
          <p:cNvPr id="32770" name="Content Placeholder 2"/>
          <p:cNvSpPr>
            <a:spLocks noGrp="1"/>
          </p:cNvSpPr>
          <p:nvPr>
            <p:ph idx="1"/>
          </p:nvPr>
        </p:nvSpPr>
        <p:spPr/>
        <p:txBody>
          <a:bodyPr/>
          <a:lstStyle/>
          <a:p>
            <a:pPr eaLnBrk="1" hangingPunct="1"/>
            <a:r>
              <a:rPr lang="en-GB" smtClean="0"/>
              <a:t>PA and coping with medication</a:t>
            </a:r>
          </a:p>
          <a:p>
            <a:pPr eaLnBrk="1" hangingPunct="1">
              <a:buFont typeface="Wingdings 2" pitchFamily="18" charset="2"/>
              <a:buNone/>
            </a:pPr>
            <a:endParaRPr lang="en-GB" smtClean="0"/>
          </a:p>
          <a:p>
            <a:pPr eaLnBrk="1" hangingPunct="1">
              <a:buFont typeface="Wingdings 2" pitchFamily="18" charset="2"/>
              <a:buNone/>
            </a:pPr>
            <a:r>
              <a:rPr lang="en-GB" smtClean="0"/>
              <a:t>‘it’s better than feeling lethargic I find, it’s just better than feeling lethargic, that’s all I can think really, you feel just about like everyone else feels when you’ve done exercise you know what I mean, I don’t know how you feel, a bit of adrenaline maybe, clear head it seems to clear your head a bit doesn’t it’</a:t>
            </a:r>
          </a:p>
          <a:p>
            <a:pPr eaLnBrk="1" hangingPunct="1">
              <a:buFont typeface="Wingdings 2" pitchFamily="18" charset="2"/>
              <a:buNone/>
            </a:pPr>
            <a:endParaRPr lang="en-GB"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GB" dirty="0" smtClean="0"/>
              <a:t>Mike &amp; empowerment</a:t>
            </a:r>
            <a:endParaRPr lang="en-GB" dirty="0"/>
          </a:p>
        </p:txBody>
      </p:sp>
      <p:sp>
        <p:nvSpPr>
          <p:cNvPr id="33794" name="Content Placeholder 2"/>
          <p:cNvSpPr>
            <a:spLocks noGrp="1"/>
          </p:cNvSpPr>
          <p:nvPr>
            <p:ph idx="1"/>
          </p:nvPr>
        </p:nvSpPr>
        <p:spPr/>
        <p:txBody>
          <a:bodyPr/>
          <a:lstStyle/>
          <a:p>
            <a:pPr eaLnBrk="1" hangingPunct="1">
              <a:buFont typeface="Wingdings 2" pitchFamily="18" charset="2"/>
              <a:buNone/>
            </a:pPr>
            <a:r>
              <a:rPr lang="en-GB" smtClean="0"/>
              <a:t>“I were doing some press-ups actually in hospital and they said you can stop them you’re here to rest, so  I stopped doing that and erm rested up and it just made me worse you know what I mean, just sinking back into chair it just felt like I was sinking back into chair, I was getting depressed, I went really lethargic and I didn’t like it one bit”</a:t>
            </a:r>
          </a:p>
          <a:p>
            <a:pPr eaLnBrk="1" hangingPunct="1"/>
            <a:r>
              <a:rPr lang="en-GB" smtClean="0"/>
              <a:t>However...........</a:t>
            </a:r>
          </a:p>
          <a:p>
            <a:pPr eaLnBrk="1" hangingPunct="1"/>
            <a:endParaRPr lang="en-GB"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GB" dirty="0" smtClean="0"/>
              <a:t>Mike conclusion</a:t>
            </a:r>
            <a:endParaRPr lang="en-GB" dirty="0"/>
          </a:p>
        </p:txBody>
      </p:sp>
      <p:sp>
        <p:nvSpPr>
          <p:cNvPr id="34818" name="Content Placeholder 2"/>
          <p:cNvSpPr>
            <a:spLocks noGrp="1"/>
          </p:cNvSpPr>
          <p:nvPr>
            <p:ph idx="1"/>
          </p:nvPr>
        </p:nvSpPr>
        <p:spPr/>
        <p:txBody>
          <a:bodyPr/>
          <a:lstStyle/>
          <a:p>
            <a:pPr eaLnBrk="1" hangingPunct="1"/>
            <a:r>
              <a:rPr lang="en-GB" smtClean="0"/>
              <a:t>Chose to undertake physical activity</a:t>
            </a:r>
          </a:p>
          <a:p>
            <a:pPr eaLnBrk="1" hangingPunct="1"/>
            <a:r>
              <a:rPr lang="en-GB" smtClean="0"/>
              <a:t>Meaningful activity in control of illness</a:t>
            </a:r>
          </a:p>
          <a:p>
            <a:pPr eaLnBrk="1" hangingPunct="1"/>
            <a:r>
              <a:rPr lang="en-GB" smtClean="0"/>
              <a:t>‘like I haven’t even got a mental illness’.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GB" dirty="0" err="1" smtClean="0"/>
              <a:t>tina</a:t>
            </a:r>
            <a:endParaRPr lang="en-GB" dirty="0"/>
          </a:p>
        </p:txBody>
      </p:sp>
      <p:sp>
        <p:nvSpPr>
          <p:cNvPr id="35842" name="Content Placeholder 2"/>
          <p:cNvSpPr>
            <a:spLocks noGrp="1"/>
          </p:cNvSpPr>
          <p:nvPr>
            <p:ph idx="1"/>
          </p:nvPr>
        </p:nvSpPr>
        <p:spPr/>
        <p:txBody>
          <a:bodyPr/>
          <a:lstStyle/>
          <a:p>
            <a:pPr eaLnBrk="1" hangingPunct="1">
              <a:buFont typeface="Wingdings 2" pitchFamily="18" charset="2"/>
              <a:buNone/>
            </a:pPr>
            <a:r>
              <a:rPr lang="en-GB" smtClean="0"/>
              <a:t>Tina</a:t>
            </a:r>
          </a:p>
          <a:p>
            <a:pPr lvl="1" eaLnBrk="1" hangingPunct="1"/>
            <a:r>
              <a:rPr lang="en-GB" smtClean="0"/>
              <a:t>34 years old</a:t>
            </a:r>
          </a:p>
          <a:p>
            <a:pPr lvl="1" eaLnBrk="1" hangingPunct="1"/>
            <a:r>
              <a:rPr lang="en-GB" smtClean="0"/>
              <a:t>Bipolar Disorder</a:t>
            </a:r>
          </a:p>
          <a:p>
            <a:pPr lvl="1" eaLnBrk="1" hangingPunct="1"/>
            <a:r>
              <a:rPr lang="en-GB" smtClean="0"/>
              <a:t>Consistently struggled with weight and participated in physical activity on and off</a:t>
            </a:r>
          </a:p>
          <a:p>
            <a:pPr lvl="1" eaLnBrk="1" hangingPunct="1"/>
            <a:r>
              <a:rPr lang="en-GB" smtClean="0"/>
              <a:t>Weight loss was motivation for physical activity</a:t>
            </a:r>
          </a:p>
          <a:p>
            <a:pPr lvl="1" eaLnBrk="1" hangingPunct="1">
              <a:buFont typeface="Wingdings 2" pitchFamily="18" charset="2"/>
              <a:buNone/>
            </a:pPr>
            <a:r>
              <a:rPr lang="en-GB" smtClean="0">
                <a:solidFill>
                  <a:srgbClr val="FFC000"/>
                </a:solidFill>
              </a:rPr>
              <a:t>Confidence</a:t>
            </a:r>
          </a:p>
          <a:p>
            <a:pPr eaLnBrk="1" hangingPunct="1">
              <a:buFont typeface="Wingdings 2" pitchFamily="18" charset="2"/>
              <a:buNone/>
            </a:pPr>
            <a:endParaRPr lang="en-GB"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GB" dirty="0" smtClean="0"/>
              <a:t>Tina and confidence</a:t>
            </a:r>
            <a:endParaRPr lang="en-GB" dirty="0"/>
          </a:p>
        </p:txBody>
      </p:sp>
      <p:sp>
        <p:nvSpPr>
          <p:cNvPr id="3" name="Content Placeholder 2"/>
          <p:cNvSpPr>
            <a:spLocks noGrp="1"/>
          </p:cNvSpPr>
          <p:nvPr>
            <p:ph idx="1"/>
          </p:nvPr>
        </p:nvSpPr>
        <p:spPr/>
        <p:txBody>
          <a:bodyPr>
            <a:normAutofit fontScale="92500" lnSpcReduction="10000"/>
          </a:bodyPr>
          <a:lstStyle/>
          <a:p>
            <a:pPr marL="274320" indent="-274320" eaLnBrk="1" fontAlgn="auto" hangingPunct="1">
              <a:spcAft>
                <a:spcPts val="0"/>
              </a:spcAft>
              <a:buFont typeface="Wingdings 2"/>
              <a:buChar char=""/>
              <a:defRPr/>
            </a:pPr>
            <a:r>
              <a:rPr lang="en-GB" dirty="0" smtClean="0"/>
              <a:t>PA and body image</a:t>
            </a:r>
          </a:p>
          <a:p>
            <a:pPr marL="274320" indent="-274320" eaLnBrk="1" fontAlgn="auto" hangingPunct="1">
              <a:spcAft>
                <a:spcPts val="0"/>
              </a:spcAft>
              <a:buFont typeface="Wingdings 2"/>
              <a:buNone/>
              <a:defRPr/>
            </a:pPr>
            <a:endParaRPr lang="en-GB" dirty="0" smtClean="0"/>
          </a:p>
          <a:p>
            <a:pPr marL="274320" indent="-274320" eaLnBrk="1" fontAlgn="auto" hangingPunct="1">
              <a:spcAft>
                <a:spcPts val="0"/>
              </a:spcAft>
              <a:buFont typeface="Wingdings 2"/>
              <a:buNone/>
              <a:defRPr/>
            </a:pPr>
            <a:r>
              <a:rPr lang="en-GB" dirty="0" smtClean="0"/>
              <a:t>‘I feel as though I’m working towards looking good in my clothes. Looking good when I go out, people don’t look at me and think ‘god isn’t she fat’ you know what I mean which is what they used to do before which has added to my bipolar syndromes because it made me feel like down here because people were looking at me and judging me and they didn’t even know me do you see what I mean, but now when I look in the mirror and I like what I see and it’s been hard but I’ve done it’ </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GB" dirty="0" smtClean="0"/>
              <a:t>Outline</a:t>
            </a:r>
            <a:endParaRPr lang="en-GB" dirty="0"/>
          </a:p>
        </p:txBody>
      </p:sp>
      <p:sp>
        <p:nvSpPr>
          <p:cNvPr id="15362" name="Content Placeholder 2"/>
          <p:cNvSpPr>
            <a:spLocks noGrp="1"/>
          </p:cNvSpPr>
          <p:nvPr>
            <p:ph idx="1"/>
          </p:nvPr>
        </p:nvSpPr>
        <p:spPr/>
        <p:txBody>
          <a:bodyPr/>
          <a:lstStyle/>
          <a:p>
            <a:pPr eaLnBrk="1" hangingPunct="1"/>
            <a:r>
              <a:rPr lang="en-GB" smtClean="0"/>
              <a:t>Background to physical activity (PA) and quality of life (QoL)</a:t>
            </a:r>
          </a:p>
          <a:p>
            <a:pPr eaLnBrk="1" hangingPunct="1"/>
            <a:r>
              <a:rPr lang="en-GB" smtClean="0"/>
              <a:t>Focus group questions in two’s or threes</a:t>
            </a:r>
          </a:p>
          <a:p>
            <a:pPr eaLnBrk="1" hangingPunct="1"/>
            <a:r>
              <a:rPr lang="en-GB" smtClean="0"/>
              <a:t>Results</a:t>
            </a:r>
          </a:p>
          <a:p>
            <a:pPr eaLnBrk="1" hangingPunct="1"/>
            <a:r>
              <a:rPr lang="en-GB" smtClean="0"/>
              <a:t>Questions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GB" dirty="0" smtClean="0"/>
              <a:t>Tina and confidence</a:t>
            </a:r>
            <a:endParaRPr lang="en-GB" dirty="0"/>
          </a:p>
        </p:txBody>
      </p:sp>
      <p:sp>
        <p:nvSpPr>
          <p:cNvPr id="3" name="Content Placeholder 2"/>
          <p:cNvSpPr>
            <a:spLocks noGrp="1"/>
          </p:cNvSpPr>
          <p:nvPr>
            <p:ph idx="1"/>
          </p:nvPr>
        </p:nvSpPr>
        <p:spPr/>
        <p:txBody>
          <a:bodyPr>
            <a:normAutofit fontScale="85000" lnSpcReduction="10000"/>
          </a:bodyPr>
          <a:lstStyle/>
          <a:p>
            <a:pPr marL="274320" indent="-274320" eaLnBrk="1" fontAlgn="auto" hangingPunct="1">
              <a:spcAft>
                <a:spcPts val="0"/>
              </a:spcAft>
              <a:buFont typeface="Wingdings 2"/>
              <a:buChar char=""/>
              <a:defRPr/>
            </a:pPr>
            <a:r>
              <a:rPr lang="en-GB" dirty="0" smtClean="0"/>
              <a:t>PA and platform for the future </a:t>
            </a:r>
          </a:p>
          <a:p>
            <a:pPr marL="274320" indent="-274320" eaLnBrk="1" fontAlgn="auto" hangingPunct="1">
              <a:spcAft>
                <a:spcPts val="0"/>
              </a:spcAft>
              <a:buFont typeface="Wingdings 2"/>
              <a:buNone/>
              <a:defRPr/>
            </a:pPr>
            <a:endParaRPr lang="en-GB" dirty="0" smtClean="0"/>
          </a:p>
          <a:p>
            <a:pPr marL="274320" indent="-274320" eaLnBrk="1" fontAlgn="auto" hangingPunct="1">
              <a:spcAft>
                <a:spcPts val="0"/>
              </a:spcAft>
              <a:buFont typeface="Wingdings 2"/>
              <a:buNone/>
              <a:defRPr/>
            </a:pPr>
            <a:r>
              <a:rPr lang="en-GB" dirty="0" smtClean="0"/>
              <a:t>“because I feel good about myself I want to more, does that make sense? like I’m looking at things like I’ve always wanted to do, like car body parts...I think I’m going to do it and my boyfriend’s like ‘are you sure?, you know it’s at night during the week in September and you’d have to go and mix with others’ </a:t>
            </a:r>
            <a:r>
              <a:rPr lang="en-GB" dirty="0" err="1" smtClean="0"/>
              <a:t>cos</a:t>
            </a:r>
            <a:r>
              <a:rPr lang="en-GB" dirty="0" smtClean="0"/>
              <a:t> I’m not good with groups and stuff and I’m like ‘I really want to do it’, I look good, I want to do it I feel better, I’m exercising I feel as though I’m at a stage of me life where everything’s coming together I want to do it and I’m getting to that stage now where I’m getting a little bit more adventurous, that’s because I feel good though, does that make sense?”</a:t>
            </a:r>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GB" dirty="0" smtClean="0"/>
              <a:t>Tina conclusion</a:t>
            </a:r>
            <a:endParaRPr lang="en-GB" dirty="0"/>
          </a:p>
        </p:txBody>
      </p:sp>
      <p:sp>
        <p:nvSpPr>
          <p:cNvPr id="38914" name="Content Placeholder 2"/>
          <p:cNvSpPr>
            <a:spLocks noGrp="1"/>
          </p:cNvSpPr>
          <p:nvPr>
            <p:ph idx="1"/>
          </p:nvPr>
        </p:nvSpPr>
        <p:spPr/>
        <p:txBody>
          <a:bodyPr/>
          <a:lstStyle/>
          <a:p>
            <a:pPr algn="ctr" eaLnBrk="1" hangingPunct="1">
              <a:buFont typeface="Wingdings 2" pitchFamily="18" charset="2"/>
              <a:buNone/>
            </a:pPr>
            <a:r>
              <a:rPr lang="en-GB" smtClean="0"/>
              <a:t>Improved self-perception</a:t>
            </a:r>
          </a:p>
          <a:p>
            <a:pPr algn="ctr" eaLnBrk="1" hangingPunct="1">
              <a:buFont typeface="Wingdings 2" pitchFamily="18" charset="2"/>
              <a:buNone/>
            </a:pPr>
            <a:endParaRPr lang="en-GB" smtClean="0"/>
          </a:p>
          <a:p>
            <a:pPr algn="ctr" eaLnBrk="1" hangingPunct="1">
              <a:buFont typeface="Wingdings 2" pitchFamily="18" charset="2"/>
              <a:buNone/>
            </a:pPr>
            <a:endParaRPr lang="en-GB" smtClean="0"/>
          </a:p>
          <a:p>
            <a:pPr algn="ctr" eaLnBrk="1" hangingPunct="1">
              <a:buFont typeface="Wingdings 2" pitchFamily="18" charset="2"/>
              <a:buNone/>
            </a:pPr>
            <a:r>
              <a:rPr lang="en-GB" smtClean="0"/>
              <a:t>More confidence</a:t>
            </a:r>
          </a:p>
          <a:p>
            <a:pPr algn="ctr" eaLnBrk="1" hangingPunct="1">
              <a:buFont typeface="Wingdings 2" pitchFamily="18" charset="2"/>
              <a:buNone/>
            </a:pPr>
            <a:endParaRPr lang="en-GB" smtClean="0"/>
          </a:p>
          <a:p>
            <a:pPr algn="ctr" eaLnBrk="1" hangingPunct="1">
              <a:buFont typeface="Wingdings 2" pitchFamily="18" charset="2"/>
              <a:buNone/>
            </a:pPr>
            <a:endParaRPr lang="en-GB" smtClean="0"/>
          </a:p>
          <a:p>
            <a:pPr algn="ctr" eaLnBrk="1" hangingPunct="1">
              <a:buFont typeface="Wingdings 2" pitchFamily="18" charset="2"/>
              <a:buNone/>
            </a:pPr>
            <a:r>
              <a:rPr lang="en-GB" smtClean="0"/>
              <a:t>Recovery &amp; enhanced quality of life </a:t>
            </a:r>
          </a:p>
        </p:txBody>
      </p:sp>
      <p:cxnSp>
        <p:nvCxnSpPr>
          <p:cNvPr id="7" name="Straight Arrow Connector 6"/>
          <p:cNvCxnSpPr/>
          <p:nvPr/>
        </p:nvCxnSpPr>
        <p:spPr>
          <a:xfrm rot="5400000">
            <a:off x="3644107" y="2570956"/>
            <a:ext cx="571500" cy="1587"/>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5400000">
            <a:off x="3644107" y="3928269"/>
            <a:ext cx="571500" cy="1587"/>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GB" dirty="0" smtClean="0"/>
              <a:t>FITT or experience of PA?</a:t>
            </a:r>
            <a:endParaRPr lang="en-GB" dirty="0"/>
          </a:p>
        </p:txBody>
      </p:sp>
      <p:sp>
        <p:nvSpPr>
          <p:cNvPr id="39938" name="Content Placeholder 2"/>
          <p:cNvSpPr>
            <a:spLocks noGrp="1"/>
          </p:cNvSpPr>
          <p:nvPr>
            <p:ph idx="1"/>
          </p:nvPr>
        </p:nvSpPr>
        <p:spPr/>
        <p:txBody>
          <a:bodyPr/>
          <a:lstStyle/>
          <a:p>
            <a:pPr eaLnBrk="1" hangingPunct="1"/>
            <a:r>
              <a:rPr lang="en-GB" smtClean="0"/>
              <a:t>Frequency</a:t>
            </a:r>
          </a:p>
          <a:p>
            <a:pPr eaLnBrk="1" hangingPunct="1"/>
            <a:r>
              <a:rPr lang="en-GB" smtClean="0"/>
              <a:t>Intensity</a:t>
            </a:r>
          </a:p>
          <a:p>
            <a:pPr eaLnBrk="1" hangingPunct="1"/>
            <a:r>
              <a:rPr lang="en-GB" smtClean="0"/>
              <a:t>Type </a:t>
            </a:r>
          </a:p>
          <a:p>
            <a:pPr eaLnBrk="1" hangingPunct="1"/>
            <a:r>
              <a:rPr lang="en-GB" smtClean="0"/>
              <a:t>Time</a:t>
            </a:r>
          </a:p>
          <a:p>
            <a:pPr eaLnBrk="1" hangingPunct="1"/>
            <a:endParaRPr lang="en-GB" smtClean="0"/>
          </a:p>
          <a:p>
            <a:pPr eaLnBrk="1" hangingPunct="1"/>
            <a:r>
              <a:rPr lang="en-GB" smtClean="0"/>
              <a:t>Experience providing meaning and purpose</a:t>
            </a:r>
          </a:p>
          <a:p>
            <a:pPr lvl="1" eaLnBrk="1" hangingPunct="1"/>
            <a:r>
              <a:rPr lang="en-GB" smtClean="0"/>
              <a:t>Mike: purpose was to control illness</a:t>
            </a:r>
          </a:p>
          <a:p>
            <a:pPr lvl="1" eaLnBrk="1" hangingPunct="1"/>
            <a:r>
              <a:rPr lang="en-GB" smtClean="0"/>
              <a:t>Tina: purpose was to improve self</a:t>
            </a:r>
          </a:p>
          <a:p>
            <a:pPr lvl="1" eaLnBrk="1" hangingPunct="1"/>
            <a:r>
              <a:rPr lang="en-GB" smtClean="0"/>
              <a:t>For others part of a former self was recovererd</a:t>
            </a:r>
          </a:p>
          <a:p>
            <a:pPr lvl="1" eaLnBrk="1" hangingPunct="1"/>
            <a:endParaRPr lang="en-GB"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rmAutofit fontScale="90000"/>
          </a:bodyPr>
          <a:lstStyle/>
          <a:p>
            <a:pPr eaLnBrk="1" fontAlgn="auto" hangingPunct="1">
              <a:spcAft>
                <a:spcPts val="0"/>
              </a:spcAft>
              <a:defRPr/>
            </a:pPr>
            <a:r>
              <a:rPr lang="en-GB" dirty="0" smtClean="0"/>
              <a:t>Physical activity recommendations</a:t>
            </a:r>
            <a:endParaRPr lang="en-GB" dirty="0"/>
          </a:p>
        </p:txBody>
      </p:sp>
      <p:sp>
        <p:nvSpPr>
          <p:cNvPr id="40962" name="Content Placeholder 2"/>
          <p:cNvSpPr>
            <a:spLocks noGrp="1"/>
          </p:cNvSpPr>
          <p:nvPr>
            <p:ph idx="1"/>
          </p:nvPr>
        </p:nvSpPr>
        <p:spPr/>
        <p:txBody>
          <a:bodyPr/>
          <a:lstStyle/>
          <a:p>
            <a:pPr eaLnBrk="1" hangingPunct="1"/>
            <a:r>
              <a:rPr lang="en-GB" smtClean="0"/>
              <a:t>Autonomous</a:t>
            </a:r>
          </a:p>
          <a:p>
            <a:pPr eaLnBrk="1" hangingPunct="1"/>
            <a:r>
              <a:rPr lang="en-GB" smtClean="0"/>
              <a:t>Stage of illness</a:t>
            </a:r>
          </a:p>
          <a:p>
            <a:pPr eaLnBrk="1" hangingPunct="1"/>
            <a:r>
              <a:rPr lang="en-GB" smtClean="0"/>
              <a:t>Balance of medications</a:t>
            </a:r>
          </a:p>
          <a:p>
            <a:pPr eaLnBrk="1" hangingPunct="1"/>
            <a:r>
              <a:rPr lang="en-GB" smtClean="0"/>
              <a:t>Meaningful</a:t>
            </a:r>
          </a:p>
          <a:p>
            <a:pPr lvl="1" eaLnBrk="1" hangingPunct="1"/>
            <a:r>
              <a:rPr lang="en-GB" smtClean="0"/>
              <a:t>Environment</a:t>
            </a:r>
          </a:p>
          <a:p>
            <a:pPr lvl="1" eaLnBrk="1" hangingPunct="1"/>
            <a:r>
              <a:rPr lang="en-GB" smtClean="0"/>
              <a:t>Type</a:t>
            </a:r>
          </a:p>
          <a:p>
            <a:pPr eaLnBrk="1" hangingPunct="1"/>
            <a:endParaRPr lang="en-GB"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GB" dirty="0" smtClean="0"/>
              <a:t>Focus groups</a:t>
            </a:r>
            <a:endParaRPr lang="en-GB" dirty="0"/>
          </a:p>
        </p:txBody>
      </p:sp>
      <p:sp>
        <p:nvSpPr>
          <p:cNvPr id="41986" name="Content Placeholder 2"/>
          <p:cNvSpPr>
            <a:spLocks noGrp="1"/>
          </p:cNvSpPr>
          <p:nvPr>
            <p:ph idx="1"/>
          </p:nvPr>
        </p:nvSpPr>
        <p:spPr/>
        <p:txBody>
          <a:bodyPr/>
          <a:lstStyle/>
          <a:p>
            <a:pPr eaLnBrk="1" hangingPunct="1"/>
            <a:r>
              <a:rPr lang="en-GB" smtClean="0"/>
              <a:t>9 participants</a:t>
            </a:r>
          </a:p>
          <a:p>
            <a:pPr eaLnBrk="1" hangingPunct="1"/>
            <a:r>
              <a:rPr lang="en-GB" smtClean="0"/>
              <a:t>2 focus groups</a:t>
            </a:r>
          </a:p>
          <a:p>
            <a:pPr lvl="1" eaLnBrk="1" hangingPunct="1"/>
            <a:r>
              <a:rPr lang="en-GB" smtClean="0"/>
              <a:t>Early Intervention team</a:t>
            </a:r>
          </a:p>
          <a:p>
            <a:pPr lvl="1" eaLnBrk="1" hangingPunct="1"/>
            <a:r>
              <a:rPr lang="en-GB" smtClean="0"/>
              <a:t>Mix of service leads, psychiatrist &amp; support worker</a:t>
            </a:r>
          </a:p>
          <a:p>
            <a:pPr eaLnBrk="1" hangingPunct="1"/>
            <a:r>
              <a:rPr lang="en-GB" smtClean="0"/>
              <a:t>Results.........</a:t>
            </a:r>
          </a:p>
          <a:p>
            <a:pPr eaLnBrk="1" hangingPunct="1"/>
            <a:r>
              <a:rPr lang="en-GB" smtClean="0"/>
              <a:t>Key points:</a:t>
            </a:r>
          </a:p>
          <a:p>
            <a:pPr lvl="1" eaLnBrk="1" hangingPunct="1"/>
            <a:r>
              <a:rPr lang="en-GB" smtClean="0"/>
              <a:t>PA is seen as beneficial</a:t>
            </a:r>
          </a:p>
          <a:p>
            <a:pPr lvl="1" eaLnBrk="1" hangingPunct="1"/>
            <a:r>
              <a:rPr lang="en-GB" smtClean="0"/>
              <a:t>Difficult to promote because of time constraints</a:t>
            </a:r>
          </a:p>
          <a:p>
            <a:pPr lvl="1" eaLnBrk="1" hangingPunct="1"/>
            <a:r>
              <a:rPr lang="en-GB" smtClean="0"/>
              <a:t>PA is implemented bottom-up</a:t>
            </a:r>
          </a:p>
          <a:p>
            <a:pPr lvl="1" eaLnBrk="1" hangingPunct="1"/>
            <a:r>
              <a:rPr lang="en-GB" smtClean="0"/>
              <a:t>Would worry if it became top-down</a:t>
            </a:r>
          </a:p>
          <a:p>
            <a:pPr eaLnBrk="1" hangingPunct="1"/>
            <a:endParaRPr lang="en-GB"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GB" dirty="0" smtClean="0"/>
              <a:t>conclusion</a:t>
            </a:r>
            <a:endParaRPr lang="en-GB" dirty="0"/>
          </a:p>
        </p:txBody>
      </p:sp>
      <p:sp>
        <p:nvSpPr>
          <p:cNvPr id="43010" name="Content Placeholder 2"/>
          <p:cNvSpPr>
            <a:spLocks noGrp="1"/>
          </p:cNvSpPr>
          <p:nvPr>
            <p:ph idx="1"/>
          </p:nvPr>
        </p:nvSpPr>
        <p:spPr/>
        <p:txBody>
          <a:bodyPr/>
          <a:lstStyle/>
          <a:p>
            <a:pPr eaLnBrk="1" hangingPunct="1"/>
            <a:r>
              <a:rPr lang="en-GB" smtClean="0"/>
              <a:t>Physical activity is related to physical quality of life </a:t>
            </a:r>
          </a:p>
          <a:p>
            <a:pPr eaLnBrk="1" hangingPunct="1"/>
            <a:r>
              <a:rPr lang="en-GB" smtClean="0"/>
              <a:t>Could be explained through change in body image/fitness</a:t>
            </a:r>
          </a:p>
          <a:p>
            <a:pPr eaLnBrk="1" hangingPunct="1"/>
            <a:r>
              <a:rPr lang="en-GB" smtClean="0"/>
              <a:t>Quant study found no relationship between PA and mental quality of life</a:t>
            </a:r>
          </a:p>
          <a:p>
            <a:pPr eaLnBrk="1" hangingPunct="1"/>
            <a:r>
              <a:rPr lang="en-GB" smtClean="0"/>
              <a:t>Qual study found that PA is beneficial to mental quality of life </a:t>
            </a:r>
          </a:p>
          <a:p>
            <a:pPr eaLnBrk="1" hangingPunct="1"/>
            <a:r>
              <a:rPr lang="en-GB" smtClean="0"/>
              <a:t>Difficult to separate the mind and body; Treat one you treat the other.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320040"/>
            <a:ext cx="7239000" cy="1143000"/>
          </a:xfrm>
        </p:spPr>
        <p:txBody>
          <a:bodyPr/>
          <a:lstStyle/>
          <a:p>
            <a:pPr eaLnBrk="1" fontAlgn="auto" hangingPunct="1">
              <a:spcAft>
                <a:spcPts val="0"/>
              </a:spcAft>
              <a:defRPr/>
            </a:pPr>
            <a:r>
              <a:rPr lang="en-GB"/>
              <a:t>Why focus on QoL?</a:t>
            </a:r>
          </a:p>
        </p:txBody>
      </p:sp>
      <p:sp>
        <p:nvSpPr>
          <p:cNvPr id="16386" name="Rectangle 3"/>
          <p:cNvSpPr>
            <a:spLocks noGrp="1" noChangeArrowheads="1"/>
          </p:cNvSpPr>
          <p:nvPr>
            <p:ph idx="1"/>
          </p:nvPr>
        </p:nvSpPr>
        <p:spPr>
          <a:xfrm>
            <a:off x="395288" y="1844675"/>
            <a:ext cx="7983537" cy="4114800"/>
          </a:xfrm>
        </p:spPr>
        <p:txBody>
          <a:bodyPr/>
          <a:lstStyle/>
          <a:p>
            <a:pPr eaLnBrk="1" hangingPunct="1">
              <a:buClr>
                <a:schemeClr val="hlink"/>
              </a:buClr>
            </a:pPr>
            <a:r>
              <a:rPr lang="en-GB" smtClean="0"/>
              <a:t>QoL is poor in people with psychosis</a:t>
            </a:r>
          </a:p>
          <a:p>
            <a:pPr eaLnBrk="1" hangingPunct="1">
              <a:buClr>
                <a:schemeClr val="hlink"/>
              </a:buClr>
            </a:pPr>
            <a:r>
              <a:rPr lang="en-GB" smtClean="0"/>
              <a:t>White Paper: Choosing Health </a:t>
            </a:r>
          </a:p>
          <a:p>
            <a:pPr eaLnBrk="1" hangingPunct="1">
              <a:buClr>
                <a:schemeClr val="hlink"/>
              </a:buClr>
              <a:buFont typeface="Wingdings" pitchFamily="2" charset="2"/>
              <a:buNone/>
            </a:pPr>
            <a:r>
              <a:rPr lang="en-GB" smtClean="0"/>
              <a:t>   </a:t>
            </a:r>
            <a:r>
              <a:rPr lang="en-GB" sz="2400" smtClean="0"/>
              <a:t>(Department of Health, 2004) </a:t>
            </a:r>
          </a:p>
          <a:p>
            <a:pPr eaLnBrk="1" hangingPunct="1">
              <a:buClr>
                <a:schemeClr val="hlink"/>
              </a:buClr>
            </a:pPr>
            <a:r>
              <a:rPr lang="en-GB" smtClean="0"/>
              <a:t>From Values to Action: The Chief Nursing </a:t>
            </a:r>
          </a:p>
          <a:p>
            <a:pPr eaLnBrk="1" hangingPunct="1">
              <a:buClr>
                <a:schemeClr val="hlink"/>
              </a:buClr>
              <a:buFont typeface="Wingdings 2" pitchFamily="18" charset="2"/>
              <a:buNone/>
            </a:pPr>
            <a:r>
              <a:rPr lang="en-GB" smtClean="0"/>
              <a:t>   Officers Review of Mental Health Nursing </a:t>
            </a:r>
            <a:r>
              <a:rPr lang="en-GB" sz="2400" smtClean="0"/>
              <a:t>(Department of Health, 2006)</a:t>
            </a:r>
            <a:r>
              <a:rPr lang="en-GB" smtClean="0"/>
              <a:t> </a:t>
            </a:r>
          </a:p>
          <a:p>
            <a:pPr eaLnBrk="1" hangingPunct="1">
              <a:buClr>
                <a:schemeClr val="hlink"/>
              </a:buClr>
            </a:pPr>
            <a:r>
              <a:rPr lang="en-GB" smtClean="0"/>
              <a:t>Recovery model</a:t>
            </a:r>
          </a:p>
          <a:p>
            <a:pPr eaLnBrk="1" hangingPunct="1">
              <a:buClr>
                <a:schemeClr val="hlink"/>
              </a:buClr>
              <a:buFont typeface="Wingdings 2" pitchFamily="18" charset="2"/>
              <a:buNone/>
            </a:pPr>
            <a:endParaRPr lang="en-GB" smtClean="0"/>
          </a:p>
          <a:p>
            <a:pPr eaLnBrk="1" hangingPunct="1">
              <a:buClr>
                <a:schemeClr val="hlink"/>
              </a:buClr>
            </a:pPr>
            <a:endParaRPr lang="en-GB" smtClean="0"/>
          </a:p>
        </p:txBody>
      </p:sp>
    </p:spTree>
  </p:cSld>
  <p:clrMapOvr>
    <a:masterClrMapping/>
  </p:clrMapOvr>
  <p:transition advTm="241313"/>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idx="1"/>
          </p:nvPr>
        </p:nvSpPr>
        <p:spPr>
          <a:xfrm>
            <a:off x="214313" y="857250"/>
            <a:ext cx="7772400" cy="5308600"/>
          </a:xfrm>
        </p:spPr>
        <p:txBody>
          <a:bodyPr>
            <a:normAutofit fontScale="85000" lnSpcReduction="20000"/>
          </a:bodyPr>
          <a:lstStyle/>
          <a:p>
            <a:pPr marL="274320" indent="-274320" eaLnBrk="1" fontAlgn="auto" hangingPunct="1">
              <a:spcAft>
                <a:spcPts val="0"/>
              </a:spcAft>
              <a:buClr>
                <a:schemeClr val="hlink"/>
              </a:buClr>
              <a:buFont typeface="Wingdings 2"/>
              <a:buNone/>
              <a:defRPr/>
            </a:pPr>
            <a:r>
              <a:rPr lang="en-GB" sz="2800" dirty="0" smtClean="0"/>
              <a:t>Physical activity: </a:t>
            </a:r>
          </a:p>
          <a:p>
            <a:pPr marL="274320" indent="-274320" eaLnBrk="1" fontAlgn="auto" hangingPunct="1">
              <a:spcAft>
                <a:spcPts val="0"/>
              </a:spcAft>
              <a:buClr>
                <a:schemeClr val="hlink"/>
              </a:buClr>
              <a:buFont typeface="Wingdings 2"/>
              <a:buNone/>
              <a:defRPr/>
            </a:pPr>
            <a:r>
              <a:rPr lang="en-GB" sz="2800" dirty="0" smtClean="0"/>
              <a:t>‘any bodily movement produced by muscles that results in energy expenditure’</a:t>
            </a:r>
          </a:p>
          <a:p>
            <a:pPr marL="274320" indent="-274320" eaLnBrk="1" fontAlgn="auto" hangingPunct="1">
              <a:lnSpc>
                <a:spcPct val="90000"/>
              </a:lnSpc>
              <a:spcAft>
                <a:spcPts val="0"/>
              </a:spcAft>
              <a:buFont typeface="Wingdings" pitchFamily="2" charset="2"/>
              <a:buNone/>
              <a:defRPr/>
            </a:pPr>
            <a:endParaRPr lang="en-GB" sz="2800" dirty="0" smtClean="0"/>
          </a:p>
          <a:p>
            <a:pPr marL="274320" indent="-274320" eaLnBrk="1" fontAlgn="auto" hangingPunct="1">
              <a:lnSpc>
                <a:spcPct val="90000"/>
              </a:lnSpc>
              <a:spcAft>
                <a:spcPts val="0"/>
              </a:spcAft>
              <a:buFont typeface="Wingdings" pitchFamily="2" charset="2"/>
              <a:buNone/>
              <a:defRPr/>
            </a:pPr>
            <a:endParaRPr lang="en-GB" sz="2800" dirty="0" smtClean="0"/>
          </a:p>
          <a:p>
            <a:pPr marL="274320" indent="-274320" eaLnBrk="1" fontAlgn="auto" hangingPunct="1">
              <a:lnSpc>
                <a:spcPct val="90000"/>
              </a:lnSpc>
              <a:spcAft>
                <a:spcPts val="0"/>
              </a:spcAft>
              <a:buFont typeface="Wingdings" pitchFamily="2" charset="2"/>
              <a:buNone/>
              <a:defRPr/>
            </a:pPr>
            <a:r>
              <a:rPr lang="en-GB" sz="2800" dirty="0" smtClean="0"/>
              <a:t>Barry on swimming: </a:t>
            </a:r>
          </a:p>
          <a:p>
            <a:pPr marL="274320" indent="-274320" eaLnBrk="1" fontAlgn="auto" hangingPunct="1">
              <a:lnSpc>
                <a:spcPct val="90000"/>
              </a:lnSpc>
              <a:spcAft>
                <a:spcPts val="0"/>
              </a:spcAft>
              <a:buFont typeface="Wingdings" pitchFamily="2" charset="2"/>
              <a:buNone/>
              <a:defRPr/>
            </a:pPr>
            <a:endParaRPr lang="en-GB" sz="2800" i="1" dirty="0" smtClean="0"/>
          </a:p>
          <a:p>
            <a:pPr marL="274320" indent="-274320" eaLnBrk="1" fontAlgn="auto" hangingPunct="1">
              <a:lnSpc>
                <a:spcPct val="90000"/>
              </a:lnSpc>
              <a:spcAft>
                <a:spcPts val="0"/>
              </a:spcAft>
              <a:buFont typeface="Wingdings" pitchFamily="2" charset="2"/>
              <a:buNone/>
              <a:defRPr/>
            </a:pPr>
            <a:r>
              <a:rPr lang="en-GB" sz="2800" i="1" dirty="0" smtClean="0"/>
              <a:t>“ </a:t>
            </a:r>
            <a:r>
              <a:rPr lang="en-GB" sz="2800" i="1" dirty="0"/>
              <a:t>Well, it got me out, for a start. Something new, something I hadn’t done in a long time.  And I felt better for it, felt I benefited from it a bit, you know.  I felt a bit more mobile, getting around in general seemed to be a bit easier….I felt a bit self-stimulated, a bit proud of myself.  I was actually doing something that was worthwhile and slightly constructive”</a:t>
            </a:r>
          </a:p>
          <a:p>
            <a:pPr marL="274320" indent="-274320" eaLnBrk="1" fontAlgn="auto" hangingPunct="1">
              <a:lnSpc>
                <a:spcPct val="90000"/>
              </a:lnSpc>
              <a:spcAft>
                <a:spcPts val="0"/>
              </a:spcAft>
              <a:buFont typeface="Wingdings" pitchFamily="2" charset="2"/>
              <a:buNone/>
              <a:defRPr/>
            </a:pPr>
            <a:endParaRPr lang="en-GB" sz="2800" dirty="0"/>
          </a:p>
          <a:p>
            <a:pPr marL="274320" indent="-274320" eaLnBrk="1" fontAlgn="auto" hangingPunct="1">
              <a:lnSpc>
                <a:spcPct val="90000"/>
              </a:lnSpc>
              <a:spcAft>
                <a:spcPts val="0"/>
              </a:spcAft>
              <a:buFont typeface="Wingdings" pitchFamily="2" charset="2"/>
              <a:buNone/>
              <a:defRPr/>
            </a:pPr>
            <a:r>
              <a:rPr lang="en-GB" sz="2800" dirty="0"/>
              <a:t>(Faulkner &amp; </a:t>
            </a:r>
            <a:r>
              <a:rPr lang="en-GB" sz="2800" dirty="0" err="1"/>
              <a:t>Sparkes</a:t>
            </a:r>
            <a:r>
              <a:rPr lang="en-GB" sz="2800" dirty="0"/>
              <a:t>, 1999).</a:t>
            </a:r>
          </a:p>
        </p:txBody>
      </p:sp>
    </p:spTree>
  </p:cSld>
  <p:clrMapOvr>
    <a:masterClrMapping/>
  </p:clrMapOvr>
  <p:transition advTm="108109"/>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320040"/>
            <a:ext cx="7239000" cy="1143000"/>
          </a:xfrm>
        </p:spPr>
        <p:txBody>
          <a:bodyPr/>
          <a:lstStyle/>
          <a:p>
            <a:pPr eaLnBrk="1" fontAlgn="auto" hangingPunct="1">
              <a:spcAft>
                <a:spcPts val="0"/>
              </a:spcAft>
              <a:defRPr/>
            </a:pPr>
            <a:r>
              <a:rPr lang="en-GB" sz="3600" dirty="0"/>
              <a:t>Physical Activity, Psychosis and </a:t>
            </a:r>
            <a:r>
              <a:rPr lang="en-GB" sz="3600" dirty="0" err="1"/>
              <a:t>QoL</a:t>
            </a:r>
            <a:endParaRPr lang="en-GB" sz="3600" dirty="0"/>
          </a:p>
        </p:txBody>
      </p:sp>
      <p:sp>
        <p:nvSpPr>
          <p:cNvPr id="20482" name="Rectangle 3"/>
          <p:cNvSpPr>
            <a:spLocks noGrp="1" noChangeArrowheads="1"/>
          </p:cNvSpPr>
          <p:nvPr>
            <p:ph idx="1"/>
          </p:nvPr>
        </p:nvSpPr>
        <p:spPr/>
        <p:txBody>
          <a:bodyPr/>
          <a:lstStyle/>
          <a:p>
            <a:pPr eaLnBrk="1" hangingPunct="1">
              <a:buClr>
                <a:schemeClr val="accent2"/>
              </a:buClr>
            </a:pPr>
            <a:r>
              <a:rPr lang="en-GB" sz="2700" smtClean="0"/>
              <a:t>Physical health</a:t>
            </a:r>
          </a:p>
          <a:p>
            <a:pPr eaLnBrk="1" hangingPunct="1">
              <a:buClr>
                <a:schemeClr val="accent2"/>
              </a:buClr>
            </a:pPr>
            <a:r>
              <a:rPr lang="en-GB" sz="2700" smtClean="0"/>
              <a:t>Mental health</a:t>
            </a:r>
          </a:p>
          <a:p>
            <a:pPr eaLnBrk="1" hangingPunct="1">
              <a:buClr>
                <a:schemeClr val="accent2"/>
              </a:buClr>
            </a:pPr>
            <a:r>
              <a:rPr lang="en-GB" sz="2700" smtClean="0"/>
              <a:t>Social health</a:t>
            </a:r>
          </a:p>
          <a:p>
            <a:pPr eaLnBrk="1" hangingPunct="1">
              <a:buClr>
                <a:schemeClr val="accent2"/>
              </a:buClr>
              <a:buFont typeface="Wingdings 2" pitchFamily="18" charset="2"/>
              <a:buNone/>
            </a:pPr>
            <a:endParaRPr lang="en-GB" sz="2700" smtClean="0"/>
          </a:p>
          <a:p>
            <a:pPr eaLnBrk="1" hangingPunct="1">
              <a:buClr>
                <a:schemeClr val="hlink"/>
              </a:buClr>
            </a:pPr>
            <a:r>
              <a:rPr lang="en-GB" sz="2800" smtClean="0"/>
              <a:t>Limited research</a:t>
            </a:r>
          </a:p>
          <a:p>
            <a:pPr eaLnBrk="1" hangingPunct="1">
              <a:buClr>
                <a:schemeClr val="hlink"/>
              </a:buClr>
            </a:pPr>
            <a:r>
              <a:rPr lang="en-GB" sz="2800" smtClean="0"/>
              <a:t>Difficulties with population</a:t>
            </a:r>
          </a:p>
          <a:p>
            <a:pPr eaLnBrk="1" hangingPunct="1">
              <a:buClr>
                <a:schemeClr val="hlink"/>
              </a:buClr>
            </a:pPr>
            <a:r>
              <a:rPr lang="en-GB" sz="2800" smtClean="0"/>
              <a:t>Limited cross-sectional research</a:t>
            </a:r>
          </a:p>
          <a:p>
            <a:pPr eaLnBrk="1" hangingPunct="1">
              <a:buClr>
                <a:schemeClr val="hlink"/>
              </a:buClr>
            </a:pPr>
            <a:r>
              <a:rPr lang="en-GB" sz="2800" smtClean="0"/>
              <a:t>Limited exploratory research</a:t>
            </a:r>
          </a:p>
        </p:txBody>
      </p:sp>
      <p:pic>
        <p:nvPicPr>
          <p:cNvPr id="20483" name="Picture 4" descr="j0290867"/>
          <p:cNvPicPr>
            <a:picLocks noChangeAspect="1" noChangeArrowheads="1"/>
          </p:cNvPicPr>
          <p:nvPr/>
        </p:nvPicPr>
        <p:blipFill>
          <a:blip r:embed="rId3"/>
          <a:srcRect/>
          <a:stretch>
            <a:fillRect/>
          </a:stretch>
        </p:blipFill>
        <p:spPr bwMode="auto">
          <a:xfrm>
            <a:off x="6156325" y="1989138"/>
            <a:ext cx="2676525" cy="2638425"/>
          </a:xfrm>
          <a:prstGeom prst="rect">
            <a:avLst/>
          </a:prstGeom>
          <a:noFill/>
          <a:ln w="9525">
            <a:noFill/>
            <a:miter lim="800000"/>
            <a:headEnd/>
            <a:tailEnd/>
          </a:ln>
        </p:spPr>
      </p:pic>
    </p:spTree>
  </p:cSld>
  <p:clrMapOvr>
    <a:masterClrMapping/>
  </p:clrMapOvr>
  <p:transition advTm="293688"/>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GB" dirty="0" smtClean="0"/>
              <a:t>Overall aims</a:t>
            </a:r>
            <a:endParaRPr lang="en-GB" dirty="0"/>
          </a:p>
        </p:txBody>
      </p:sp>
      <p:sp>
        <p:nvSpPr>
          <p:cNvPr id="3" name="Content Placeholder 2"/>
          <p:cNvSpPr>
            <a:spLocks noGrp="1"/>
          </p:cNvSpPr>
          <p:nvPr>
            <p:ph idx="1"/>
          </p:nvPr>
        </p:nvSpPr>
        <p:spPr/>
        <p:txBody>
          <a:bodyPr>
            <a:normAutofit lnSpcReduction="10000"/>
          </a:bodyPr>
          <a:lstStyle/>
          <a:p>
            <a:pPr marL="274320" indent="-274320" eaLnBrk="1" fontAlgn="auto" hangingPunct="1">
              <a:spcAft>
                <a:spcPts val="0"/>
              </a:spcAft>
              <a:buFont typeface="Wingdings 2"/>
              <a:buNone/>
              <a:defRPr/>
            </a:pPr>
            <a:r>
              <a:rPr lang="en-GB" dirty="0" smtClean="0"/>
              <a:t>To investigate if and how physical activity is beneficial to quality of life in people with psychosis.</a:t>
            </a:r>
          </a:p>
          <a:p>
            <a:pPr marL="274320" indent="-274320" eaLnBrk="1" fontAlgn="auto" hangingPunct="1">
              <a:spcAft>
                <a:spcPts val="0"/>
              </a:spcAft>
              <a:buFont typeface="Wingdings 2"/>
              <a:buChar char=""/>
              <a:defRPr/>
            </a:pPr>
            <a:r>
              <a:rPr lang="en-GB" dirty="0" smtClean="0"/>
              <a:t>1) To investigate the relationship between physical activity and quality of life in people with psychosis.</a:t>
            </a:r>
          </a:p>
          <a:p>
            <a:pPr marL="274320" indent="-274320" eaLnBrk="1" fontAlgn="auto" hangingPunct="1">
              <a:spcAft>
                <a:spcPts val="0"/>
              </a:spcAft>
              <a:buFont typeface="Wingdings 2"/>
              <a:buChar char=""/>
              <a:defRPr/>
            </a:pPr>
            <a:r>
              <a:rPr lang="en-GB" dirty="0" smtClean="0"/>
              <a:t>2) To explore the experiences of physical activity in people with psychosis</a:t>
            </a:r>
          </a:p>
          <a:p>
            <a:pPr marL="274320" indent="-274320" eaLnBrk="1" fontAlgn="auto" hangingPunct="1">
              <a:spcAft>
                <a:spcPts val="0"/>
              </a:spcAft>
              <a:buFont typeface="Wingdings 2"/>
              <a:buChar char=""/>
              <a:defRPr/>
            </a:pPr>
            <a:r>
              <a:rPr lang="en-GB" dirty="0" smtClean="0"/>
              <a:t>3) To explore the perceptions and experiences of mental health staff with regard to physical activity and quality of life in people with psychosis.</a:t>
            </a:r>
          </a:p>
          <a:p>
            <a:pPr marL="274320" indent="-274320" eaLnBrk="1" fontAlgn="auto" hangingPunct="1">
              <a:spcAft>
                <a:spcPts val="0"/>
              </a:spcAft>
              <a:buFont typeface="Wingdings 2"/>
              <a:buChar char=""/>
              <a:defRPr/>
            </a:pPr>
            <a:endParaRPr lang="en-GB"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ext Box 2"/>
          <p:cNvSpPr txBox="1">
            <a:spLocks noChangeArrowheads="1"/>
          </p:cNvSpPr>
          <p:nvPr/>
        </p:nvSpPr>
        <p:spPr bwMode="auto">
          <a:xfrm>
            <a:off x="2357438" y="3000375"/>
            <a:ext cx="1235075" cy="1366838"/>
          </a:xfrm>
          <a:prstGeom prst="rect">
            <a:avLst/>
          </a:prstGeom>
          <a:solidFill>
            <a:srgbClr val="FFFFFF"/>
          </a:solidFill>
          <a:ln w="9525">
            <a:noFill/>
            <a:miter lim="800000"/>
            <a:headEnd/>
            <a:tailEnd/>
          </a:ln>
        </p:spPr>
        <p:txBody>
          <a:bodyPr/>
          <a:lstStyle/>
          <a:p>
            <a:pPr algn="ctr"/>
            <a:r>
              <a:rPr lang="en-GB">
                <a:latin typeface="Times New Roman" pitchFamily="18" charset="0"/>
              </a:rPr>
              <a:t>Are the results of the studies similar or do they differ?</a:t>
            </a:r>
            <a:endParaRPr lang="en-GB"/>
          </a:p>
        </p:txBody>
      </p:sp>
      <p:sp>
        <p:nvSpPr>
          <p:cNvPr id="20483" name="AutoShape 3"/>
          <p:cNvSpPr>
            <a:spLocks noChangeArrowheads="1"/>
          </p:cNvSpPr>
          <p:nvPr/>
        </p:nvSpPr>
        <p:spPr bwMode="auto">
          <a:xfrm>
            <a:off x="3132138" y="2997200"/>
            <a:ext cx="3455987" cy="1871663"/>
          </a:xfrm>
          <a:prstGeom prst="flowChartExtract">
            <a:avLst/>
          </a:prstGeom>
          <a:solidFill>
            <a:schemeClr val="accent6">
              <a:lumMod val="60000"/>
              <a:lumOff val="40000"/>
            </a:schemeClr>
          </a:solidFill>
          <a:ln w="9525">
            <a:solidFill>
              <a:srgbClr val="000000"/>
            </a:solidFill>
            <a:miter lim="800000"/>
            <a:headEnd/>
            <a:tailEnd/>
          </a:ln>
        </p:spPr>
        <p:txBody>
          <a:bodyPr/>
          <a:lstStyle/>
          <a:p>
            <a:pPr fontAlgn="auto">
              <a:spcBef>
                <a:spcPts val="0"/>
              </a:spcBef>
              <a:spcAft>
                <a:spcPts val="0"/>
              </a:spcAft>
              <a:defRPr/>
            </a:pPr>
            <a:endParaRPr lang="en-GB">
              <a:latin typeface="+mn-lt"/>
            </a:endParaRPr>
          </a:p>
        </p:txBody>
      </p:sp>
      <p:sp>
        <p:nvSpPr>
          <p:cNvPr id="23555" name="Text Box 4"/>
          <p:cNvSpPr txBox="1">
            <a:spLocks noChangeArrowheads="1"/>
          </p:cNvSpPr>
          <p:nvPr/>
        </p:nvSpPr>
        <p:spPr bwMode="auto">
          <a:xfrm>
            <a:off x="3995738" y="3429000"/>
            <a:ext cx="1655762" cy="1008063"/>
          </a:xfrm>
          <a:prstGeom prst="rect">
            <a:avLst/>
          </a:prstGeom>
          <a:noFill/>
          <a:ln w="9525">
            <a:noFill/>
            <a:miter lim="800000"/>
            <a:headEnd/>
            <a:tailEnd/>
          </a:ln>
        </p:spPr>
        <p:txBody>
          <a:bodyPr/>
          <a:lstStyle/>
          <a:p>
            <a:pPr algn="ctr"/>
            <a:r>
              <a:rPr lang="en-GB" b="1">
                <a:solidFill>
                  <a:schemeClr val="bg1"/>
                </a:solidFill>
                <a:latin typeface="Times New Roman" pitchFamily="18" charset="0"/>
              </a:rPr>
              <a:t>Physical activity and quality of life in people with psychosis</a:t>
            </a:r>
            <a:endParaRPr lang="en-GB" b="1">
              <a:solidFill>
                <a:schemeClr val="bg1"/>
              </a:solidFill>
            </a:endParaRPr>
          </a:p>
        </p:txBody>
      </p:sp>
      <p:sp>
        <p:nvSpPr>
          <p:cNvPr id="23556" name="Text Box 5"/>
          <p:cNvSpPr txBox="1">
            <a:spLocks noChangeArrowheads="1"/>
          </p:cNvSpPr>
          <p:nvPr/>
        </p:nvSpPr>
        <p:spPr bwMode="auto">
          <a:xfrm>
            <a:off x="6732588" y="4365625"/>
            <a:ext cx="2232025" cy="2301875"/>
          </a:xfrm>
          <a:prstGeom prst="rect">
            <a:avLst/>
          </a:prstGeom>
          <a:solidFill>
            <a:schemeClr val="accent2"/>
          </a:solidFill>
          <a:ln w="9525">
            <a:solidFill>
              <a:srgbClr val="000000"/>
            </a:solidFill>
            <a:miter lim="800000"/>
            <a:headEnd/>
            <a:tailEnd/>
          </a:ln>
        </p:spPr>
        <p:txBody>
          <a:bodyPr/>
          <a:lstStyle/>
          <a:p>
            <a:r>
              <a:rPr lang="en-GB" u="sng">
                <a:latin typeface="Times New Roman" pitchFamily="18" charset="0"/>
              </a:rPr>
              <a:t>Study 3</a:t>
            </a:r>
          </a:p>
          <a:p>
            <a:r>
              <a:rPr lang="en-GB">
                <a:latin typeface="Times New Roman" pitchFamily="18" charset="0"/>
              </a:rPr>
              <a:t>What are the experiences  and perceptions of staff with regards to physical activity and quality of life.</a:t>
            </a:r>
          </a:p>
          <a:p>
            <a:r>
              <a:rPr lang="en-GB" b="1">
                <a:latin typeface="Times New Roman" pitchFamily="18" charset="0"/>
              </a:rPr>
              <a:t>Qualitative</a:t>
            </a:r>
          </a:p>
          <a:p>
            <a:endParaRPr lang="en-GB" sz="1600">
              <a:latin typeface="Times New Roman" pitchFamily="18" charset="0"/>
            </a:endParaRPr>
          </a:p>
        </p:txBody>
      </p:sp>
      <p:sp>
        <p:nvSpPr>
          <p:cNvPr id="23557" name="Text Box 6"/>
          <p:cNvSpPr txBox="1">
            <a:spLocks noChangeArrowheads="1"/>
          </p:cNvSpPr>
          <p:nvPr/>
        </p:nvSpPr>
        <p:spPr bwMode="auto">
          <a:xfrm>
            <a:off x="250825" y="4437063"/>
            <a:ext cx="2160588" cy="2087562"/>
          </a:xfrm>
          <a:prstGeom prst="rect">
            <a:avLst/>
          </a:prstGeom>
          <a:solidFill>
            <a:schemeClr val="accent2"/>
          </a:solidFill>
          <a:ln w="9525">
            <a:solidFill>
              <a:srgbClr val="000000"/>
            </a:solidFill>
            <a:miter lim="800000"/>
            <a:headEnd/>
            <a:tailEnd/>
          </a:ln>
        </p:spPr>
        <p:txBody>
          <a:bodyPr/>
          <a:lstStyle/>
          <a:p>
            <a:r>
              <a:rPr lang="en-GB" u="sng">
                <a:latin typeface="Times New Roman" pitchFamily="18" charset="0"/>
              </a:rPr>
              <a:t>Study 2</a:t>
            </a:r>
          </a:p>
          <a:p>
            <a:r>
              <a:rPr lang="en-GB">
                <a:latin typeface="Times New Roman" pitchFamily="18" charset="0"/>
              </a:rPr>
              <a:t>Explore the lifeworld of people with psychosis and their experiences with physical activity</a:t>
            </a:r>
          </a:p>
          <a:p>
            <a:r>
              <a:rPr lang="en-GB" b="1"/>
              <a:t>Qualitative</a:t>
            </a:r>
          </a:p>
        </p:txBody>
      </p:sp>
      <p:sp>
        <p:nvSpPr>
          <p:cNvPr id="23558" name="Text Box 7"/>
          <p:cNvSpPr txBox="1">
            <a:spLocks noChangeArrowheads="1"/>
          </p:cNvSpPr>
          <p:nvPr/>
        </p:nvSpPr>
        <p:spPr bwMode="auto">
          <a:xfrm>
            <a:off x="3276600" y="188913"/>
            <a:ext cx="2447925" cy="2592387"/>
          </a:xfrm>
          <a:prstGeom prst="rect">
            <a:avLst/>
          </a:prstGeom>
          <a:solidFill>
            <a:schemeClr val="accent2"/>
          </a:solidFill>
          <a:ln w="9525">
            <a:solidFill>
              <a:srgbClr val="000000"/>
            </a:solidFill>
            <a:miter lim="800000"/>
            <a:headEnd/>
            <a:tailEnd/>
          </a:ln>
        </p:spPr>
        <p:txBody>
          <a:bodyPr/>
          <a:lstStyle/>
          <a:p>
            <a:r>
              <a:rPr lang="en-GB" u="sng">
                <a:latin typeface="Times New Roman" pitchFamily="18" charset="0"/>
              </a:rPr>
              <a:t>Study 1</a:t>
            </a:r>
          </a:p>
          <a:p>
            <a:r>
              <a:rPr lang="en-GB">
                <a:latin typeface="Times New Roman" pitchFamily="18" charset="0"/>
              </a:rPr>
              <a:t>Is there a relationship between physical activity and quality of life?</a:t>
            </a:r>
          </a:p>
          <a:p>
            <a:r>
              <a:rPr lang="en-GB">
                <a:latin typeface="Times New Roman" pitchFamily="18" charset="0"/>
              </a:rPr>
              <a:t>How does this relate to Self-Determination Theory?</a:t>
            </a:r>
          </a:p>
          <a:p>
            <a:r>
              <a:rPr lang="en-GB" b="1">
                <a:latin typeface="Times New Roman" pitchFamily="18" charset="0"/>
              </a:rPr>
              <a:t>Quantitative</a:t>
            </a:r>
          </a:p>
        </p:txBody>
      </p:sp>
      <p:sp>
        <p:nvSpPr>
          <p:cNvPr id="23559" name="Text Box 8"/>
          <p:cNvSpPr txBox="1">
            <a:spLocks noChangeArrowheads="1"/>
          </p:cNvSpPr>
          <p:nvPr/>
        </p:nvSpPr>
        <p:spPr bwMode="auto">
          <a:xfrm>
            <a:off x="357188" y="1143000"/>
            <a:ext cx="2087562" cy="1728788"/>
          </a:xfrm>
          <a:prstGeom prst="rect">
            <a:avLst/>
          </a:prstGeom>
          <a:solidFill>
            <a:srgbClr val="FFFFFF"/>
          </a:solidFill>
          <a:ln w="9525">
            <a:noFill/>
            <a:miter lim="800000"/>
            <a:headEnd/>
            <a:tailEnd/>
          </a:ln>
        </p:spPr>
        <p:txBody>
          <a:bodyPr/>
          <a:lstStyle/>
          <a:p>
            <a:r>
              <a:rPr lang="en-GB">
                <a:latin typeface="Times New Roman" pitchFamily="18" charset="0"/>
              </a:rPr>
              <a:t>If there is a relationship between PA and QOL what are the reasons for this?  What are the benefits and barriers? Why do people do physical activity?</a:t>
            </a:r>
            <a:endParaRPr lang="en-GB"/>
          </a:p>
        </p:txBody>
      </p:sp>
      <p:sp>
        <p:nvSpPr>
          <p:cNvPr id="23560" name="Line 9"/>
          <p:cNvSpPr>
            <a:spLocks noChangeShapeType="1"/>
          </p:cNvSpPr>
          <p:nvPr/>
        </p:nvSpPr>
        <p:spPr bwMode="auto">
          <a:xfrm flipV="1">
            <a:off x="3563938" y="5229225"/>
            <a:ext cx="2286000" cy="1588"/>
          </a:xfrm>
          <a:prstGeom prst="line">
            <a:avLst/>
          </a:prstGeom>
          <a:noFill/>
          <a:ln w="50800">
            <a:solidFill>
              <a:srgbClr val="000000"/>
            </a:solidFill>
            <a:round/>
            <a:headEnd type="triangle" w="med" len="med"/>
            <a:tailEnd type="triangle" w="med" len="med"/>
          </a:ln>
        </p:spPr>
        <p:txBody>
          <a:bodyPr/>
          <a:lstStyle/>
          <a:p>
            <a:endParaRPr lang="en-US"/>
          </a:p>
        </p:txBody>
      </p:sp>
      <p:sp>
        <p:nvSpPr>
          <p:cNvPr id="23561" name="Text Box 10"/>
          <p:cNvSpPr txBox="1">
            <a:spLocks noChangeArrowheads="1"/>
          </p:cNvSpPr>
          <p:nvPr/>
        </p:nvSpPr>
        <p:spPr bwMode="auto">
          <a:xfrm>
            <a:off x="3708400" y="5373688"/>
            <a:ext cx="2365375" cy="1366837"/>
          </a:xfrm>
          <a:prstGeom prst="rect">
            <a:avLst/>
          </a:prstGeom>
          <a:solidFill>
            <a:srgbClr val="FFFFFF"/>
          </a:solidFill>
          <a:ln w="9525">
            <a:noFill/>
            <a:miter lim="800000"/>
            <a:headEnd/>
            <a:tailEnd/>
          </a:ln>
        </p:spPr>
        <p:txBody>
          <a:bodyPr/>
          <a:lstStyle/>
          <a:p>
            <a:r>
              <a:rPr lang="en-GB">
                <a:latin typeface="Times New Roman" pitchFamily="18" charset="0"/>
              </a:rPr>
              <a:t>Do staff and service users have the same or different perspectives of physical activity?</a:t>
            </a:r>
            <a:endParaRPr lang="en-GB"/>
          </a:p>
        </p:txBody>
      </p:sp>
      <p:sp>
        <p:nvSpPr>
          <p:cNvPr id="23562" name="Line 11"/>
          <p:cNvSpPr>
            <a:spLocks noChangeShapeType="1"/>
          </p:cNvSpPr>
          <p:nvPr/>
        </p:nvSpPr>
        <p:spPr bwMode="auto">
          <a:xfrm flipH="1" flipV="1">
            <a:off x="5580063" y="2852738"/>
            <a:ext cx="1184275" cy="1262062"/>
          </a:xfrm>
          <a:prstGeom prst="line">
            <a:avLst/>
          </a:prstGeom>
          <a:noFill/>
          <a:ln w="50800">
            <a:solidFill>
              <a:srgbClr val="000000"/>
            </a:solidFill>
            <a:round/>
            <a:headEnd type="triangle" w="med" len="med"/>
            <a:tailEnd type="triangle" w="med" len="med"/>
          </a:ln>
        </p:spPr>
        <p:txBody>
          <a:bodyPr/>
          <a:lstStyle/>
          <a:p>
            <a:endParaRPr lang="en-US"/>
          </a:p>
        </p:txBody>
      </p:sp>
      <p:sp>
        <p:nvSpPr>
          <p:cNvPr id="23563" name="Text Box 12"/>
          <p:cNvSpPr txBox="1">
            <a:spLocks noChangeArrowheads="1"/>
          </p:cNvSpPr>
          <p:nvPr/>
        </p:nvSpPr>
        <p:spPr bwMode="auto">
          <a:xfrm>
            <a:off x="6215063" y="857250"/>
            <a:ext cx="2446337" cy="2376488"/>
          </a:xfrm>
          <a:prstGeom prst="rect">
            <a:avLst/>
          </a:prstGeom>
          <a:solidFill>
            <a:srgbClr val="FFFFFF"/>
          </a:solidFill>
          <a:ln w="9525">
            <a:noFill/>
            <a:miter lim="800000"/>
            <a:headEnd/>
            <a:tailEnd/>
          </a:ln>
        </p:spPr>
        <p:txBody>
          <a:bodyPr/>
          <a:lstStyle/>
          <a:p>
            <a:r>
              <a:rPr lang="en-GB">
                <a:latin typeface="Times New Roman" pitchFamily="18" charset="0"/>
              </a:rPr>
              <a:t>What reasons do staff give to any potential relationship? What are the perceived benefits and barriers of PA and interventions? How can PA be implemented?</a:t>
            </a:r>
          </a:p>
          <a:p>
            <a:r>
              <a:rPr lang="en-GB">
                <a:latin typeface="Times New Roman" pitchFamily="18" charset="0"/>
              </a:rPr>
              <a:t>What is the rationale for providing PA interventions?</a:t>
            </a:r>
            <a:endParaRPr lang="en-GB"/>
          </a:p>
        </p:txBody>
      </p:sp>
      <p:sp>
        <p:nvSpPr>
          <p:cNvPr id="23564" name="Line 13"/>
          <p:cNvSpPr>
            <a:spLocks noChangeShapeType="1"/>
          </p:cNvSpPr>
          <p:nvPr/>
        </p:nvSpPr>
        <p:spPr bwMode="auto">
          <a:xfrm flipV="1">
            <a:off x="1714500" y="2857500"/>
            <a:ext cx="998538" cy="1295400"/>
          </a:xfrm>
          <a:prstGeom prst="line">
            <a:avLst/>
          </a:prstGeom>
          <a:noFill/>
          <a:ln w="50800">
            <a:solidFill>
              <a:srgbClr val="000000"/>
            </a:solidFill>
            <a:round/>
            <a:headEnd type="triangle" w="med" len="med"/>
            <a:tailEnd type="triangle" w="med" len="med"/>
          </a:ln>
        </p:spPr>
        <p:txBody>
          <a:bodyPr/>
          <a:lstStyle/>
          <a:p>
            <a:endParaRPr lang="en-US"/>
          </a:p>
        </p:txBody>
      </p:sp>
    </p:spTree>
  </p:cSld>
  <p:clrMapOvr>
    <a:masterClrMapping/>
  </p:clrMapOvr>
  <p:transition advTm="180985"/>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GB" dirty="0" smtClean="0"/>
              <a:t>Methods</a:t>
            </a:r>
            <a:endParaRPr lang="en-GB" dirty="0"/>
          </a:p>
        </p:txBody>
      </p:sp>
      <p:sp>
        <p:nvSpPr>
          <p:cNvPr id="3" name="Content Placeholder 2"/>
          <p:cNvSpPr>
            <a:spLocks noGrp="1"/>
          </p:cNvSpPr>
          <p:nvPr>
            <p:ph idx="1"/>
          </p:nvPr>
        </p:nvSpPr>
        <p:spPr/>
        <p:txBody>
          <a:bodyPr>
            <a:normAutofit fontScale="92500" lnSpcReduction="10000"/>
          </a:bodyPr>
          <a:lstStyle/>
          <a:p>
            <a:pPr marL="274320" indent="-274320" eaLnBrk="1" fontAlgn="auto" hangingPunct="1">
              <a:spcAft>
                <a:spcPts val="0"/>
              </a:spcAft>
              <a:buFont typeface="Wingdings 2"/>
              <a:buChar char=""/>
              <a:defRPr/>
            </a:pPr>
            <a:r>
              <a:rPr lang="en-GB" dirty="0" smtClean="0"/>
              <a:t>Study 1:</a:t>
            </a:r>
          </a:p>
          <a:p>
            <a:pPr marL="521208" lvl="1" eaLnBrk="1" fontAlgn="auto" hangingPunct="1">
              <a:spcAft>
                <a:spcPts val="0"/>
              </a:spcAft>
              <a:buClr>
                <a:schemeClr val="accent4"/>
              </a:buClr>
              <a:buFont typeface="Wingdings 2"/>
              <a:buChar char=""/>
              <a:defRPr/>
            </a:pPr>
            <a:r>
              <a:rPr lang="en-GB" dirty="0" smtClean="0">
                <a:solidFill>
                  <a:schemeClr val="tx1">
                    <a:tint val="85000"/>
                  </a:schemeClr>
                </a:solidFill>
              </a:rPr>
              <a:t>Self-report measures of PA, </a:t>
            </a:r>
            <a:r>
              <a:rPr lang="en-GB" dirty="0" err="1" smtClean="0">
                <a:solidFill>
                  <a:schemeClr val="tx1">
                    <a:tint val="85000"/>
                  </a:schemeClr>
                </a:solidFill>
              </a:rPr>
              <a:t>QoL</a:t>
            </a:r>
            <a:r>
              <a:rPr lang="en-GB" dirty="0" smtClean="0">
                <a:solidFill>
                  <a:schemeClr val="tx1">
                    <a:tint val="85000"/>
                  </a:schemeClr>
                </a:solidFill>
              </a:rPr>
              <a:t>, SDT &amp; depression</a:t>
            </a:r>
          </a:p>
          <a:p>
            <a:pPr marL="521208" lvl="1" eaLnBrk="1" fontAlgn="auto" hangingPunct="1">
              <a:spcAft>
                <a:spcPts val="0"/>
              </a:spcAft>
              <a:buClr>
                <a:schemeClr val="accent4"/>
              </a:buClr>
              <a:buFont typeface="Wingdings 2"/>
              <a:buChar char=""/>
              <a:defRPr/>
            </a:pPr>
            <a:r>
              <a:rPr lang="en-GB" dirty="0" smtClean="0">
                <a:solidFill>
                  <a:schemeClr val="tx1">
                    <a:tint val="85000"/>
                  </a:schemeClr>
                </a:solidFill>
              </a:rPr>
              <a:t>Convenience sample through CMHTs, Assertive Outreach, Early Intervention, Outpatient clinics</a:t>
            </a:r>
          </a:p>
          <a:p>
            <a:pPr marL="521208" lvl="1" eaLnBrk="1" fontAlgn="auto" hangingPunct="1">
              <a:spcAft>
                <a:spcPts val="0"/>
              </a:spcAft>
              <a:buClr>
                <a:schemeClr val="accent4"/>
              </a:buClr>
              <a:buFont typeface="Wingdings 2"/>
              <a:buChar char=""/>
              <a:defRPr/>
            </a:pPr>
            <a:r>
              <a:rPr lang="en-GB" dirty="0" smtClean="0">
                <a:solidFill>
                  <a:schemeClr val="tx1">
                    <a:tint val="85000"/>
                  </a:schemeClr>
                </a:solidFill>
              </a:rPr>
              <a:t>Multiple Regressions</a:t>
            </a:r>
          </a:p>
          <a:p>
            <a:pPr marL="274320" indent="-274320" eaLnBrk="1" fontAlgn="auto" hangingPunct="1">
              <a:spcAft>
                <a:spcPts val="0"/>
              </a:spcAft>
              <a:buFont typeface="Wingdings 2"/>
              <a:buChar char=""/>
              <a:defRPr/>
            </a:pPr>
            <a:r>
              <a:rPr lang="en-GB" dirty="0" smtClean="0"/>
              <a:t>Study 2:</a:t>
            </a:r>
          </a:p>
          <a:p>
            <a:pPr marL="521208" lvl="1" eaLnBrk="1" fontAlgn="auto" hangingPunct="1">
              <a:spcAft>
                <a:spcPts val="0"/>
              </a:spcAft>
              <a:buClr>
                <a:schemeClr val="accent4"/>
              </a:buClr>
              <a:buFont typeface="Wingdings 2"/>
              <a:buChar char=""/>
              <a:defRPr/>
            </a:pPr>
            <a:r>
              <a:rPr lang="en-GB" dirty="0" smtClean="0">
                <a:solidFill>
                  <a:schemeClr val="tx1">
                    <a:tint val="85000"/>
                  </a:schemeClr>
                </a:solidFill>
              </a:rPr>
              <a:t> Interviews with active people with psychosis</a:t>
            </a:r>
          </a:p>
          <a:p>
            <a:pPr marL="521208" lvl="1" eaLnBrk="1" fontAlgn="auto" hangingPunct="1">
              <a:spcAft>
                <a:spcPts val="0"/>
              </a:spcAft>
              <a:buClr>
                <a:schemeClr val="accent4"/>
              </a:buClr>
              <a:buFont typeface="Wingdings 2"/>
              <a:buChar char=""/>
              <a:defRPr/>
            </a:pPr>
            <a:r>
              <a:rPr lang="en-GB" dirty="0" smtClean="0">
                <a:solidFill>
                  <a:schemeClr val="tx1">
                    <a:tint val="85000"/>
                  </a:schemeClr>
                </a:solidFill>
              </a:rPr>
              <a:t>Template Analysis</a:t>
            </a:r>
          </a:p>
          <a:p>
            <a:pPr marL="521208" lvl="1" eaLnBrk="1" fontAlgn="auto" hangingPunct="1">
              <a:spcAft>
                <a:spcPts val="0"/>
              </a:spcAft>
              <a:buClr>
                <a:schemeClr val="accent4"/>
              </a:buClr>
              <a:buFont typeface="Wingdings 2"/>
              <a:buChar char=""/>
              <a:defRPr/>
            </a:pPr>
            <a:r>
              <a:rPr lang="en-GB" dirty="0" smtClean="0">
                <a:solidFill>
                  <a:schemeClr val="tx1">
                    <a:tint val="85000"/>
                  </a:schemeClr>
                </a:solidFill>
              </a:rPr>
              <a:t>Interpretive phenomenology</a:t>
            </a:r>
          </a:p>
          <a:p>
            <a:pPr marL="274320" indent="-274320" eaLnBrk="1" fontAlgn="auto" hangingPunct="1">
              <a:spcAft>
                <a:spcPts val="0"/>
              </a:spcAft>
              <a:buFont typeface="Wingdings 2"/>
              <a:buChar char=""/>
              <a:defRPr/>
            </a:pPr>
            <a:r>
              <a:rPr lang="en-GB" dirty="0" smtClean="0"/>
              <a:t>Study 3: </a:t>
            </a:r>
          </a:p>
          <a:p>
            <a:pPr marL="521208" lvl="1" eaLnBrk="1" fontAlgn="auto" hangingPunct="1">
              <a:spcAft>
                <a:spcPts val="0"/>
              </a:spcAft>
              <a:buClr>
                <a:schemeClr val="accent4"/>
              </a:buClr>
              <a:buFont typeface="Wingdings 2"/>
              <a:buChar char=""/>
              <a:defRPr/>
            </a:pPr>
            <a:r>
              <a:rPr lang="en-GB" dirty="0" smtClean="0">
                <a:solidFill>
                  <a:schemeClr val="tx1">
                    <a:tint val="85000"/>
                  </a:schemeClr>
                </a:solidFill>
              </a:rPr>
              <a:t>Focus groups</a:t>
            </a:r>
          </a:p>
          <a:p>
            <a:pPr marL="521208" lvl="1" eaLnBrk="1" fontAlgn="auto" hangingPunct="1">
              <a:spcAft>
                <a:spcPts val="0"/>
              </a:spcAft>
              <a:buClr>
                <a:schemeClr val="accent4"/>
              </a:buClr>
              <a:buFont typeface="Wingdings 2"/>
              <a:buChar char=""/>
              <a:defRPr/>
            </a:pPr>
            <a:r>
              <a:rPr lang="en-GB" dirty="0" smtClean="0">
                <a:solidFill>
                  <a:schemeClr val="tx1">
                    <a:tint val="85000"/>
                  </a:schemeClr>
                </a:solidFill>
              </a:rPr>
              <a:t>Template Analysis</a:t>
            </a:r>
          </a:p>
          <a:p>
            <a:pPr marL="521208" lvl="1" eaLnBrk="1" fontAlgn="auto" hangingPunct="1">
              <a:spcAft>
                <a:spcPts val="0"/>
              </a:spcAft>
              <a:buClr>
                <a:schemeClr val="accent4"/>
              </a:buClr>
              <a:buFont typeface="Wingdings 2"/>
              <a:buChar char=""/>
              <a:defRPr/>
            </a:pPr>
            <a:r>
              <a:rPr lang="en-GB" dirty="0" smtClean="0">
                <a:solidFill>
                  <a:schemeClr val="tx1">
                    <a:tint val="85000"/>
                  </a:schemeClr>
                </a:solidFill>
              </a:rPr>
              <a:t>Interpretive phenomenology</a:t>
            </a:r>
          </a:p>
          <a:p>
            <a:pPr marL="521208" lvl="1" eaLnBrk="1" fontAlgn="auto" hangingPunct="1">
              <a:spcAft>
                <a:spcPts val="0"/>
              </a:spcAft>
              <a:buClr>
                <a:schemeClr val="accent4"/>
              </a:buClr>
              <a:buFont typeface="Wingdings 2"/>
              <a:buChar char=""/>
              <a:defRPr/>
            </a:pPr>
            <a:endParaRPr lang="en-GB" dirty="0">
              <a:solidFill>
                <a:schemeClr val="tx1">
                  <a:tint val="85000"/>
                </a:schemeClr>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04704"/>
          </a:xfrm>
        </p:spPr>
        <p:txBody>
          <a:bodyPr/>
          <a:lstStyle/>
          <a:p>
            <a:pPr eaLnBrk="1" fontAlgn="auto" hangingPunct="1">
              <a:spcAft>
                <a:spcPts val="0"/>
              </a:spcAft>
              <a:defRPr/>
            </a:pPr>
            <a:r>
              <a:rPr lang="en-GB" dirty="0" smtClean="0"/>
              <a:t>In pairs/threes</a:t>
            </a:r>
            <a:endParaRPr lang="en-GB" dirty="0"/>
          </a:p>
        </p:txBody>
      </p:sp>
      <p:graphicFrame>
        <p:nvGraphicFramePr>
          <p:cNvPr id="4" name="Content Placeholder 3"/>
          <p:cNvGraphicFramePr>
            <a:graphicFrameLocks noGrp="1"/>
          </p:cNvGraphicFramePr>
          <p:nvPr>
            <p:ph idx="1"/>
          </p:nvPr>
        </p:nvGraphicFramePr>
        <p:xfrm>
          <a:off x="457200" y="1609725"/>
          <a:ext cx="7239000" cy="3932238"/>
        </p:xfrm>
        <a:graphic>
          <a:graphicData uri="http://schemas.openxmlformats.org/drawingml/2006/table">
            <a:tbl>
              <a:tblPr firstRow="1" bandRow="1">
                <a:tableStyleId>{5C22544A-7EE6-4342-B048-85BDC9FD1C3A}</a:tableStyleId>
              </a:tblPr>
              <a:tblGrid>
                <a:gridCol w="2413000"/>
                <a:gridCol w="2413000"/>
                <a:gridCol w="2413000"/>
              </a:tblGrid>
              <a:tr h="370840">
                <a:tc>
                  <a:txBody>
                    <a:bodyPr/>
                    <a:lstStyle/>
                    <a:p>
                      <a:r>
                        <a:rPr lang="en-GB" dirty="0" smtClean="0"/>
                        <a:t>Right</a:t>
                      </a:r>
                      <a:r>
                        <a:rPr lang="en-GB" baseline="0" dirty="0" smtClean="0"/>
                        <a:t> hand side of the room</a:t>
                      </a:r>
                      <a:endParaRPr lang="en-GB" dirty="0"/>
                    </a:p>
                  </a:txBody>
                  <a:tcPr/>
                </a:tc>
                <a:tc>
                  <a:txBody>
                    <a:bodyPr/>
                    <a:lstStyle/>
                    <a:p>
                      <a:r>
                        <a:rPr lang="en-GB" dirty="0" smtClean="0"/>
                        <a:t>Centre of the room</a:t>
                      </a:r>
                      <a:endParaRPr lang="en-GB" dirty="0"/>
                    </a:p>
                  </a:txBody>
                  <a:tcPr/>
                </a:tc>
                <a:tc>
                  <a:txBody>
                    <a:bodyPr/>
                    <a:lstStyle/>
                    <a:p>
                      <a:r>
                        <a:rPr lang="en-GB" dirty="0" smtClean="0"/>
                        <a:t>Left hand side of the room</a:t>
                      </a:r>
                      <a:endParaRPr lang="en-GB" dirty="0"/>
                    </a:p>
                  </a:txBody>
                  <a:tcPr/>
                </a:tc>
              </a:tr>
              <a:tr h="370840">
                <a:tc>
                  <a:txBody>
                    <a:bodyPr/>
                    <a:lstStyle/>
                    <a:p>
                      <a:r>
                        <a:rPr lang="en-GB" dirty="0" smtClean="0"/>
                        <a:t>What</a:t>
                      </a:r>
                      <a:r>
                        <a:rPr lang="en-GB" baseline="0" dirty="0" smtClean="0"/>
                        <a:t> PA services do you know of?</a:t>
                      </a:r>
                      <a:endParaRPr lang="en-GB" dirty="0"/>
                    </a:p>
                  </a:txBody>
                  <a:tcPr/>
                </a:tc>
                <a:tc>
                  <a:txBody>
                    <a:bodyPr/>
                    <a:lstStyle/>
                    <a:p>
                      <a:r>
                        <a:rPr lang="en-GB" dirty="0" smtClean="0"/>
                        <a:t>How do you</a:t>
                      </a:r>
                      <a:r>
                        <a:rPr lang="en-GB" baseline="0" dirty="0" smtClean="0"/>
                        <a:t> think PA would affect somebody with psychosis?</a:t>
                      </a:r>
                      <a:endParaRPr lang="en-GB" dirty="0"/>
                    </a:p>
                  </a:txBody>
                  <a:tcPr/>
                </a:tc>
                <a:tc>
                  <a:txBody>
                    <a:bodyPr/>
                    <a:lstStyle/>
                    <a:p>
                      <a:r>
                        <a:rPr lang="en-GB" dirty="0" smtClean="0"/>
                        <a:t>Problems of implementing PA in people with psychosis?</a:t>
                      </a:r>
                      <a:endParaRPr lang="en-GB" dirty="0"/>
                    </a:p>
                  </a:txBody>
                  <a:tcPr/>
                </a:tc>
              </a:tr>
              <a:tr h="370840">
                <a:tc>
                  <a:txBody>
                    <a:bodyPr/>
                    <a:lstStyle/>
                    <a:p>
                      <a:r>
                        <a:rPr lang="en-GB" dirty="0" smtClean="0"/>
                        <a:t>Why do you think these services</a:t>
                      </a:r>
                      <a:r>
                        <a:rPr lang="en-GB" baseline="0" dirty="0" smtClean="0"/>
                        <a:t> are provided?</a:t>
                      </a:r>
                      <a:endParaRPr lang="en-GB" dirty="0"/>
                    </a:p>
                  </a:txBody>
                  <a:tcPr/>
                </a:tc>
                <a:tc>
                  <a:txBody>
                    <a:bodyPr/>
                    <a:lstStyle/>
                    <a:p>
                      <a:r>
                        <a:rPr lang="en-GB" dirty="0" smtClean="0"/>
                        <a:t>Any benefits of introducing PA services?</a:t>
                      </a:r>
                      <a:endParaRPr lang="en-GB" dirty="0"/>
                    </a:p>
                  </a:txBody>
                  <a:tcPr/>
                </a:tc>
                <a:tc>
                  <a:txBody>
                    <a:bodyPr/>
                    <a:lstStyle/>
                    <a:p>
                      <a:r>
                        <a:rPr lang="en-GB" dirty="0" smtClean="0"/>
                        <a:t>Would PA</a:t>
                      </a:r>
                      <a:r>
                        <a:rPr lang="en-GB" baseline="0" dirty="0" smtClean="0"/>
                        <a:t> </a:t>
                      </a:r>
                      <a:r>
                        <a:rPr lang="en-GB" dirty="0" smtClean="0"/>
                        <a:t>benefit/worsen</a:t>
                      </a:r>
                      <a:r>
                        <a:rPr lang="en-GB" baseline="0" dirty="0" smtClean="0"/>
                        <a:t> the service you provide?</a:t>
                      </a:r>
                      <a:endParaRPr lang="en-GB" dirty="0"/>
                    </a:p>
                  </a:txBody>
                  <a:tcPr/>
                </a:tc>
              </a:tr>
              <a:tr h="370840">
                <a:tc>
                  <a:txBody>
                    <a:bodyPr/>
                    <a:lstStyle/>
                    <a:p>
                      <a:r>
                        <a:rPr lang="en-GB" dirty="0" smtClean="0"/>
                        <a:t>What are your experiences of PA in people with psychosis?</a:t>
                      </a:r>
                      <a:endParaRPr lang="en-GB" dirty="0"/>
                    </a:p>
                  </a:txBody>
                  <a:tcPr/>
                </a:tc>
                <a:tc>
                  <a:txBody>
                    <a:bodyPr/>
                    <a:lstStyle/>
                    <a:p>
                      <a:r>
                        <a:rPr lang="en-GB" dirty="0" smtClean="0"/>
                        <a:t>How?</a:t>
                      </a:r>
                      <a:endParaRPr lang="en-GB" dirty="0"/>
                    </a:p>
                  </a:txBody>
                  <a:tcPr/>
                </a:tc>
                <a:tc>
                  <a:txBody>
                    <a:bodyPr/>
                    <a:lstStyle/>
                    <a:p>
                      <a:r>
                        <a:rPr lang="en-GB" dirty="0" smtClean="0"/>
                        <a:t>What do you thin prevents people</a:t>
                      </a:r>
                      <a:r>
                        <a:rPr lang="en-GB" baseline="0" dirty="0" smtClean="0"/>
                        <a:t> from being active?</a:t>
                      </a:r>
                      <a:endParaRPr lang="en-GB" dirty="0"/>
                    </a:p>
                  </a:txBody>
                  <a:tcPr/>
                </a:tc>
              </a:tr>
            </a:tbl>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docProps/app.xml><?xml version="1.0" encoding="utf-8"?>
<Properties xmlns="http://schemas.openxmlformats.org/officeDocument/2006/extended-properties" xmlns:vt="http://schemas.openxmlformats.org/officeDocument/2006/docPropsVTypes">
  <Template>Opulent</Template>
  <TotalTime>101</TotalTime>
  <Words>1518</Words>
  <Application>Microsoft Office PowerPoint</Application>
  <PresentationFormat>On-screen Show (4:3)</PresentationFormat>
  <Paragraphs>211</Paragraphs>
  <Slides>25</Slides>
  <Notes>4</Notes>
  <HiddenSlides>0</HiddenSlides>
  <MMClips>0</MMClips>
  <ScaleCrop>false</ScaleCrop>
  <HeadingPairs>
    <vt:vector size="6" baseType="variant">
      <vt:variant>
        <vt:lpstr>Fonts Used</vt:lpstr>
      </vt:variant>
      <vt:variant>
        <vt:i4>6</vt:i4>
      </vt:variant>
      <vt:variant>
        <vt:lpstr>Design Template</vt:lpstr>
      </vt:variant>
      <vt:variant>
        <vt:i4>5</vt:i4>
      </vt:variant>
      <vt:variant>
        <vt:lpstr>Slide Titles</vt:lpstr>
      </vt:variant>
      <vt:variant>
        <vt:i4>25</vt:i4>
      </vt:variant>
    </vt:vector>
  </HeadingPairs>
  <TitlesOfParts>
    <vt:vector size="36" baseType="lpstr">
      <vt:lpstr>Arial</vt:lpstr>
      <vt:lpstr>Trebuchet MS</vt:lpstr>
      <vt:lpstr>Wingdings 2</vt:lpstr>
      <vt:lpstr>Wingdings</vt:lpstr>
      <vt:lpstr>Calibri</vt:lpstr>
      <vt:lpstr>Times New Roman</vt:lpstr>
      <vt:lpstr>Opulent</vt:lpstr>
      <vt:lpstr>Opulent</vt:lpstr>
      <vt:lpstr>Opulent</vt:lpstr>
      <vt:lpstr>Opulent</vt:lpstr>
      <vt:lpstr>Opulent</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vector>
  </TitlesOfParts>
  <Company>University of Huddersfield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Physical activity and quality of life in people with psychosis</dc:title>
  <dc:creator>Human &amp; Health Sciences</dc:creator>
  <cp:lastModifiedBy>Alcuin Research Resource Centre</cp:lastModifiedBy>
  <cp:revision>12</cp:revision>
  <dcterms:created xsi:type="dcterms:W3CDTF">2010-09-16T18:51:03Z</dcterms:created>
  <dcterms:modified xsi:type="dcterms:W3CDTF">2010-09-17T14:15:37Z</dcterms:modified>
</cp:coreProperties>
</file>