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9"/>
  </p:notesMasterIdLst>
  <p:handoutMasterIdLst>
    <p:handoutMasterId r:id="rId30"/>
  </p:handoutMasterIdLst>
  <p:sldIdLst>
    <p:sldId id="256" r:id="rId2"/>
    <p:sldId id="257" r:id="rId3"/>
    <p:sldId id="259" r:id="rId4"/>
    <p:sldId id="260" r:id="rId5"/>
    <p:sldId id="276" r:id="rId6"/>
    <p:sldId id="281" r:id="rId7"/>
    <p:sldId id="261" r:id="rId8"/>
    <p:sldId id="262" r:id="rId9"/>
    <p:sldId id="264" r:id="rId10"/>
    <p:sldId id="263" r:id="rId11"/>
    <p:sldId id="265" r:id="rId12"/>
    <p:sldId id="267" r:id="rId13"/>
    <p:sldId id="268" r:id="rId14"/>
    <p:sldId id="270" r:id="rId15"/>
    <p:sldId id="271" r:id="rId16"/>
    <p:sldId id="272" r:id="rId17"/>
    <p:sldId id="287" r:id="rId18"/>
    <p:sldId id="273" r:id="rId19"/>
    <p:sldId id="282" r:id="rId20"/>
    <p:sldId id="288" r:id="rId21"/>
    <p:sldId id="285" r:id="rId22"/>
    <p:sldId id="286" r:id="rId23"/>
    <p:sldId id="258" r:id="rId24"/>
    <p:sldId id="274" r:id="rId25"/>
    <p:sldId id="277" r:id="rId26"/>
    <p:sldId id="279" r:id="rId27"/>
    <p:sldId id="289" r:id="rId2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94660"/>
  </p:normalViewPr>
  <p:slideViewPr>
    <p:cSldViewPr>
      <p:cViewPr>
        <p:scale>
          <a:sx n="80" d="100"/>
          <a:sy n="80" d="100"/>
        </p:scale>
        <p:origin x="-816" y="-600"/>
      </p:cViewPr>
      <p:guideLst>
        <p:guide orient="horz" pos="2160"/>
        <p:guide pos="2880"/>
      </p:guideLst>
    </p:cSldViewPr>
  </p:slideViewPr>
  <p:notesTextViewPr>
    <p:cViewPr>
      <p:scale>
        <a:sx n="1" d="1"/>
        <a:sy n="1" d="1"/>
      </p:scale>
      <p:origin x="0" y="0"/>
    </p:cViewPr>
  </p:notesTextViewPr>
  <p:sorterViewPr>
    <p:cViewPr>
      <p:scale>
        <a:sx n="200" d="100"/>
        <a:sy n="200" d="100"/>
      </p:scale>
      <p:origin x="0" y="620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FF00D36D-D891-4AAE-80A8-754CAF659874}" type="datetimeFigureOut">
              <a:rPr lang="en-GB" smtClean="0"/>
              <a:pPr/>
              <a:t>22/06/2012</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07A037B2-3BE4-4D7A-A4BB-F6BCDEC25CC1}" type="slidenum">
              <a:rPr lang="en-GB" smtClean="0"/>
              <a:pPr/>
              <a:t>‹#›</a:t>
            </a:fld>
            <a:endParaRPr lang="en-GB"/>
          </a:p>
        </p:txBody>
      </p:sp>
    </p:spTree>
    <p:extLst>
      <p:ext uri="{BB962C8B-B14F-4D97-AF65-F5344CB8AC3E}">
        <p14:creationId xmlns="" xmlns:p14="http://schemas.microsoft.com/office/powerpoint/2010/main" val="438727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AFF90A4-FCFB-48E3-966E-F34E4E168A30}" type="datetimeFigureOut">
              <a:rPr lang="en-GB" smtClean="0"/>
              <a:pPr/>
              <a:t>22/06/2012</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C3C2186-A953-4E1C-9414-24196C32BF15}" type="slidenum">
              <a:rPr lang="en-GB" smtClean="0"/>
              <a:pPr/>
              <a:t>‹#›</a:t>
            </a:fld>
            <a:endParaRPr lang="en-GB"/>
          </a:p>
        </p:txBody>
      </p:sp>
    </p:spTree>
    <p:extLst>
      <p:ext uri="{BB962C8B-B14F-4D97-AF65-F5344CB8AC3E}">
        <p14:creationId xmlns="" xmlns:p14="http://schemas.microsoft.com/office/powerpoint/2010/main" val="4249180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1</a:t>
            </a:fld>
            <a:endParaRPr lang="en-GB"/>
          </a:p>
        </p:txBody>
      </p:sp>
    </p:spTree>
    <p:extLst>
      <p:ext uri="{BB962C8B-B14F-4D97-AF65-F5344CB8AC3E}">
        <p14:creationId xmlns="" xmlns:p14="http://schemas.microsoft.com/office/powerpoint/2010/main" val="1225812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GB" sz="1200" kern="1200" dirty="0" smtClean="0">
                <a:solidFill>
                  <a:schemeClr val="tx1"/>
                </a:solidFill>
                <a:effectLst/>
                <a:latin typeface="+mn-lt"/>
                <a:ea typeface="+mn-ea"/>
                <a:cs typeface="+mn-cs"/>
              </a:rPr>
              <a:t>  </a:t>
            </a:r>
          </a:p>
          <a:p>
            <a:pPr marL="171450" indent="-171450">
              <a:buFont typeface="Arial" pitchFamily="34" charset="0"/>
              <a:buChar char="•"/>
            </a:pPr>
            <a:r>
              <a:rPr lang="en-GB" sz="1200" kern="120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CC3C2186-A953-4E1C-9414-24196C32BF15}" type="slidenum">
              <a:rPr lang="en-GB" smtClean="0"/>
              <a:pPr/>
              <a:t>10</a:t>
            </a:fld>
            <a:endParaRPr lang="en-GB"/>
          </a:p>
        </p:txBody>
      </p:sp>
    </p:spTree>
    <p:extLst>
      <p:ext uri="{BB962C8B-B14F-4D97-AF65-F5344CB8AC3E}">
        <p14:creationId xmlns="" xmlns:p14="http://schemas.microsoft.com/office/powerpoint/2010/main" val="3801040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11</a:t>
            </a:fld>
            <a:endParaRPr lang="en-GB"/>
          </a:p>
        </p:txBody>
      </p:sp>
    </p:spTree>
    <p:extLst>
      <p:ext uri="{BB962C8B-B14F-4D97-AF65-F5344CB8AC3E}">
        <p14:creationId xmlns="" xmlns:p14="http://schemas.microsoft.com/office/powerpoint/2010/main" val="20629917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12</a:t>
            </a:fld>
            <a:endParaRPr lang="en-GB"/>
          </a:p>
        </p:txBody>
      </p:sp>
    </p:spTree>
    <p:extLst>
      <p:ext uri="{BB962C8B-B14F-4D97-AF65-F5344CB8AC3E}">
        <p14:creationId xmlns="" xmlns:p14="http://schemas.microsoft.com/office/powerpoint/2010/main" val="4564739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13</a:t>
            </a:fld>
            <a:endParaRPr lang="en-GB"/>
          </a:p>
        </p:txBody>
      </p:sp>
    </p:spTree>
    <p:extLst>
      <p:ext uri="{BB962C8B-B14F-4D97-AF65-F5344CB8AC3E}">
        <p14:creationId xmlns="" xmlns:p14="http://schemas.microsoft.com/office/powerpoint/2010/main" val="37900706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14</a:t>
            </a:fld>
            <a:endParaRPr lang="en-GB"/>
          </a:p>
        </p:txBody>
      </p:sp>
    </p:spTree>
    <p:extLst>
      <p:ext uri="{BB962C8B-B14F-4D97-AF65-F5344CB8AC3E}">
        <p14:creationId xmlns="" xmlns:p14="http://schemas.microsoft.com/office/powerpoint/2010/main" val="25075634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C3C2186-A953-4E1C-9414-24196C32BF15}" type="slidenum">
              <a:rPr lang="en-GB" smtClean="0"/>
              <a:pPr/>
              <a:t>15</a:t>
            </a:fld>
            <a:endParaRPr lang="en-GB"/>
          </a:p>
        </p:txBody>
      </p:sp>
    </p:spTree>
    <p:extLst>
      <p:ext uri="{BB962C8B-B14F-4D97-AF65-F5344CB8AC3E}">
        <p14:creationId xmlns="" xmlns:p14="http://schemas.microsoft.com/office/powerpoint/2010/main" val="22848469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C3C2186-A953-4E1C-9414-24196C32BF15}" type="slidenum">
              <a:rPr lang="en-GB" smtClean="0"/>
              <a:pPr/>
              <a:t>16</a:t>
            </a:fld>
            <a:endParaRPr lang="en-GB"/>
          </a:p>
        </p:txBody>
      </p:sp>
    </p:spTree>
    <p:extLst>
      <p:ext uri="{BB962C8B-B14F-4D97-AF65-F5344CB8AC3E}">
        <p14:creationId xmlns="" xmlns:p14="http://schemas.microsoft.com/office/powerpoint/2010/main" val="8659361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17</a:t>
            </a:fld>
            <a:endParaRPr lang="en-GB"/>
          </a:p>
        </p:txBody>
      </p:sp>
    </p:spTree>
    <p:extLst>
      <p:ext uri="{BB962C8B-B14F-4D97-AF65-F5344CB8AC3E}">
        <p14:creationId xmlns="" xmlns:p14="http://schemas.microsoft.com/office/powerpoint/2010/main" val="21334645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18</a:t>
            </a:fld>
            <a:endParaRPr lang="en-GB"/>
          </a:p>
        </p:txBody>
      </p:sp>
    </p:spTree>
    <p:extLst>
      <p:ext uri="{BB962C8B-B14F-4D97-AF65-F5344CB8AC3E}">
        <p14:creationId xmlns="" xmlns:p14="http://schemas.microsoft.com/office/powerpoint/2010/main" val="7220767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19</a:t>
            </a:fld>
            <a:endParaRPr lang="en-GB"/>
          </a:p>
        </p:txBody>
      </p:sp>
    </p:spTree>
    <p:extLst>
      <p:ext uri="{BB962C8B-B14F-4D97-AF65-F5344CB8AC3E}">
        <p14:creationId xmlns="" xmlns:p14="http://schemas.microsoft.com/office/powerpoint/2010/main" val="3333646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2</a:t>
            </a:fld>
            <a:endParaRPr lang="en-GB"/>
          </a:p>
        </p:txBody>
      </p:sp>
    </p:spTree>
    <p:extLst>
      <p:ext uri="{BB962C8B-B14F-4D97-AF65-F5344CB8AC3E}">
        <p14:creationId xmlns="" xmlns:p14="http://schemas.microsoft.com/office/powerpoint/2010/main" val="4983311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20</a:t>
            </a:fld>
            <a:endParaRPr lang="en-GB"/>
          </a:p>
        </p:txBody>
      </p:sp>
    </p:spTree>
    <p:extLst>
      <p:ext uri="{BB962C8B-B14F-4D97-AF65-F5344CB8AC3E}">
        <p14:creationId xmlns="" xmlns:p14="http://schemas.microsoft.com/office/powerpoint/2010/main" val="16540787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21</a:t>
            </a:fld>
            <a:endParaRPr lang="en-GB"/>
          </a:p>
        </p:txBody>
      </p:sp>
    </p:spTree>
    <p:extLst>
      <p:ext uri="{BB962C8B-B14F-4D97-AF65-F5344CB8AC3E}">
        <p14:creationId xmlns="" xmlns:p14="http://schemas.microsoft.com/office/powerpoint/2010/main" val="4891718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C3C2186-A953-4E1C-9414-24196C32BF15}" type="slidenum">
              <a:rPr lang="en-GB" smtClean="0"/>
              <a:pPr/>
              <a:t>22</a:t>
            </a:fld>
            <a:endParaRPr lang="en-GB"/>
          </a:p>
        </p:txBody>
      </p:sp>
    </p:spTree>
    <p:extLst>
      <p:ext uri="{BB962C8B-B14F-4D97-AF65-F5344CB8AC3E}">
        <p14:creationId xmlns="" xmlns:p14="http://schemas.microsoft.com/office/powerpoint/2010/main" val="19193982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C3C2186-A953-4E1C-9414-24196C32BF15}" type="slidenum">
              <a:rPr lang="en-GB" smtClean="0"/>
              <a:pPr/>
              <a:t>23</a:t>
            </a:fld>
            <a:endParaRPr lang="en-GB"/>
          </a:p>
        </p:txBody>
      </p:sp>
    </p:spTree>
    <p:extLst>
      <p:ext uri="{BB962C8B-B14F-4D97-AF65-F5344CB8AC3E}">
        <p14:creationId xmlns="" xmlns:p14="http://schemas.microsoft.com/office/powerpoint/2010/main" val="4019386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C3C2186-A953-4E1C-9414-24196C32BF15}" type="slidenum">
              <a:rPr lang="en-GB" smtClean="0"/>
              <a:pPr/>
              <a:t>24</a:t>
            </a:fld>
            <a:endParaRPr lang="en-GB"/>
          </a:p>
        </p:txBody>
      </p:sp>
    </p:spTree>
    <p:extLst>
      <p:ext uri="{BB962C8B-B14F-4D97-AF65-F5344CB8AC3E}">
        <p14:creationId xmlns="" xmlns:p14="http://schemas.microsoft.com/office/powerpoint/2010/main" val="755053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25</a:t>
            </a:fld>
            <a:endParaRPr lang="en-GB"/>
          </a:p>
        </p:txBody>
      </p:sp>
    </p:spTree>
    <p:extLst>
      <p:ext uri="{BB962C8B-B14F-4D97-AF65-F5344CB8AC3E}">
        <p14:creationId xmlns="" xmlns:p14="http://schemas.microsoft.com/office/powerpoint/2010/main" val="2033843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C3C2186-A953-4E1C-9414-24196C32BF15}" type="slidenum">
              <a:rPr lang="en-GB" smtClean="0"/>
              <a:pPr/>
              <a:t>26</a:t>
            </a:fld>
            <a:endParaRPr lang="en-GB"/>
          </a:p>
        </p:txBody>
      </p:sp>
    </p:spTree>
    <p:extLst>
      <p:ext uri="{BB962C8B-B14F-4D97-AF65-F5344CB8AC3E}">
        <p14:creationId xmlns="" xmlns:p14="http://schemas.microsoft.com/office/powerpoint/2010/main" val="35380845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C3C2186-A953-4E1C-9414-24196C32BF15}" type="slidenum">
              <a:rPr lang="en-GB" smtClean="0"/>
              <a:pPr/>
              <a:t>27</a:t>
            </a:fld>
            <a:endParaRPr lang="en-GB"/>
          </a:p>
        </p:txBody>
      </p:sp>
    </p:spTree>
    <p:extLst>
      <p:ext uri="{BB962C8B-B14F-4D97-AF65-F5344CB8AC3E}">
        <p14:creationId xmlns="" xmlns:p14="http://schemas.microsoft.com/office/powerpoint/2010/main" val="1243721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3</a:t>
            </a:fld>
            <a:endParaRPr lang="en-GB"/>
          </a:p>
        </p:txBody>
      </p:sp>
    </p:spTree>
    <p:extLst>
      <p:ext uri="{BB962C8B-B14F-4D97-AF65-F5344CB8AC3E}">
        <p14:creationId xmlns="" xmlns:p14="http://schemas.microsoft.com/office/powerpoint/2010/main" val="493388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4</a:t>
            </a:fld>
            <a:endParaRPr lang="en-GB"/>
          </a:p>
        </p:txBody>
      </p:sp>
    </p:spTree>
    <p:extLst>
      <p:ext uri="{BB962C8B-B14F-4D97-AF65-F5344CB8AC3E}">
        <p14:creationId xmlns="" xmlns:p14="http://schemas.microsoft.com/office/powerpoint/2010/main" val="1069853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C3C2186-A953-4E1C-9414-24196C32BF15}" type="slidenum">
              <a:rPr lang="en-GB" smtClean="0"/>
              <a:pPr/>
              <a:t>5</a:t>
            </a:fld>
            <a:endParaRPr lang="en-GB"/>
          </a:p>
        </p:txBody>
      </p:sp>
    </p:spTree>
    <p:extLst>
      <p:ext uri="{BB962C8B-B14F-4D97-AF65-F5344CB8AC3E}">
        <p14:creationId xmlns="" xmlns:p14="http://schemas.microsoft.com/office/powerpoint/2010/main" val="3228428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6</a:t>
            </a:fld>
            <a:endParaRPr lang="en-GB"/>
          </a:p>
        </p:txBody>
      </p:sp>
    </p:spTree>
    <p:extLst>
      <p:ext uri="{BB962C8B-B14F-4D97-AF65-F5344CB8AC3E}">
        <p14:creationId xmlns="" xmlns:p14="http://schemas.microsoft.com/office/powerpoint/2010/main" val="2048594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7</a:t>
            </a:fld>
            <a:endParaRPr lang="en-GB"/>
          </a:p>
        </p:txBody>
      </p:sp>
    </p:spTree>
    <p:extLst>
      <p:ext uri="{BB962C8B-B14F-4D97-AF65-F5344CB8AC3E}">
        <p14:creationId xmlns="" xmlns:p14="http://schemas.microsoft.com/office/powerpoint/2010/main" val="1525853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8</a:t>
            </a:fld>
            <a:endParaRPr lang="en-GB"/>
          </a:p>
        </p:txBody>
      </p:sp>
    </p:spTree>
    <p:extLst>
      <p:ext uri="{BB962C8B-B14F-4D97-AF65-F5344CB8AC3E}">
        <p14:creationId xmlns="" xmlns:p14="http://schemas.microsoft.com/office/powerpoint/2010/main" val="13745272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CC3C2186-A953-4E1C-9414-24196C32BF15}" type="slidenum">
              <a:rPr lang="en-GB" smtClean="0"/>
              <a:pPr/>
              <a:t>9</a:t>
            </a:fld>
            <a:endParaRPr lang="en-GB"/>
          </a:p>
        </p:txBody>
      </p:sp>
    </p:spTree>
    <p:extLst>
      <p:ext uri="{BB962C8B-B14F-4D97-AF65-F5344CB8AC3E}">
        <p14:creationId xmlns="" xmlns:p14="http://schemas.microsoft.com/office/powerpoint/2010/main" val="30611951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A9F090A-0E6D-4CAF-96CE-69282CE02803}" type="datetimeFigureOut">
              <a:rPr lang="en-GB" smtClean="0"/>
              <a:pPr/>
              <a:t>22/06/2012</a:t>
            </a:fld>
            <a:endParaRPr lang="en-GB"/>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GB"/>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848D6F8-F6D1-4968-BA2E-1AF273F1B53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9F090A-0E6D-4CAF-96CE-69282CE02803}" type="datetimeFigureOut">
              <a:rPr lang="en-GB" smtClean="0"/>
              <a:pPr/>
              <a:t>22/06/2012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A848D6F8-F6D1-4968-BA2E-1AF273F1B53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A9F090A-0E6D-4CAF-96CE-69282CE02803}" type="datetimeFigureOut">
              <a:rPr lang="en-GB" smtClean="0"/>
              <a:pPr/>
              <a:t>22/06/2012</a:t>
            </a:fld>
            <a:endParaRPr lang="en-GB"/>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GB"/>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848D6F8-F6D1-4968-BA2E-1AF273F1B53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9F090A-0E6D-4CAF-96CE-69282CE02803}" type="datetimeFigureOut">
              <a:rPr lang="en-GB" smtClean="0"/>
              <a:pPr/>
              <a:t>22/06/2012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A848D6F8-F6D1-4968-BA2E-1AF273F1B53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A9F090A-0E6D-4CAF-96CE-69282CE02803}" type="datetimeFigureOut">
              <a:rPr lang="en-GB" smtClean="0"/>
              <a:pPr/>
              <a:t>22/06/2012</a:t>
            </a:fld>
            <a:endParaRPr lang="en-GB"/>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GB"/>
          </a:p>
        </p:txBody>
      </p:sp>
      <p:sp>
        <p:nvSpPr>
          <p:cNvPr id="6" name="Slide Number Placeholder 5"/>
          <p:cNvSpPr>
            <a:spLocks noGrp="1"/>
          </p:cNvSpPr>
          <p:nvPr>
            <p:ph type="sldNum" sz="quarter" idx="12"/>
          </p:nvPr>
        </p:nvSpPr>
        <p:spPr>
          <a:xfrm>
            <a:off x="6733952" y="6555112"/>
            <a:ext cx="588336" cy="228600"/>
          </a:xfrm>
        </p:spPr>
        <p:txBody>
          <a:bodyPr/>
          <a:lstStyle>
            <a:extLst/>
          </a:lstStyle>
          <a:p>
            <a:fld id="{A848D6F8-F6D1-4968-BA2E-1AF273F1B53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A9F090A-0E6D-4CAF-96CE-69282CE02803}" type="datetimeFigureOut">
              <a:rPr lang="en-GB" smtClean="0"/>
              <a:pPr/>
              <a:t>22/06/2012</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A848D6F8-F6D1-4968-BA2E-1AF273F1B53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A9F090A-0E6D-4CAF-96CE-69282CE02803}" type="datetimeFigureOut">
              <a:rPr lang="en-GB" smtClean="0"/>
              <a:pPr/>
              <a:t>22/06/2012</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A848D6F8-F6D1-4968-BA2E-1AF273F1B53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A9F090A-0E6D-4CAF-96CE-69282CE02803}" type="datetimeFigureOut">
              <a:rPr lang="en-GB" smtClean="0"/>
              <a:pPr/>
              <a:t>22/06/2012</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A848D6F8-F6D1-4968-BA2E-1AF273F1B53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A9F090A-0E6D-4CAF-96CE-69282CE02803}" type="datetimeFigureOut">
              <a:rPr lang="en-GB" smtClean="0"/>
              <a:pPr/>
              <a:t>22/06/2012</a:t>
            </a:fld>
            <a:endParaRPr lang="en-GB"/>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GB"/>
          </a:p>
        </p:txBody>
      </p:sp>
      <p:sp>
        <p:nvSpPr>
          <p:cNvPr id="4" name="Slide Number Placeholder 3"/>
          <p:cNvSpPr>
            <a:spLocks noGrp="1"/>
          </p:cNvSpPr>
          <p:nvPr>
            <p:ph type="sldNum" sz="quarter" idx="12"/>
          </p:nvPr>
        </p:nvSpPr>
        <p:spPr/>
        <p:txBody>
          <a:bodyPr/>
          <a:lstStyle>
            <a:extLst/>
          </a:lstStyle>
          <a:p>
            <a:fld id="{A848D6F8-F6D1-4968-BA2E-1AF273F1B53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A9F090A-0E6D-4CAF-96CE-69282CE02803}" type="datetimeFigureOut">
              <a:rPr lang="en-GB" smtClean="0"/>
              <a:pPr/>
              <a:t>22/06/2012</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A848D6F8-F6D1-4968-BA2E-1AF273F1B53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A9F090A-0E6D-4CAF-96CE-69282CE02803}" type="datetimeFigureOut">
              <a:rPr lang="en-GB" smtClean="0"/>
              <a:pPr/>
              <a:t>22/06/2012</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A848D6F8-F6D1-4968-BA2E-1AF273F1B53B}" type="slidenum">
              <a:rPr lang="en-GB" smtClean="0"/>
              <a:pPr/>
              <a:t>‹#›</a:t>
            </a:fld>
            <a:endParaRPr lang="en-GB"/>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A9F090A-0E6D-4CAF-96CE-69282CE02803}" type="datetimeFigureOut">
              <a:rPr lang="en-GB" smtClean="0"/>
              <a:pPr/>
              <a:t>22/06/2012</a:t>
            </a:fld>
            <a:endParaRPr lang="en-GB"/>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GB"/>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848D6F8-F6D1-4968-BA2E-1AF273F1B53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r>
              <a:rPr lang="en-GB" dirty="0"/>
              <a:t/>
            </a:r>
            <a:br>
              <a:rPr lang="en-GB" dirty="0"/>
            </a:br>
            <a:r>
              <a:rPr lang="en-GB" dirty="0"/>
              <a:t/>
            </a:r>
            <a:br>
              <a:rPr lang="en-GB" dirty="0"/>
            </a:br>
            <a:r>
              <a:rPr lang="en-GB" dirty="0" smtClean="0"/>
              <a:t/>
            </a:r>
            <a:br>
              <a:rPr lang="en-GB" dirty="0" smtClean="0"/>
            </a:br>
            <a:r>
              <a:rPr lang="en-GB" dirty="0"/>
              <a:t/>
            </a:r>
            <a:br>
              <a:rPr lang="en-GB" dirty="0"/>
            </a:br>
            <a:r>
              <a:rPr lang="en-GB" dirty="0" smtClean="0"/>
              <a:t>Hearing Voices:</a:t>
            </a:r>
            <a:br>
              <a:rPr lang="en-GB" dirty="0" smtClean="0"/>
            </a:br>
            <a:r>
              <a:rPr lang="en-GB" dirty="0" smtClean="0"/>
              <a:t>A SOCIAL </a:t>
            </a:r>
            <a:r>
              <a:rPr lang="en-GB" dirty="0" err="1" smtClean="0"/>
              <a:t>CONSTRUCTIONist</a:t>
            </a:r>
            <a:r>
              <a:rPr lang="en-GB" dirty="0"/>
              <a:t/>
            </a:r>
            <a:br>
              <a:rPr lang="en-GB" dirty="0"/>
            </a:br>
            <a:r>
              <a:rPr lang="en-GB" dirty="0" smtClean="0"/>
              <a:t>perspective</a:t>
            </a:r>
            <a:endParaRPr lang="en-GB" dirty="0"/>
          </a:p>
        </p:txBody>
      </p:sp>
      <p:sp>
        <p:nvSpPr>
          <p:cNvPr id="3" name="Subtitle 2"/>
          <p:cNvSpPr>
            <a:spLocks noGrp="1"/>
          </p:cNvSpPr>
          <p:nvPr>
            <p:ph type="subTitle" idx="1"/>
          </p:nvPr>
        </p:nvSpPr>
        <p:spPr/>
        <p:txBody>
          <a:bodyPr>
            <a:normAutofit lnSpcReduction="10000"/>
          </a:bodyPr>
          <a:lstStyle/>
          <a:p>
            <a:r>
              <a:rPr lang="en-GB" dirty="0" smtClean="0"/>
              <a:t>15</a:t>
            </a:r>
            <a:r>
              <a:rPr lang="en-GB" baseline="30000" dirty="0" smtClean="0"/>
              <a:t>TH</a:t>
            </a:r>
            <a:r>
              <a:rPr lang="en-GB" dirty="0" smtClean="0"/>
              <a:t> June 2012</a:t>
            </a:r>
          </a:p>
          <a:p>
            <a:endParaRPr lang="en-GB" dirty="0"/>
          </a:p>
          <a:p>
            <a:r>
              <a:rPr lang="en-GB" dirty="0"/>
              <a:t>s</a:t>
            </a:r>
            <a:r>
              <a:rPr lang="en-GB" dirty="0" smtClean="0"/>
              <a:t>ally.mcmanus@commlinks.co.uk</a:t>
            </a:r>
            <a:endParaRPr lang="en-GB" dirty="0"/>
          </a:p>
        </p:txBody>
      </p:sp>
    </p:spTree>
    <p:extLst>
      <p:ext uri="{BB962C8B-B14F-4D97-AF65-F5344CB8AC3E}">
        <p14:creationId xmlns="" xmlns:p14="http://schemas.microsoft.com/office/powerpoint/2010/main" val="27739130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Berger and </a:t>
            </a:r>
            <a:r>
              <a:rPr lang="en-GB" dirty="0" err="1" smtClean="0"/>
              <a:t>Luckmann</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“Man is biologically predestined to construct and inhabit a world with others. This world becomes for him the dominant and definite reality. Its limits are set by nature, but, once constructed this world acts back upon nature. In the dialectic between nature and the socially constructed world the human organism is itself transformed. In this same dialectic man produces reality and thereby produces himself.”</a:t>
            </a:r>
            <a:endParaRPr lang="en-GB" dirty="0"/>
          </a:p>
        </p:txBody>
      </p:sp>
    </p:spTree>
    <p:extLst>
      <p:ext uri="{BB962C8B-B14F-4D97-AF65-F5344CB8AC3E}">
        <p14:creationId xmlns="" xmlns:p14="http://schemas.microsoft.com/office/powerpoint/2010/main" val="18684563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Berger and </a:t>
            </a:r>
            <a:r>
              <a:rPr lang="en-GB" dirty="0" err="1" smtClean="0"/>
              <a:t>Luckmann</a:t>
            </a:r>
            <a:r>
              <a:rPr lang="en-GB" dirty="0" smtClean="0"/>
              <a:t>	</a:t>
            </a:r>
            <a:endParaRPr lang="en-GB" dirty="0"/>
          </a:p>
        </p:txBody>
      </p:sp>
      <p:sp>
        <p:nvSpPr>
          <p:cNvPr id="3" name="Content Placeholder 2"/>
          <p:cNvSpPr>
            <a:spLocks noGrp="1"/>
          </p:cNvSpPr>
          <p:nvPr>
            <p:ph idx="1"/>
          </p:nvPr>
        </p:nvSpPr>
        <p:spPr/>
        <p:txBody>
          <a:bodyPr/>
          <a:lstStyle/>
          <a:p>
            <a:r>
              <a:rPr lang="en-GB" dirty="0" smtClean="0"/>
              <a:t>Object becomes apparent with different discourses around it</a:t>
            </a:r>
          </a:p>
          <a:p>
            <a:r>
              <a:rPr lang="en-GB" dirty="0" smtClean="0"/>
              <a:t>No ultimate truth</a:t>
            </a:r>
          </a:p>
          <a:p>
            <a:r>
              <a:rPr lang="en-GB" dirty="0" smtClean="0"/>
              <a:t>Communication with others, and voices</a:t>
            </a:r>
          </a:p>
          <a:p>
            <a:r>
              <a:rPr lang="en-GB" dirty="0" smtClean="0"/>
              <a:t>Omnipotence: why?</a:t>
            </a:r>
          </a:p>
          <a:p>
            <a:r>
              <a:rPr lang="en-GB" dirty="0" smtClean="0"/>
              <a:t>Construct clashes: with whom?</a:t>
            </a:r>
          </a:p>
          <a:p>
            <a:endParaRPr lang="en-GB" dirty="0" smtClean="0"/>
          </a:p>
          <a:p>
            <a:pPr marL="0" indent="0">
              <a:buNone/>
            </a:pPr>
            <a:endParaRPr lang="en-GB" dirty="0"/>
          </a:p>
        </p:txBody>
      </p:sp>
    </p:spTree>
    <p:extLst>
      <p:ext uri="{BB962C8B-B14F-4D97-AF65-F5344CB8AC3E}">
        <p14:creationId xmlns="" xmlns:p14="http://schemas.microsoft.com/office/powerpoint/2010/main" val="30732524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smtClean="0"/>
              <a:t>Discourses and power</a:t>
            </a:r>
            <a:endParaRPr lang="en-GB" dirty="0"/>
          </a:p>
        </p:txBody>
      </p:sp>
      <p:sp>
        <p:nvSpPr>
          <p:cNvPr id="4" name="Content Placeholder 3"/>
          <p:cNvSpPr>
            <a:spLocks noGrp="1"/>
          </p:cNvSpPr>
          <p:nvPr>
            <p:ph idx="1"/>
          </p:nvPr>
        </p:nvSpPr>
        <p:spPr/>
        <p:txBody>
          <a:bodyPr/>
          <a:lstStyle/>
          <a:p>
            <a:r>
              <a:rPr lang="en-GB" dirty="0" smtClean="0"/>
              <a:t>Psychiatry</a:t>
            </a:r>
          </a:p>
          <a:p>
            <a:r>
              <a:rPr lang="en-GB" dirty="0" smtClean="0"/>
              <a:t>Psychology</a:t>
            </a:r>
          </a:p>
          <a:p>
            <a:r>
              <a:rPr lang="en-GB" dirty="0" smtClean="0"/>
              <a:t>Media</a:t>
            </a:r>
          </a:p>
          <a:p>
            <a:r>
              <a:rPr lang="en-GB" dirty="0" smtClean="0"/>
              <a:t>Government (MHA)</a:t>
            </a:r>
          </a:p>
          <a:p>
            <a:r>
              <a:rPr lang="en-GB" dirty="0" smtClean="0"/>
              <a:t>Religion/spiritual</a:t>
            </a:r>
          </a:p>
          <a:p>
            <a:r>
              <a:rPr lang="en-GB" dirty="0" smtClean="0"/>
              <a:t>Dominant social constructions</a:t>
            </a:r>
          </a:p>
          <a:p>
            <a:r>
              <a:rPr lang="en-GB" dirty="0" smtClean="0"/>
              <a:t>Multiple perspectives necessary: choice</a:t>
            </a:r>
          </a:p>
          <a:p>
            <a:pPr marL="0" indent="0">
              <a:buNone/>
            </a:pPr>
            <a:endParaRPr lang="en-GB" dirty="0"/>
          </a:p>
        </p:txBody>
      </p:sp>
    </p:spTree>
    <p:extLst>
      <p:ext uri="{BB962C8B-B14F-4D97-AF65-F5344CB8AC3E}">
        <p14:creationId xmlns="" xmlns:p14="http://schemas.microsoft.com/office/powerpoint/2010/main" val="34570667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Romme</a:t>
            </a:r>
            <a:r>
              <a:rPr lang="en-GB" dirty="0" smtClean="0"/>
              <a:t> and Escher</a:t>
            </a:r>
            <a:endParaRPr lang="en-GB" dirty="0"/>
          </a:p>
        </p:txBody>
      </p:sp>
      <p:sp>
        <p:nvSpPr>
          <p:cNvPr id="3" name="Content Placeholder 2"/>
          <p:cNvSpPr>
            <a:spLocks noGrp="1"/>
          </p:cNvSpPr>
          <p:nvPr>
            <p:ph idx="1"/>
          </p:nvPr>
        </p:nvSpPr>
        <p:spPr/>
        <p:txBody>
          <a:bodyPr/>
          <a:lstStyle/>
          <a:p>
            <a:r>
              <a:rPr lang="en-GB" dirty="0" smtClean="0"/>
              <a:t>Voices as inner commentator to alert us to problems</a:t>
            </a:r>
          </a:p>
          <a:p>
            <a:r>
              <a:rPr lang="en-GB" dirty="0" smtClean="0"/>
              <a:t>Voices not problem</a:t>
            </a:r>
          </a:p>
          <a:p>
            <a:r>
              <a:rPr lang="en-GB" dirty="0" smtClean="0"/>
              <a:t>Coping research</a:t>
            </a:r>
          </a:p>
          <a:p>
            <a:r>
              <a:rPr lang="en-GB" dirty="0" smtClean="0"/>
              <a:t>Construct/Formulation</a:t>
            </a:r>
          </a:p>
          <a:p>
            <a:endParaRPr lang="en-GB" dirty="0" smtClean="0"/>
          </a:p>
          <a:p>
            <a:endParaRPr lang="en-GB" dirty="0"/>
          </a:p>
        </p:txBody>
      </p:sp>
    </p:spTree>
    <p:extLst>
      <p:ext uri="{BB962C8B-B14F-4D97-AF65-F5344CB8AC3E}">
        <p14:creationId xmlns="" xmlns:p14="http://schemas.microsoft.com/office/powerpoint/2010/main" val="10894220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Foucault</a:t>
            </a:r>
            <a:endParaRPr lang="en-GB" dirty="0"/>
          </a:p>
        </p:txBody>
      </p:sp>
      <p:sp>
        <p:nvSpPr>
          <p:cNvPr id="3" name="Content Placeholder 2"/>
          <p:cNvSpPr>
            <a:spLocks noGrp="1"/>
          </p:cNvSpPr>
          <p:nvPr>
            <p:ph idx="1"/>
          </p:nvPr>
        </p:nvSpPr>
        <p:spPr/>
        <p:txBody>
          <a:bodyPr>
            <a:normAutofit/>
          </a:bodyPr>
          <a:lstStyle/>
          <a:p>
            <a:r>
              <a:rPr lang="en-GB" dirty="0" smtClean="0"/>
              <a:t>Writing at a similar time to Berger and </a:t>
            </a:r>
            <a:r>
              <a:rPr lang="en-GB" dirty="0" err="1" smtClean="0"/>
              <a:t>Luckmann</a:t>
            </a:r>
            <a:endParaRPr lang="en-GB" dirty="0" smtClean="0"/>
          </a:p>
          <a:p>
            <a:r>
              <a:rPr lang="en-GB" dirty="0" smtClean="0"/>
              <a:t>French philosopher/historian/sociologist</a:t>
            </a:r>
          </a:p>
          <a:p>
            <a:r>
              <a:rPr lang="en-GB" dirty="0" err="1" smtClean="0"/>
              <a:t>Geneological</a:t>
            </a:r>
            <a:r>
              <a:rPr lang="en-GB" dirty="0" smtClean="0"/>
              <a:t> approach</a:t>
            </a:r>
          </a:p>
          <a:p>
            <a:r>
              <a:rPr lang="en-GB" dirty="0" smtClean="0"/>
              <a:t>Post-</a:t>
            </a:r>
            <a:r>
              <a:rPr lang="en-GB" dirty="0" err="1" smtClean="0"/>
              <a:t>structuralist</a:t>
            </a:r>
            <a:r>
              <a:rPr lang="en-GB" dirty="0" smtClean="0"/>
              <a:t> school (not </a:t>
            </a:r>
            <a:r>
              <a:rPr lang="en-GB" dirty="0" err="1" smtClean="0"/>
              <a:t>soc</a:t>
            </a:r>
            <a:r>
              <a:rPr lang="en-GB" dirty="0" smtClean="0"/>
              <a:t> construct) </a:t>
            </a:r>
          </a:p>
          <a:p>
            <a:r>
              <a:rPr lang="en-GB" dirty="0" smtClean="0"/>
              <a:t>Looks at “madness” (not voices specifically)</a:t>
            </a:r>
          </a:p>
          <a:p>
            <a:r>
              <a:rPr lang="en-GB" dirty="0" smtClean="0"/>
              <a:t>Looks at notions of “truth” and “power”</a:t>
            </a:r>
          </a:p>
          <a:p>
            <a:r>
              <a:rPr lang="en-GB" dirty="0" smtClean="0"/>
              <a:t>Political/moral/cultural/time/space/place</a:t>
            </a:r>
          </a:p>
          <a:p>
            <a:pPr marL="0" indent="0">
              <a:buNone/>
            </a:pPr>
            <a:endParaRPr lang="en-GB" dirty="0"/>
          </a:p>
        </p:txBody>
      </p:sp>
    </p:spTree>
    <p:extLst>
      <p:ext uri="{BB962C8B-B14F-4D97-AF65-F5344CB8AC3E}">
        <p14:creationId xmlns="" xmlns:p14="http://schemas.microsoft.com/office/powerpoint/2010/main" val="19777939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Perception</a:t>
            </a:r>
            <a:endParaRPr lang="en-GB" dirty="0"/>
          </a:p>
        </p:txBody>
      </p:sp>
      <p:sp>
        <p:nvSpPr>
          <p:cNvPr id="3" name="Content Placeholder 2"/>
          <p:cNvSpPr>
            <a:spLocks noGrp="1"/>
          </p:cNvSpPr>
          <p:nvPr>
            <p:ph idx="1"/>
          </p:nvPr>
        </p:nvSpPr>
        <p:spPr/>
        <p:txBody>
          <a:bodyPr/>
          <a:lstStyle/>
          <a:p>
            <a:pPr marL="0" indent="0">
              <a:buNone/>
            </a:pPr>
            <a:r>
              <a:rPr lang="en-GB" dirty="0" smtClean="0"/>
              <a:t>“If illusion can appear as true as perception, perception in its turn can become the visible, unchallengeable truth of illusion.” (Foucault)</a:t>
            </a:r>
          </a:p>
          <a:p>
            <a:r>
              <a:rPr lang="en-GB" dirty="0" smtClean="0"/>
              <a:t>Imagination, perception and reality?</a:t>
            </a:r>
          </a:p>
          <a:p>
            <a:r>
              <a:rPr lang="en-GB" dirty="0" smtClean="0"/>
              <a:t>Voice hearer is subject where truth is sought and power overlooks and operates upon</a:t>
            </a:r>
          </a:p>
          <a:p>
            <a:r>
              <a:rPr lang="en-GB" dirty="0" smtClean="0"/>
              <a:t>Ultimate truth out of reach</a:t>
            </a:r>
          </a:p>
          <a:p>
            <a:endParaRPr lang="en-GB" dirty="0" smtClean="0"/>
          </a:p>
          <a:p>
            <a:endParaRPr lang="en-GB" dirty="0"/>
          </a:p>
        </p:txBody>
      </p:sp>
    </p:spTree>
    <p:extLst>
      <p:ext uri="{BB962C8B-B14F-4D97-AF65-F5344CB8AC3E}">
        <p14:creationId xmlns="" xmlns:p14="http://schemas.microsoft.com/office/powerpoint/2010/main" val="7348727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Power</a:t>
            </a:r>
            <a:endParaRPr lang="en-GB" dirty="0"/>
          </a:p>
        </p:txBody>
      </p:sp>
      <p:sp>
        <p:nvSpPr>
          <p:cNvPr id="3" name="Content Placeholder 2"/>
          <p:cNvSpPr>
            <a:spLocks noGrp="1"/>
          </p:cNvSpPr>
          <p:nvPr>
            <p:ph idx="1"/>
          </p:nvPr>
        </p:nvSpPr>
        <p:spPr/>
        <p:txBody>
          <a:bodyPr>
            <a:normAutofit/>
          </a:bodyPr>
          <a:lstStyle/>
          <a:p>
            <a:r>
              <a:rPr lang="en-GB" dirty="0" smtClean="0"/>
              <a:t>Historical approach</a:t>
            </a:r>
          </a:p>
          <a:p>
            <a:r>
              <a:rPr lang="en-GB" dirty="0" smtClean="0"/>
              <a:t>Foucault and social constructionism</a:t>
            </a:r>
          </a:p>
          <a:p>
            <a:r>
              <a:rPr lang="en-GB" dirty="0" smtClean="0"/>
              <a:t>Means whereby truth constructed and inconsequential whether factually correct</a:t>
            </a:r>
          </a:p>
          <a:p>
            <a:r>
              <a:rPr lang="en-GB" dirty="0" smtClean="0"/>
              <a:t>Foucault as empiricist – flawed?</a:t>
            </a:r>
          </a:p>
          <a:p>
            <a:r>
              <a:rPr lang="en-GB" dirty="0" smtClean="0"/>
              <a:t>Medicine as dominant perspective</a:t>
            </a:r>
          </a:p>
          <a:p>
            <a:r>
              <a:rPr lang="en-GB" dirty="0" smtClean="0"/>
              <a:t>Law as overarching controlling body (Government)</a:t>
            </a:r>
            <a:endParaRPr lang="en-GB" dirty="0"/>
          </a:p>
        </p:txBody>
      </p:sp>
    </p:spTree>
    <p:extLst>
      <p:ext uri="{BB962C8B-B14F-4D97-AF65-F5344CB8AC3E}">
        <p14:creationId xmlns="" xmlns:p14="http://schemas.microsoft.com/office/powerpoint/2010/main" val="3808699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PERSPECTIVES	</a:t>
            </a:r>
            <a:endParaRPr lang="en-GB" dirty="0"/>
          </a:p>
        </p:txBody>
      </p:sp>
      <p:sp>
        <p:nvSpPr>
          <p:cNvPr id="3" name="Content Placeholder 2"/>
          <p:cNvSpPr>
            <a:spLocks noGrp="1"/>
          </p:cNvSpPr>
          <p:nvPr>
            <p:ph idx="1"/>
          </p:nvPr>
        </p:nvSpPr>
        <p:spPr/>
        <p:txBody>
          <a:bodyPr/>
          <a:lstStyle/>
          <a:p>
            <a:r>
              <a:rPr lang="en-GB" dirty="0" smtClean="0"/>
              <a:t>Medical</a:t>
            </a:r>
          </a:p>
          <a:p>
            <a:r>
              <a:rPr lang="en-GB" dirty="0" smtClean="0"/>
              <a:t>Psychological</a:t>
            </a:r>
          </a:p>
          <a:p>
            <a:r>
              <a:rPr lang="en-GB" dirty="0" smtClean="0"/>
              <a:t>Social</a:t>
            </a:r>
          </a:p>
          <a:p>
            <a:r>
              <a:rPr lang="en-GB" dirty="0" smtClean="0"/>
              <a:t>Spiritual</a:t>
            </a:r>
          </a:p>
          <a:p>
            <a:r>
              <a:rPr lang="en-GB" dirty="0" smtClean="0"/>
              <a:t>Other</a:t>
            </a:r>
            <a:endParaRPr lang="en-GB" dirty="0"/>
          </a:p>
        </p:txBody>
      </p:sp>
    </p:spTree>
    <p:extLst>
      <p:ext uri="{BB962C8B-B14F-4D97-AF65-F5344CB8AC3E}">
        <p14:creationId xmlns="" xmlns:p14="http://schemas.microsoft.com/office/powerpoint/2010/main" val="24265764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Medical perspective</a:t>
            </a:r>
            <a:endParaRPr lang="en-GB" dirty="0"/>
          </a:p>
        </p:txBody>
      </p:sp>
      <p:sp>
        <p:nvSpPr>
          <p:cNvPr id="3" name="Content Placeholder 2"/>
          <p:cNvSpPr>
            <a:spLocks noGrp="1"/>
          </p:cNvSpPr>
          <p:nvPr>
            <p:ph idx="1"/>
          </p:nvPr>
        </p:nvSpPr>
        <p:spPr/>
        <p:txBody>
          <a:bodyPr/>
          <a:lstStyle/>
          <a:p>
            <a:r>
              <a:rPr lang="en-GB" dirty="0" smtClean="0"/>
              <a:t>Us and them</a:t>
            </a:r>
          </a:p>
          <a:p>
            <a:r>
              <a:rPr lang="en-GB" dirty="0" smtClean="0"/>
              <a:t>Language</a:t>
            </a:r>
          </a:p>
          <a:p>
            <a:r>
              <a:rPr lang="en-GB" dirty="0" smtClean="0"/>
              <a:t>Medication</a:t>
            </a:r>
          </a:p>
          <a:p>
            <a:r>
              <a:rPr lang="en-GB" dirty="0" smtClean="0"/>
              <a:t>Treatments in history</a:t>
            </a:r>
          </a:p>
          <a:p>
            <a:r>
              <a:rPr lang="en-GB" dirty="0" smtClean="0"/>
              <a:t>Concept of mental illness/diagnosis</a:t>
            </a:r>
          </a:p>
          <a:p>
            <a:r>
              <a:rPr lang="en-GB" dirty="0" smtClean="0"/>
              <a:t>Suppression of symptoms</a:t>
            </a:r>
          </a:p>
          <a:p>
            <a:r>
              <a:rPr lang="en-GB" dirty="0" err="1" smtClean="0"/>
              <a:t>Continnuum</a:t>
            </a:r>
            <a:r>
              <a:rPr lang="en-GB" dirty="0" smtClean="0"/>
              <a:t> perspective</a:t>
            </a:r>
          </a:p>
          <a:p>
            <a:r>
              <a:rPr lang="en-GB" dirty="0" smtClean="0"/>
              <a:t>Many truths and realities around voices</a:t>
            </a:r>
          </a:p>
          <a:p>
            <a:pPr marL="0" indent="0">
              <a:buNone/>
            </a:pPr>
            <a:endParaRPr lang="en-GB" dirty="0"/>
          </a:p>
        </p:txBody>
      </p:sp>
    </p:spTree>
    <p:extLst>
      <p:ext uri="{BB962C8B-B14F-4D97-AF65-F5344CB8AC3E}">
        <p14:creationId xmlns="" xmlns:p14="http://schemas.microsoft.com/office/powerpoint/2010/main" val="15640640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PSYCHOLOGICAL PERSPECTIVE</a:t>
            </a:r>
            <a:endParaRPr lang="en-GB" dirty="0"/>
          </a:p>
        </p:txBody>
      </p:sp>
      <p:sp>
        <p:nvSpPr>
          <p:cNvPr id="3" name="Content Placeholder 2"/>
          <p:cNvSpPr>
            <a:spLocks noGrp="1"/>
          </p:cNvSpPr>
          <p:nvPr>
            <p:ph idx="1"/>
          </p:nvPr>
        </p:nvSpPr>
        <p:spPr/>
        <p:txBody>
          <a:bodyPr/>
          <a:lstStyle/>
          <a:p>
            <a:r>
              <a:rPr lang="en-GB" dirty="0" smtClean="0"/>
              <a:t>Problem in psychology of individual and result of life events?</a:t>
            </a:r>
          </a:p>
          <a:p>
            <a:pPr marL="0" indent="0">
              <a:buNone/>
            </a:pPr>
            <a:endParaRPr lang="en-GB" dirty="0" smtClean="0"/>
          </a:p>
          <a:p>
            <a:r>
              <a:rPr lang="en-GB" dirty="0" smtClean="0"/>
              <a:t>Therapy as a means of social control?</a:t>
            </a:r>
          </a:p>
          <a:p>
            <a:endParaRPr lang="en-GB" dirty="0" smtClean="0"/>
          </a:p>
          <a:p>
            <a:r>
              <a:rPr lang="en-GB" dirty="0" smtClean="0"/>
              <a:t>Definitions of “normality” and acceptability</a:t>
            </a:r>
            <a:endParaRPr lang="en-GB" dirty="0"/>
          </a:p>
        </p:txBody>
      </p:sp>
    </p:spTree>
    <p:extLst>
      <p:ext uri="{BB962C8B-B14F-4D97-AF65-F5344CB8AC3E}">
        <p14:creationId xmlns="" xmlns:p14="http://schemas.microsoft.com/office/powerpoint/2010/main" val="2682158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8"/>
          <p:cNvSpPr>
            <a:spLocks noChangeArrowheads="1"/>
          </p:cNvSpPr>
          <p:nvPr/>
        </p:nvSpPr>
        <p:spPr bwMode="auto">
          <a:xfrm>
            <a:off x="152400" y="1524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pSp>
        <p:nvGrpSpPr>
          <p:cNvPr id="3" name="Group 1"/>
          <p:cNvGrpSpPr>
            <a:grpSpLocks noChangeAspect="1"/>
          </p:cNvGrpSpPr>
          <p:nvPr/>
        </p:nvGrpSpPr>
        <p:grpSpPr bwMode="auto">
          <a:xfrm>
            <a:off x="145" y="79332"/>
            <a:ext cx="9036351" cy="6699124"/>
            <a:chOff x="2249" y="4003"/>
            <a:chExt cx="7306" cy="3153"/>
          </a:xfrm>
        </p:grpSpPr>
        <p:sp>
          <p:nvSpPr>
            <p:cNvPr id="4" name="AutoShape 7"/>
            <p:cNvSpPr>
              <a:spLocks noChangeAspect="1" noChangeArrowheads="1" noTextEdit="1"/>
            </p:cNvSpPr>
            <p:nvPr/>
          </p:nvSpPr>
          <p:spPr bwMode="auto">
            <a:xfrm>
              <a:off x="2249" y="4003"/>
              <a:ext cx="6448" cy="3153"/>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054" name="Picture 6" descr="MC900437156[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703" y="4489"/>
              <a:ext cx="2504" cy="256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AutoShape 5"/>
            <p:cNvSpPr>
              <a:spLocks noChangeArrowheads="1"/>
            </p:cNvSpPr>
            <p:nvPr/>
          </p:nvSpPr>
          <p:spPr bwMode="auto">
            <a:xfrm>
              <a:off x="6581" y="4055"/>
              <a:ext cx="2974" cy="800"/>
            </a:xfrm>
            <a:prstGeom prst="wedgeEllipseCallout">
              <a:avLst>
                <a:gd name="adj1" fmla="val -47370"/>
                <a:gd name="adj2" fmla="val 78000"/>
              </a:avLst>
            </a:prstGeom>
            <a:solidFill>
              <a:srgbClr val="D6E3B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PERCEPTION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AutoShape 4"/>
            <p:cNvSpPr>
              <a:spLocks noChangeArrowheads="1"/>
            </p:cNvSpPr>
            <p:nvPr/>
          </p:nvSpPr>
          <p:spPr bwMode="auto">
            <a:xfrm>
              <a:off x="2981" y="4055"/>
              <a:ext cx="2191" cy="853"/>
            </a:xfrm>
            <a:prstGeom prst="wedgeEllipseCallout">
              <a:avLst>
                <a:gd name="adj1" fmla="val 39282"/>
                <a:gd name="adj2" fmla="val 70000"/>
              </a:avLst>
            </a:prstGeom>
            <a:solidFill>
              <a:srgbClr val="FFFF99"/>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POWER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AutoShape 2"/>
            <p:cNvSpPr>
              <a:spLocks noChangeArrowheads="1"/>
            </p:cNvSpPr>
            <p:nvPr/>
          </p:nvSpPr>
          <p:spPr bwMode="auto">
            <a:xfrm>
              <a:off x="2355" y="5655"/>
              <a:ext cx="2817" cy="853"/>
            </a:xfrm>
            <a:prstGeom prst="wedgeEllipseCallout">
              <a:avLst>
                <a:gd name="adj1" fmla="val 55093"/>
                <a:gd name="adj2" fmla="val 51250"/>
              </a:avLst>
            </a:pr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600" dirty="0" smtClean="0">
                  <a:latin typeface="Arial" pitchFamily="34" charset="0"/>
                  <a:cs typeface="Arial" pitchFamily="34" charset="0"/>
                </a:rPr>
                <a:t>PERSPECTIVES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0" name="TextBox 9"/>
          <p:cNvSpPr txBox="1"/>
          <p:nvPr/>
        </p:nvSpPr>
        <p:spPr>
          <a:xfrm>
            <a:off x="1970913" y="2654401"/>
            <a:ext cx="5506974" cy="1077218"/>
          </a:xfrm>
          <a:prstGeom prst="rect">
            <a:avLst/>
          </a:prstGeom>
          <a:noFill/>
        </p:spPr>
        <p:txBody>
          <a:bodyPr wrap="square" rtlCol="0">
            <a:spAutoFit/>
          </a:bodyPr>
          <a:lstStyle/>
          <a:p>
            <a:endParaRPr lang="en-GB" dirty="0" smtClean="0"/>
          </a:p>
          <a:p>
            <a:endParaRPr lang="en-GB" dirty="0"/>
          </a:p>
          <a:p>
            <a:endParaRPr lang="en-GB" sz="2800" b="1" dirty="0">
              <a:latin typeface="Arial" pitchFamily="34" charset="0"/>
              <a:cs typeface="Arial" pitchFamily="34" charset="0"/>
            </a:endParaRPr>
          </a:p>
        </p:txBody>
      </p:sp>
    </p:spTree>
    <p:extLst>
      <p:ext uri="{BB962C8B-B14F-4D97-AF65-F5344CB8AC3E}">
        <p14:creationId xmlns="" xmlns:p14="http://schemas.microsoft.com/office/powerpoint/2010/main" val="10368177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Social model of disability	</a:t>
            </a:r>
            <a:endParaRPr lang="en-GB" dirty="0"/>
          </a:p>
        </p:txBody>
      </p:sp>
      <p:sp>
        <p:nvSpPr>
          <p:cNvPr id="3" name="Content Placeholder 2"/>
          <p:cNvSpPr>
            <a:spLocks noGrp="1"/>
          </p:cNvSpPr>
          <p:nvPr>
            <p:ph idx="1"/>
          </p:nvPr>
        </p:nvSpPr>
        <p:spPr/>
        <p:txBody>
          <a:bodyPr/>
          <a:lstStyle/>
          <a:p>
            <a:r>
              <a:rPr lang="en-GB" smtClean="0"/>
              <a:t>Voice </a:t>
            </a:r>
            <a:r>
              <a:rPr lang="en-GB" dirty="0" smtClean="0"/>
              <a:t>hearing as a disability?</a:t>
            </a:r>
          </a:p>
          <a:p>
            <a:r>
              <a:rPr lang="en-GB" dirty="0" smtClean="0"/>
              <a:t>Adaption to society (medication)</a:t>
            </a:r>
          </a:p>
          <a:p>
            <a:r>
              <a:rPr lang="en-GB" dirty="0" smtClean="0"/>
              <a:t>Society adapting to voices hearing experience? (acceptance)</a:t>
            </a:r>
          </a:p>
          <a:p>
            <a:r>
              <a:rPr lang="en-GB" dirty="0" smtClean="0"/>
              <a:t>Anti-stigma campaigns</a:t>
            </a:r>
          </a:p>
          <a:p>
            <a:endParaRPr lang="en-GB" dirty="0" smtClean="0"/>
          </a:p>
          <a:p>
            <a:endParaRPr lang="en-GB" dirty="0" smtClean="0"/>
          </a:p>
          <a:p>
            <a:endParaRPr lang="en-GB" dirty="0" smtClean="0"/>
          </a:p>
          <a:p>
            <a:endParaRPr lang="en-GB" dirty="0"/>
          </a:p>
        </p:txBody>
      </p:sp>
    </p:spTree>
    <p:extLst>
      <p:ext uri="{BB962C8B-B14F-4D97-AF65-F5344CB8AC3E}">
        <p14:creationId xmlns="" xmlns:p14="http://schemas.microsoft.com/office/powerpoint/2010/main" val="3562595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 practice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Accepting</a:t>
            </a:r>
          </a:p>
          <a:p>
            <a:r>
              <a:rPr lang="en-GB" dirty="0" smtClean="0"/>
              <a:t>Understanding</a:t>
            </a:r>
          </a:p>
          <a:p>
            <a:r>
              <a:rPr lang="en-GB" dirty="0" smtClean="0"/>
              <a:t>Normalising</a:t>
            </a:r>
          </a:p>
          <a:p>
            <a:r>
              <a:rPr lang="en-GB" dirty="0" smtClean="0"/>
              <a:t>Talking about voices</a:t>
            </a:r>
          </a:p>
          <a:p>
            <a:r>
              <a:rPr lang="en-GB" dirty="0" smtClean="0"/>
              <a:t>CBT approach/</a:t>
            </a:r>
            <a:r>
              <a:rPr lang="en-GB" dirty="0" err="1" smtClean="0"/>
              <a:t>Romme</a:t>
            </a:r>
            <a:r>
              <a:rPr lang="en-GB" dirty="0" smtClean="0"/>
              <a:t> and Escher Maastricht Interview</a:t>
            </a:r>
          </a:p>
          <a:p>
            <a:r>
              <a:rPr lang="en-GB" dirty="0" smtClean="0"/>
              <a:t>Hearing Voices groups via HVN</a:t>
            </a:r>
          </a:p>
          <a:p>
            <a:r>
              <a:rPr lang="en-GB" dirty="0" smtClean="0"/>
              <a:t>Providing choice about how to make sense (perspectives)</a:t>
            </a:r>
          </a:p>
          <a:p>
            <a:r>
              <a:rPr lang="en-GB" dirty="0" smtClean="0"/>
              <a:t>Allowing people to reach own conclusions about voices</a:t>
            </a:r>
          </a:p>
          <a:p>
            <a:r>
              <a:rPr lang="en-GB" dirty="0" smtClean="0"/>
              <a:t>Helping people cope with voices (strategies)</a:t>
            </a:r>
          </a:p>
          <a:p>
            <a:pPr marL="0" indent="0">
              <a:buNone/>
            </a:pPr>
            <a:endParaRPr lang="en-GB" dirty="0" smtClean="0"/>
          </a:p>
          <a:p>
            <a:endParaRPr lang="en-GB" dirty="0" smtClean="0"/>
          </a:p>
          <a:p>
            <a:endParaRPr lang="en-GB" dirty="0"/>
          </a:p>
        </p:txBody>
      </p:sp>
    </p:spTree>
    <p:extLst>
      <p:ext uri="{BB962C8B-B14F-4D97-AF65-F5344CB8AC3E}">
        <p14:creationId xmlns="" xmlns:p14="http://schemas.microsoft.com/office/powerpoint/2010/main" val="21665756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RESEARCH QUESTIONS</a:t>
            </a:r>
            <a:endParaRPr lang="en-GB" dirty="0"/>
          </a:p>
        </p:txBody>
      </p:sp>
      <p:sp>
        <p:nvSpPr>
          <p:cNvPr id="3" name="Content Placeholder 2"/>
          <p:cNvSpPr>
            <a:spLocks noGrp="1"/>
          </p:cNvSpPr>
          <p:nvPr>
            <p:ph idx="1"/>
          </p:nvPr>
        </p:nvSpPr>
        <p:spPr/>
        <p:txBody>
          <a:bodyPr/>
          <a:lstStyle/>
          <a:p>
            <a:r>
              <a:rPr lang="en-GB" dirty="0" smtClean="0"/>
              <a:t>Are relationships that people have with their voices similar to the relationships that people have with people they know?</a:t>
            </a:r>
          </a:p>
          <a:p>
            <a:r>
              <a:rPr lang="en-GB" dirty="0" smtClean="0"/>
              <a:t>What is the relationship between voices and self esteem/low mood?</a:t>
            </a:r>
          </a:p>
          <a:p>
            <a:r>
              <a:rPr lang="en-GB" dirty="0" smtClean="0"/>
              <a:t>Why are voices omnipotent?</a:t>
            </a:r>
            <a:endParaRPr lang="en-GB" dirty="0"/>
          </a:p>
        </p:txBody>
      </p:sp>
    </p:spTree>
    <p:extLst>
      <p:ext uri="{BB962C8B-B14F-4D97-AF65-F5344CB8AC3E}">
        <p14:creationId xmlns="" xmlns:p14="http://schemas.microsoft.com/office/powerpoint/2010/main" val="26590186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sz="5400" b="1" i="1" dirty="0"/>
              <a:t>Voice hearing is constructed socially, </a:t>
            </a:r>
            <a:r>
              <a:rPr lang="en-GB" sz="5400" b="1" i="1" dirty="0" smtClean="0"/>
              <a:t> within and without a </a:t>
            </a:r>
            <a:r>
              <a:rPr lang="en-GB" sz="5400" b="1" i="1" dirty="0"/>
              <a:t>complex set of power dynamics, </a:t>
            </a:r>
            <a:r>
              <a:rPr lang="en-GB" sz="5400" b="1" i="1" dirty="0" smtClean="0"/>
              <a:t>diversely, across </a:t>
            </a:r>
            <a:r>
              <a:rPr lang="en-GB" sz="5400" b="1" i="1" dirty="0"/>
              <a:t>time, culture and space.</a:t>
            </a:r>
            <a:endParaRPr lang="en-GB" sz="5400" b="1" dirty="0"/>
          </a:p>
          <a:p>
            <a:endParaRPr lang="en-GB" sz="5400" b="1" dirty="0"/>
          </a:p>
        </p:txBody>
      </p:sp>
    </p:spTree>
    <p:extLst>
      <p:ext uri="{BB962C8B-B14F-4D97-AF65-F5344CB8AC3E}">
        <p14:creationId xmlns="" xmlns:p14="http://schemas.microsoft.com/office/powerpoint/2010/main" val="19355226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dirty="0" smtClean="0"/>
              <a:t>Many ways of constructing voices within society currently</a:t>
            </a:r>
          </a:p>
          <a:p>
            <a:r>
              <a:rPr lang="en-GB" dirty="0" smtClean="0"/>
              <a:t>Psychiatry holds dominant discourse</a:t>
            </a:r>
          </a:p>
          <a:p>
            <a:r>
              <a:rPr lang="en-GB" dirty="0" smtClean="0"/>
              <a:t>Continuum perhaps more valuable discourse</a:t>
            </a:r>
          </a:p>
          <a:p>
            <a:r>
              <a:rPr lang="en-GB" dirty="0" smtClean="0"/>
              <a:t>Acceptance and non-stigmatising</a:t>
            </a:r>
          </a:p>
          <a:p>
            <a:r>
              <a:rPr lang="en-GB" dirty="0" smtClean="0"/>
              <a:t>Campaigns and research</a:t>
            </a:r>
          </a:p>
          <a:p>
            <a:r>
              <a:rPr lang="en-GB" dirty="0" smtClean="0"/>
              <a:t>Social constructionism as </a:t>
            </a:r>
            <a:r>
              <a:rPr lang="en-GB" smtClean="0"/>
              <a:t>refuting itself</a:t>
            </a:r>
            <a:endParaRPr lang="en-GB" dirty="0" smtClean="0"/>
          </a:p>
          <a:p>
            <a:pPr marL="0" indent="0">
              <a:buNone/>
            </a:pPr>
            <a:endParaRPr lang="en-GB" dirty="0"/>
          </a:p>
        </p:txBody>
      </p:sp>
    </p:spTree>
    <p:extLst>
      <p:ext uri="{BB962C8B-B14F-4D97-AF65-F5344CB8AC3E}">
        <p14:creationId xmlns="" xmlns:p14="http://schemas.microsoft.com/office/powerpoint/2010/main" val="42288754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a:t>
            </a:r>
            <a:endParaRPr lang="en-GB" dirty="0"/>
          </a:p>
        </p:txBody>
      </p:sp>
      <p:sp>
        <p:nvSpPr>
          <p:cNvPr id="3" name="Text Placeholder 2"/>
          <p:cNvSpPr>
            <a:spLocks noGrp="1"/>
          </p:cNvSpPr>
          <p:nvPr>
            <p:ph type="body" sz="half" idx="2"/>
          </p:nvPr>
        </p:nvSpPr>
        <p:spPr/>
        <p:txBody>
          <a:bodyPr/>
          <a:lstStyle/>
          <a:p>
            <a:endParaRPr lang="en-GB"/>
          </a:p>
        </p:txBody>
      </p:sp>
      <p:sp>
        <p:nvSpPr>
          <p:cNvPr id="4" name="Picture Placeholder 3"/>
          <p:cNvSpPr>
            <a:spLocks noGrp="1"/>
          </p:cNvSpPr>
          <p:nvPr>
            <p:ph type="pic" idx="1"/>
          </p:nvPr>
        </p:nvSpPr>
        <p:spPr/>
      </p:sp>
      <p:pic>
        <p:nvPicPr>
          <p:cNvPr id="1026" name="Picture 2" descr="C:\Users\Sally\AppData\Local\Microsoft\Windows\Temporary Internet Files\Content.IE5\Q7EJVMD6\MC900237869[1].wm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3750" y="1052736"/>
            <a:ext cx="4207169" cy="417646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9130858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DISCUSSION</a:t>
            </a:r>
            <a:endParaRPr lang="en-GB" dirty="0"/>
          </a:p>
        </p:txBody>
      </p:sp>
      <p:sp>
        <p:nvSpPr>
          <p:cNvPr id="3" name="Content Placeholder 2"/>
          <p:cNvSpPr>
            <a:spLocks noGrp="1"/>
          </p:cNvSpPr>
          <p:nvPr>
            <p:ph idx="1"/>
          </p:nvPr>
        </p:nvSpPr>
        <p:spPr/>
        <p:txBody>
          <a:bodyPr/>
          <a:lstStyle/>
          <a:p>
            <a:r>
              <a:rPr lang="en-GB" dirty="0" smtClean="0"/>
              <a:t>You meet someone who tells you they hear voices</a:t>
            </a:r>
          </a:p>
          <a:p>
            <a:r>
              <a:rPr lang="en-GB" dirty="0" smtClean="0"/>
              <a:t>What would you say/do/ask in order to show </a:t>
            </a:r>
          </a:p>
          <a:p>
            <a:pPr marL="0" indent="0">
              <a:buNone/>
            </a:pPr>
            <a:r>
              <a:rPr lang="en-GB" dirty="0" smtClean="0"/>
              <a:t>ACCEPTANCE</a:t>
            </a:r>
          </a:p>
          <a:p>
            <a:pPr marL="0" indent="0">
              <a:buNone/>
            </a:pPr>
            <a:r>
              <a:rPr lang="en-GB" dirty="0" smtClean="0"/>
              <a:t>UNDERSTANDING</a:t>
            </a:r>
          </a:p>
          <a:p>
            <a:pPr marL="0" indent="0">
              <a:buNone/>
            </a:pPr>
            <a:r>
              <a:rPr lang="en-GB" dirty="0" smtClean="0"/>
              <a:t>ACKNOWLEDGEMENT</a:t>
            </a:r>
          </a:p>
          <a:p>
            <a:pPr marL="0" indent="0">
              <a:buNone/>
            </a:pPr>
            <a:r>
              <a:rPr lang="en-GB" dirty="0" smtClean="0"/>
              <a:t>VALIDATION</a:t>
            </a:r>
          </a:p>
          <a:p>
            <a:pPr marL="0" indent="0">
              <a:buNone/>
            </a:pPr>
            <a:endParaRPr lang="en-GB" dirty="0" smtClean="0"/>
          </a:p>
        </p:txBody>
      </p:sp>
    </p:spTree>
    <p:extLst>
      <p:ext uri="{BB962C8B-B14F-4D97-AF65-F5344CB8AC3E}">
        <p14:creationId xmlns="" xmlns:p14="http://schemas.microsoft.com/office/powerpoint/2010/main" val="28413520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REFERENCES	</a:t>
            </a:r>
            <a:endParaRPr lang="en-GB" dirty="0"/>
          </a:p>
        </p:txBody>
      </p:sp>
      <p:sp>
        <p:nvSpPr>
          <p:cNvPr id="3" name="Content Placeholder 2"/>
          <p:cNvSpPr>
            <a:spLocks noGrp="1"/>
          </p:cNvSpPr>
          <p:nvPr>
            <p:ph idx="1"/>
          </p:nvPr>
        </p:nvSpPr>
        <p:spPr/>
        <p:txBody>
          <a:bodyPr/>
          <a:lstStyle/>
          <a:p>
            <a:r>
              <a:rPr lang="en-GB" dirty="0" smtClean="0"/>
              <a:t>Berger and </a:t>
            </a:r>
            <a:r>
              <a:rPr lang="en-GB" dirty="0" err="1" smtClean="0"/>
              <a:t>Luckmann</a:t>
            </a:r>
            <a:r>
              <a:rPr lang="en-GB" dirty="0" smtClean="0"/>
              <a:t> “ The Social Construction of reality”</a:t>
            </a:r>
          </a:p>
          <a:p>
            <a:r>
              <a:rPr lang="en-GB" dirty="0" smtClean="0"/>
              <a:t>McManus (unpublished)  MSC Dissertation</a:t>
            </a:r>
          </a:p>
          <a:p>
            <a:r>
              <a:rPr lang="en-GB" dirty="0" smtClean="0"/>
              <a:t>Foucault</a:t>
            </a:r>
          </a:p>
          <a:p>
            <a:r>
              <a:rPr lang="en-GB" dirty="0" smtClean="0"/>
              <a:t>INTERVOICE website/ HVN website</a:t>
            </a:r>
          </a:p>
          <a:p>
            <a:r>
              <a:rPr lang="en-GB" dirty="0" err="1" smtClean="0"/>
              <a:t>Romme</a:t>
            </a:r>
            <a:r>
              <a:rPr lang="en-GB" dirty="0" smtClean="0"/>
              <a:t> and Escher</a:t>
            </a:r>
          </a:p>
          <a:p>
            <a:r>
              <a:rPr lang="en-GB" dirty="0" smtClean="0"/>
              <a:t>Ron Coleman</a:t>
            </a:r>
          </a:p>
          <a:p>
            <a:endParaRPr lang="en-GB" dirty="0" smtClean="0"/>
          </a:p>
          <a:p>
            <a:pPr marL="0" indent="0">
              <a:buNone/>
            </a:pPr>
            <a:endParaRPr lang="en-GB" dirty="0"/>
          </a:p>
        </p:txBody>
      </p:sp>
    </p:spTree>
    <p:extLst>
      <p:ext uri="{BB962C8B-B14F-4D97-AF65-F5344CB8AC3E}">
        <p14:creationId xmlns="" xmlns:p14="http://schemas.microsoft.com/office/powerpoint/2010/main" val="1594758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Sally McManus	</a:t>
            </a:r>
            <a:endParaRPr lang="en-GB" dirty="0"/>
          </a:p>
        </p:txBody>
      </p:sp>
      <p:sp>
        <p:nvSpPr>
          <p:cNvPr id="3" name="Content Placeholder 2"/>
          <p:cNvSpPr>
            <a:spLocks noGrp="1"/>
          </p:cNvSpPr>
          <p:nvPr>
            <p:ph idx="1"/>
          </p:nvPr>
        </p:nvSpPr>
        <p:spPr/>
        <p:txBody>
          <a:bodyPr/>
          <a:lstStyle/>
          <a:p>
            <a:r>
              <a:rPr lang="en-GB" dirty="0" smtClean="0"/>
              <a:t>MSc Mental Health Leeds Metropolitan University 2011(Supervisor : </a:t>
            </a:r>
            <a:r>
              <a:rPr lang="en-GB" dirty="0" err="1" smtClean="0"/>
              <a:t>B.Penson</a:t>
            </a:r>
            <a:r>
              <a:rPr lang="en-GB" dirty="0" smtClean="0"/>
              <a:t>)</a:t>
            </a:r>
          </a:p>
          <a:p>
            <a:r>
              <a:rPr lang="en-GB" dirty="0" smtClean="0"/>
              <a:t>BSc (</a:t>
            </a:r>
            <a:r>
              <a:rPr lang="en-GB" dirty="0" err="1" smtClean="0"/>
              <a:t>Hons</a:t>
            </a:r>
            <a:r>
              <a:rPr lang="en-GB" dirty="0" smtClean="0"/>
              <a:t>) Social Science (Sociology and Social Psychology) University of Bradford 1996</a:t>
            </a:r>
          </a:p>
          <a:p>
            <a:r>
              <a:rPr lang="en-GB" dirty="0" smtClean="0"/>
              <a:t>Care Coordinator at aspire, Leeds Early Intervention in psychosis service (3 years)</a:t>
            </a:r>
          </a:p>
          <a:p>
            <a:r>
              <a:rPr lang="en-GB" dirty="0" smtClean="0"/>
              <a:t>Previous diagnosis of psychosis</a:t>
            </a:r>
          </a:p>
          <a:p>
            <a:r>
              <a:rPr lang="en-GB" dirty="0" smtClean="0"/>
              <a:t>Ex-voice hearer</a:t>
            </a:r>
          </a:p>
        </p:txBody>
      </p:sp>
    </p:spTree>
    <p:extLst>
      <p:ext uri="{BB962C8B-B14F-4D97-AF65-F5344CB8AC3E}">
        <p14:creationId xmlns="" xmlns:p14="http://schemas.microsoft.com/office/powerpoint/2010/main" val="222324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Values</a:t>
            </a:r>
            <a:endParaRPr lang="en-GB" dirty="0"/>
          </a:p>
        </p:txBody>
      </p:sp>
      <p:sp>
        <p:nvSpPr>
          <p:cNvPr id="3" name="Content Placeholder 2"/>
          <p:cNvSpPr>
            <a:spLocks noGrp="1"/>
          </p:cNvSpPr>
          <p:nvPr>
            <p:ph idx="1"/>
          </p:nvPr>
        </p:nvSpPr>
        <p:spPr/>
        <p:txBody>
          <a:bodyPr/>
          <a:lstStyle/>
          <a:p>
            <a:r>
              <a:rPr lang="en-GB" dirty="0" smtClean="0"/>
              <a:t>Honesty, openness, straightforwardness, clarity, individuality, respect, equality, equilibrium</a:t>
            </a:r>
          </a:p>
          <a:p>
            <a:r>
              <a:rPr lang="en-GB" dirty="0" smtClean="0"/>
              <a:t>Voice hearing as normal and everyday</a:t>
            </a:r>
          </a:p>
          <a:p>
            <a:r>
              <a:rPr lang="en-GB" dirty="0" smtClean="0"/>
              <a:t>Voice hearing as amazing, serving a purpose, not necessarily terrifying</a:t>
            </a:r>
          </a:p>
          <a:p>
            <a:r>
              <a:rPr lang="en-GB" dirty="0" smtClean="0"/>
              <a:t>White British, female, middle class upbringing, late 30’s, single, no dependants</a:t>
            </a:r>
          </a:p>
          <a:p>
            <a:r>
              <a:rPr lang="en-GB" dirty="0" smtClean="0"/>
              <a:t>Sympathetic to psychiatry and psychology </a:t>
            </a:r>
          </a:p>
          <a:p>
            <a:r>
              <a:rPr lang="en-GB" dirty="0" smtClean="0"/>
              <a:t>Use of Critical Psychiatry and Critical Psychology perspectives</a:t>
            </a:r>
          </a:p>
          <a:p>
            <a:endParaRPr lang="en-GB" dirty="0"/>
          </a:p>
        </p:txBody>
      </p:sp>
    </p:spTree>
    <p:extLst>
      <p:ext uri="{BB962C8B-B14F-4D97-AF65-F5344CB8AC3E}">
        <p14:creationId xmlns="" xmlns:p14="http://schemas.microsoft.com/office/powerpoint/2010/main" val="10388853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a:t>
            </a:r>
            <a:endParaRPr lang="en-GB" dirty="0"/>
          </a:p>
        </p:txBody>
      </p:sp>
      <p:sp>
        <p:nvSpPr>
          <p:cNvPr id="3" name="Content Placeholder 2"/>
          <p:cNvSpPr>
            <a:spLocks noGrp="1"/>
          </p:cNvSpPr>
          <p:nvPr>
            <p:ph idx="1"/>
          </p:nvPr>
        </p:nvSpPr>
        <p:spPr/>
        <p:txBody>
          <a:bodyPr/>
          <a:lstStyle/>
          <a:p>
            <a:r>
              <a:rPr lang="en-GB" dirty="0" smtClean="0"/>
              <a:t>Definitions of voices/social constructionism</a:t>
            </a:r>
          </a:p>
          <a:p>
            <a:r>
              <a:rPr lang="en-GB" dirty="0" smtClean="0"/>
              <a:t>Use theory to explore how voices are constructed in West</a:t>
            </a:r>
          </a:p>
          <a:p>
            <a:r>
              <a:rPr lang="en-GB" dirty="0" smtClean="0"/>
              <a:t>Discuss dominant discourses (psychiatry and psychology)</a:t>
            </a:r>
          </a:p>
          <a:p>
            <a:r>
              <a:rPr lang="en-GB" dirty="0" smtClean="0"/>
              <a:t>Power, perceptions and perspectives</a:t>
            </a:r>
          </a:p>
          <a:p>
            <a:r>
              <a:rPr lang="en-GB" dirty="0" smtClean="0"/>
              <a:t>Ideas for practice</a:t>
            </a:r>
          </a:p>
          <a:p>
            <a:r>
              <a:rPr lang="en-GB" dirty="0" smtClean="0"/>
              <a:t>Research potential</a:t>
            </a:r>
          </a:p>
          <a:p>
            <a:endParaRPr lang="en-GB" dirty="0" smtClean="0"/>
          </a:p>
          <a:p>
            <a:endParaRPr lang="en-GB" dirty="0" smtClean="0"/>
          </a:p>
          <a:p>
            <a:endParaRPr lang="en-GB" dirty="0"/>
          </a:p>
        </p:txBody>
      </p:sp>
    </p:spTree>
    <p:extLst>
      <p:ext uri="{BB962C8B-B14F-4D97-AF65-F5344CB8AC3E}">
        <p14:creationId xmlns="" xmlns:p14="http://schemas.microsoft.com/office/powerpoint/2010/main" val="3166875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IT LIKE TO HEAR VOICES?</a:t>
            </a:r>
            <a:endParaRPr lang="en-GB" dirty="0"/>
          </a:p>
        </p:txBody>
      </p:sp>
      <p:sp>
        <p:nvSpPr>
          <p:cNvPr id="3" name="Text Placeholder 2"/>
          <p:cNvSpPr>
            <a:spLocks noGrp="1"/>
          </p:cNvSpPr>
          <p:nvPr>
            <p:ph type="body" idx="1"/>
          </p:nvPr>
        </p:nvSpPr>
        <p:spPr/>
        <p:txBody>
          <a:bodyPr/>
          <a:lstStyle/>
          <a:p>
            <a:r>
              <a:rPr lang="en-GB" dirty="0" smtClean="0"/>
              <a:t>Discussion</a:t>
            </a:r>
            <a:endParaRPr lang="en-GB" dirty="0"/>
          </a:p>
        </p:txBody>
      </p:sp>
    </p:spTree>
    <p:extLst>
      <p:ext uri="{BB962C8B-B14F-4D97-AF65-F5344CB8AC3E}">
        <p14:creationId xmlns="" xmlns:p14="http://schemas.microsoft.com/office/powerpoint/2010/main" val="1625890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Voice Hearing</a:t>
            </a:r>
            <a:endParaRPr lang="en-GB" dirty="0"/>
          </a:p>
        </p:txBody>
      </p:sp>
      <p:sp>
        <p:nvSpPr>
          <p:cNvPr id="3" name="Content Placeholder 2"/>
          <p:cNvSpPr>
            <a:spLocks noGrp="1"/>
          </p:cNvSpPr>
          <p:nvPr>
            <p:ph idx="1"/>
          </p:nvPr>
        </p:nvSpPr>
        <p:spPr/>
        <p:txBody>
          <a:bodyPr>
            <a:normAutofit/>
          </a:bodyPr>
          <a:lstStyle/>
          <a:p>
            <a:r>
              <a:rPr lang="en-GB" dirty="0" smtClean="0"/>
              <a:t>Voices, sounds, music, noises</a:t>
            </a:r>
          </a:p>
          <a:p>
            <a:r>
              <a:rPr lang="en-GB" dirty="0" smtClean="0"/>
              <a:t>External or unknown source/mind of hearer</a:t>
            </a:r>
          </a:p>
          <a:p>
            <a:r>
              <a:rPr lang="en-GB" dirty="0" smtClean="0"/>
              <a:t>Psychiatry: auditory hallucination/symptom</a:t>
            </a:r>
          </a:p>
          <a:p>
            <a:r>
              <a:rPr lang="en-GB" dirty="0" smtClean="0"/>
              <a:t>Magical, terrifying, empowering, destructive, wonderful, annoying, incredible, hateful, personal </a:t>
            </a:r>
          </a:p>
          <a:p>
            <a:r>
              <a:rPr lang="en-GB" dirty="0" smtClean="0"/>
              <a:t>Continuum, normal, everyday experience</a:t>
            </a:r>
          </a:p>
          <a:p>
            <a:endParaRPr lang="en-GB" dirty="0" smtClean="0"/>
          </a:p>
        </p:txBody>
      </p:sp>
    </p:spTree>
    <p:extLst>
      <p:ext uri="{BB962C8B-B14F-4D97-AF65-F5344CB8AC3E}">
        <p14:creationId xmlns="" xmlns:p14="http://schemas.microsoft.com/office/powerpoint/2010/main" val="5882955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Constructionism</a:t>
            </a:r>
            <a:endParaRPr lang="en-GB" dirty="0"/>
          </a:p>
        </p:txBody>
      </p:sp>
      <p:sp>
        <p:nvSpPr>
          <p:cNvPr id="3" name="Content Placeholder 2"/>
          <p:cNvSpPr>
            <a:spLocks noGrp="1"/>
          </p:cNvSpPr>
          <p:nvPr>
            <p:ph idx="1"/>
          </p:nvPr>
        </p:nvSpPr>
        <p:spPr/>
        <p:txBody>
          <a:bodyPr>
            <a:normAutofit/>
          </a:bodyPr>
          <a:lstStyle/>
          <a:p>
            <a:r>
              <a:rPr lang="en-GB" dirty="0" smtClean="0"/>
              <a:t>Beliefs developed about the world, objects, phenomena and people</a:t>
            </a:r>
          </a:p>
          <a:p>
            <a:r>
              <a:rPr lang="en-GB" dirty="0" smtClean="0"/>
              <a:t>That are not defined by nature (Berger and </a:t>
            </a:r>
            <a:r>
              <a:rPr lang="en-GB" dirty="0" err="1" smtClean="0"/>
              <a:t>Luckmann</a:t>
            </a:r>
            <a:r>
              <a:rPr lang="en-GB" dirty="0" smtClean="0"/>
              <a:t> (1966, 1991)</a:t>
            </a:r>
          </a:p>
          <a:p>
            <a:r>
              <a:rPr lang="en-GB" dirty="0" smtClean="0"/>
              <a:t>“Nothing is real unless we agree that it is” (</a:t>
            </a:r>
            <a:r>
              <a:rPr lang="en-GB" dirty="0" err="1" smtClean="0"/>
              <a:t>Gergen</a:t>
            </a:r>
            <a:r>
              <a:rPr lang="en-GB" dirty="0" smtClean="0"/>
              <a:t> and </a:t>
            </a:r>
            <a:r>
              <a:rPr lang="en-GB" dirty="0" err="1" smtClean="0"/>
              <a:t>Gergen</a:t>
            </a:r>
            <a:r>
              <a:rPr lang="en-GB" dirty="0" smtClean="0"/>
              <a:t> 2004)</a:t>
            </a:r>
          </a:p>
          <a:p>
            <a:r>
              <a:rPr lang="en-GB" dirty="0" smtClean="0"/>
              <a:t>Nature has no life of its own (Searle 1995)</a:t>
            </a:r>
          </a:p>
          <a:p>
            <a:r>
              <a:rPr lang="en-GB" dirty="0" smtClean="0"/>
              <a:t>Creates doubt and encourages reflection on assumptions/beliefs and ideologies</a:t>
            </a:r>
          </a:p>
          <a:p>
            <a:endParaRPr lang="en-GB" dirty="0" smtClean="0"/>
          </a:p>
          <a:p>
            <a:endParaRPr lang="en-GB" dirty="0"/>
          </a:p>
        </p:txBody>
      </p:sp>
    </p:spTree>
    <p:extLst>
      <p:ext uri="{BB962C8B-B14F-4D97-AF65-F5344CB8AC3E}">
        <p14:creationId xmlns="" xmlns:p14="http://schemas.microsoft.com/office/powerpoint/2010/main" val="35734280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Voice hearing and social constructionism</a:t>
            </a:r>
            <a:endParaRPr lang="en-GB" dirty="0"/>
          </a:p>
        </p:txBody>
      </p:sp>
      <p:sp>
        <p:nvSpPr>
          <p:cNvPr id="3" name="Content Placeholder 2"/>
          <p:cNvSpPr>
            <a:spLocks noGrp="1"/>
          </p:cNvSpPr>
          <p:nvPr>
            <p:ph idx="1"/>
          </p:nvPr>
        </p:nvSpPr>
        <p:spPr/>
        <p:txBody>
          <a:bodyPr/>
          <a:lstStyle/>
          <a:p>
            <a:r>
              <a:rPr lang="en-GB" dirty="0" smtClean="0"/>
              <a:t>Berger and </a:t>
            </a:r>
            <a:r>
              <a:rPr lang="en-GB" dirty="0" err="1" smtClean="0"/>
              <a:t>Luckmann</a:t>
            </a:r>
            <a:r>
              <a:rPr lang="en-GB" dirty="0" smtClean="0"/>
              <a:t> : voice hearing as unnatural phenomena. Voices use language: language is socially constructed</a:t>
            </a:r>
          </a:p>
          <a:p>
            <a:r>
              <a:rPr lang="en-GB" dirty="0"/>
              <a:t>S</a:t>
            </a:r>
            <a:r>
              <a:rPr lang="en-GB" dirty="0" smtClean="0"/>
              <a:t>earle: everything socially constructed </a:t>
            </a:r>
          </a:p>
          <a:p>
            <a:r>
              <a:rPr lang="en-GB" dirty="0" smtClean="0"/>
              <a:t>Potential for both social constructionist perspectives to theorize voice hearing</a:t>
            </a:r>
          </a:p>
          <a:p>
            <a:r>
              <a:rPr lang="en-GB" dirty="0" smtClean="0"/>
              <a:t>Assumption that voice hearing is socially constructed in society</a:t>
            </a:r>
          </a:p>
          <a:p>
            <a:endParaRPr lang="en-GB" dirty="0" smtClean="0"/>
          </a:p>
          <a:p>
            <a:endParaRPr lang="en-GB" dirty="0"/>
          </a:p>
        </p:txBody>
      </p:sp>
    </p:spTree>
    <p:extLst>
      <p:ext uri="{BB962C8B-B14F-4D97-AF65-F5344CB8AC3E}">
        <p14:creationId xmlns="" xmlns:p14="http://schemas.microsoft.com/office/powerpoint/2010/main" val="12368355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556</TotalTime>
  <Words>891</Words>
  <Application>Microsoft Office PowerPoint</Application>
  <PresentationFormat>On-screen Show (4:3)</PresentationFormat>
  <Paragraphs>185</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Opulent</vt:lpstr>
      <vt:lpstr>        Hearing Voices: A SOCIAL CONSTRUCTIONist perspective</vt:lpstr>
      <vt:lpstr>Slide 2</vt:lpstr>
      <vt:lpstr>Sally McManus </vt:lpstr>
      <vt:lpstr>Values</vt:lpstr>
      <vt:lpstr>AIMS</vt:lpstr>
      <vt:lpstr>WHAT IS IT LIKE TO HEAR VOICES?</vt:lpstr>
      <vt:lpstr>Voice Hearing</vt:lpstr>
      <vt:lpstr>Social Constructionism</vt:lpstr>
      <vt:lpstr>Voice hearing and social constructionism</vt:lpstr>
      <vt:lpstr>Berger and Luckmann</vt:lpstr>
      <vt:lpstr>Berger and Luckmann </vt:lpstr>
      <vt:lpstr>Discourses and power</vt:lpstr>
      <vt:lpstr>Romme and Escher</vt:lpstr>
      <vt:lpstr>Foucault</vt:lpstr>
      <vt:lpstr>Perception</vt:lpstr>
      <vt:lpstr>Power</vt:lpstr>
      <vt:lpstr>PERSPECTIVES </vt:lpstr>
      <vt:lpstr>Medical perspective</vt:lpstr>
      <vt:lpstr>PSYCHOLOGICAL PERSPECTIVE</vt:lpstr>
      <vt:lpstr>Social model of disability </vt:lpstr>
      <vt:lpstr>In practice</vt:lpstr>
      <vt:lpstr>RESEARCH QUESTIONS</vt:lpstr>
      <vt:lpstr>Conclusion</vt:lpstr>
      <vt:lpstr>Conclusions</vt:lpstr>
      <vt:lpstr>QUESTIONS</vt:lpstr>
      <vt:lpstr>DISCUSSION</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Hearing Voices</dc:title>
  <dc:creator>Sally</dc:creator>
  <cp:lastModifiedBy>apsg100</cp:lastModifiedBy>
  <cp:revision>37</cp:revision>
  <cp:lastPrinted>2012-06-05T14:17:59Z</cp:lastPrinted>
  <dcterms:created xsi:type="dcterms:W3CDTF">2012-03-25T20:00:58Z</dcterms:created>
  <dcterms:modified xsi:type="dcterms:W3CDTF">2012-06-22T08:35:08Z</dcterms:modified>
</cp:coreProperties>
</file>