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3" r:id="rId2"/>
  </p:sldMasterIdLst>
  <p:notesMasterIdLst>
    <p:notesMasterId r:id="rId90"/>
  </p:notesMasterIdLst>
  <p:handoutMasterIdLst>
    <p:handoutMasterId r:id="rId91"/>
  </p:handoutMasterIdLst>
  <p:sldIdLst>
    <p:sldId id="267" r:id="rId3"/>
    <p:sldId id="291" r:id="rId4"/>
    <p:sldId id="493" r:id="rId5"/>
    <p:sldId id="258" r:id="rId6"/>
    <p:sldId id="287" r:id="rId7"/>
    <p:sldId id="461" r:id="rId8"/>
    <p:sldId id="462" r:id="rId9"/>
    <p:sldId id="463" r:id="rId10"/>
    <p:sldId id="465" r:id="rId11"/>
    <p:sldId id="471" r:id="rId12"/>
    <p:sldId id="259" r:id="rId13"/>
    <p:sldId id="280" r:id="rId14"/>
    <p:sldId id="455" r:id="rId15"/>
    <p:sldId id="460" r:id="rId16"/>
    <p:sldId id="472" r:id="rId17"/>
    <p:sldId id="473" r:id="rId18"/>
    <p:sldId id="474" r:id="rId19"/>
    <p:sldId id="476" r:id="rId20"/>
    <p:sldId id="477" r:id="rId21"/>
    <p:sldId id="478" r:id="rId22"/>
    <p:sldId id="479" r:id="rId23"/>
    <p:sldId id="480" r:id="rId24"/>
    <p:sldId id="482" r:id="rId25"/>
    <p:sldId id="483" r:id="rId26"/>
    <p:sldId id="484" r:id="rId27"/>
    <p:sldId id="485" r:id="rId28"/>
    <p:sldId id="492" r:id="rId29"/>
    <p:sldId id="486" r:id="rId30"/>
    <p:sldId id="517" r:id="rId31"/>
    <p:sldId id="487" r:id="rId32"/>
    <p:sldId id="513" r:id="rId33"/>
    <p:sldId id="489" r:id="rId34"/>
    <p:sldId id="490" r:id="rId35"/>
    <p:sldId id="427" r:id="rId36"/>
    <p:sldId id="431" r:id="rId37"/>
    <p:sldId id="430" r:id="rId38"/>
    <p:sldId id="524" r:id="rId39"/>
    <p:sldId id="498" r:id="rId40"/>
    <p:sldId id="499" r:id="rId41"/>
    <p:sldId id="502" r:id="rId42"/>
    <p:sldId id="503" r:id="rId43"/>
    <p:sldId id="504" r:id="rId44"/>
    <p:sldId id="505" r:id="rId45"/>
    <p:sldId id="506" r:id="rId46"/>
    <p:sldId id="507" r:id="rId47"/>
    <p:sldId id="508" r:id="rId48"/>
    <p:sldId id="434" r:id="rId49"/>
    <p:sldId id="509" r:id="rId50"/>
    <p:sldId id="511" r:id="rId51"/>
    <p:sldId id="512" r:id="rId52"/>
    <p:sldId id="514" r:id="rId53"/>
    <p:sldId id="516" r:id="rId54"/>
    <p:sldId id="426" r:id="rId55"/>
    <p:sldId id="414" r:id="rId56"/>
    <p:sldId id="415" r:id="rId57"/>
    <p:sldId id="523" r:id="rId58"/>
    <p:sldId id="447" r:id="rId59"/>
    <p:sldId id="468" r:id="rId60"/>
    <p:sldId id="469" r:id="rId61"/>
    <p:sldId id="527" r:id="rId62"/>
    <p:sldId id="515" r:id="rId63"/>
    <p:sldId id="262" r:id="rId64"/>
    <p:sldId id="284" r:id="rId65"/>
    <p:sldId id="335" r:id="rId66"/>
    <p:sldId id="337" r:id="rId67"/>
    <p:sldId id="338" r:id="rId68"/>
    <p:sldId id="341" r:id="rId69"/>
    <p:sldId id="342" r:id="rId70"/>
    <p:sldId id="343" r:id="rId71"/>
    <p:sldId id="344" r:id="rId72"/>
    <p:sldId id="347" r:id="rId73"/>
    <p:sldId id="348" r:id="rId74"/>
    <p:sldId id="350" r:id="rId75"/>
    <p:sldId id="351" r:id="rId76"/>
    <p:sldId id="352" r:id="rId77"/>
    <p:sldId id="354" r:id="rId78"/>
    <p:sldId id="355" r:id="rId79"/>
    <p:sldId id="357" r:id="rId80"/>
    <p:sldId id="270" r:id="rId81"/>
    <p:sldId id="379" r:id="rId82"/>
    <p:sldId id="518" r:id="rId83"/>
    <p:sldId id="412" r:id="rId84"/>
    <p:sldId id="452" r:id="rId85"/>
    <p:sldId id="453" r:id="rId86"/>
    <p:sldId id="334" r:id="rId87"/>
    <p:sldId id="333" r:id="rId88"/>
    <p:sldId id="526" r:id="rId89"/>
  </p:sldIdLst>
  <p:sldSz cx="9144000" cy="6858000" type="screen4x3"/>
  <p:notesSz cx="7099300" cy="1023461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0099CC"/>
    <a:srgbClr val="00CCFF"/>
    <a:srgbClr val="66CCFF"/>
    <a:srgbClr val="33CCFF"/>
    <a:srgbClr val="9900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74778" autoAdjust="0"/>
  </p:normalViewPr>
  <p:slideViewPr>
    <p:cSldViewPr>
      <p:cViewPr varScale="1">
        <p:scale>
          <a:sx n="91" d="100"/>
          <a:sy n="91"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130" y="-96"/>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effectLst/>
              </a:defRPr>
            </a:lvl1pPr>
          </a:lstStyle>
          <a:p>
            <a:pPr>
              <a:defRPr/>
            </a:pPr>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a:effectLst/>
              </a:defRPr>
            </a:lvl1pPr>
          </a:lstStyle>
          <a:p>
            <a:pPr>
              <a:defRPr/>
            </a:pPr>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a:effectLst/>
              </a:defRPr>
            </a:lvl1pPr>
          </a:lstStyle>
          <a:p>
            <a:pPr>
              <a:defRPr/>
            </a:pPr>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a:defRPr sz="1300">
                <a:effectLst/>
              </a:defRPr>
            </a:lvl1pPr>
          </a:lstStyle>
          <a:p>
            <a:pPr>
              <a:defRPr/>
            </a:pPr>
            <a:fld id="{75344847-A06F-4CE8-A2BF-B0EE5F1EC66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effectLst/>
              </a:defRPr>
            </a:lvl1pPr>
          </a:lstStyle>
          <a:p>
            <a:pPr>
              <a:defRPr/>
            </a:pPr>
            <a:endParaRPr lang="en-GB"/>
          </a:p>
        </p:txBody>
      </p:sp>
      <p:sp>
        <p:nvSpPr>
          <p:cNvPr id="512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effectLst/>
              </a:defRPr>
            </a:lvl1pPr>
          </a:lstStyle>
          <a:p>
            <a:pPr>
              <a:defRPr/>
            </a:pPr>
            <a:endParaRPr lang="en-GB"/>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effectLst/>
              </a:defRPr>
            </a:lvl1pPr>
          </a:lstStyle>
          <a:p>
            <a:pPr>
              <a:defRPr/>
            </a:pPr>
            <a:endParaRPr lang="en-GB"/>
          </a:p>
        </p:txBody>
      </p:sp>
      <p:sp>
        <p:nvSpPr>
          <p:cNvPr id="512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effectLst/>
              </a:defRPr>
            </a:lvl1pPr>
          </a:lstStyle>
          <a:p>
            <a:pPr>
              <a:defRPr/>
            </a:pPr>
            <a:fld id="{1C8C09F6-C453-421F-A0C2-65987DA3FE9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2265C52D-D9FC-4AC9-A5C0-4F94A79B5EBE}" type="slidenum">
              <a:rPr lang="en-GB" smtClean="0"/>
              <a:pPr/>
              <a:t>2</a:t>
            </a:fld>
            <a:endParaRPr lang="en-GB"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GB" smtClean="0"/>
              <a:t>Central to governments modernisation plans for MH services:  National plan, NSF, PIG (late 90’s).  Originally a target for 06 but extended to 09</a:t>
            </a:r>
          </a:p>
          <a:p>
            <a:pPr eaLnBrk="1" hangingPunct="1"/>
            <a:r>
              <a:rPr lang="en-GB" smtClean="0"/>
              <a:t>Evidence for EI inconclusive at the time but has been demonstrated since</a:t>
            </a:r>
          </a:p>
          <a:p>
            <a:pPr eaLnBrk="1" hangingPunct="1"/>
            <a:r>
              <a:rPr lang="en-GB" smtClean="0"/>
              <a:t>Problems with TAU/late intervention</a:t>
            </a:r>
          </a:p>
          <a:p>
            <a:pPr eaLnBrk="1" hangingPunct="1"/>
            <a:r>
              <a:rPr lang="en-GB" smtClean="0"/>
              <a:t>80% relapse and long term disability</a:t>
            </a:r>
          </a:p>
          <a:p>
            <a:pPr eaLnBrk="1" hangingPunct="1"/>
            <a:r>
              <a:rPr lang="en-GB" smtClean="0"/>
              <a:t>EI ‘movement’ and International Early Psychosis Declaration (WHO)</a:t>
            </a:r>
          </a:p>
          <a:p>
            <a:pPr eaLnBrk="1" hangingPunct="1"/>
            <a:r>
              <a:rPr lang="en-GB" smtClean="0"/>
              <a:t>Schizophrenia had been calculated to cost the NHS in excess of £1 billion per year (Bosanquet, 2000). </a:t>
            </a:r>
          </a:p>
          <a:p>
            <a:pPr eaLnBrk="1" hangingPunct="1"/>
            <a:r>
              <a:rPr lang="en-GB" smtClean="0"/>
              <a:t>Expected to be costly but economic evaluation study is showing the true economic impact of EIP.  This study has modelled the costs associated with Early Intervention over a one-year and a three-year period and found that when compared to usual care, the cost for Early Intervention amounts to an annual saving of 53%, which is maintained after three years.  (McCrone, Dhanasiri &amp; Knapp)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r>
              <a:rPr lang="en-GB" sz="1400" smtClean="0"/>
              <a:t>People with serious mental illnesses die on average 15-20 years earlier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AA2294E9-2EF7-40E0-AC6D-C99B37508AEE}" type="slidenum">
              <a:rPr lang="en-GB" smtClean="0"/>
              <a:pPr/>
              <a:t>12</a:t>
            </a:fld>
            <a:endParaRPr lang="en-GB" smtClean="0"/>
          </a:p>
        </p:txBody>
      </p:sp>
      <p:sp>
        <p:nvSpPr>
          <p:cNvPr id="46082"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1B9BE263-3F04-47B8-B9A0-5310F7AF5BDB}" type="slidenum">
              <a:rPr lang="en-GB" sz="1300"/>
              <a:pPr algn="r"/>
              <a:t>12</a:t>
            </a:fld>
            <a:endParaRPr lang="en-GB" sz="130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mtClean="0">
                <a:cs typeface="Times New Roman" pitchFamily="18" charset="0"/>
              </a:rPr>
              <a:t>STARS OF EI RESEARCH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r>
              <a:rPr lang="en-GB" smtClean="0"/>
              <a:t>80% Preventable physical (cardiometabolic) reasons</a:t>
            </a:r>
          </a:p>
          <a:p>
            <a:r>
              <a:rPr lang="en-GB" smtClean="0"/>
              <a:t>20% Suicide and injury</a:t>
            </a:r>
          </a:p>
          <a:p>
            <a:r>
              <a:rPr lang="en-GB" smtClean="0"/>
              <a:t>McElroy, SL, 2009. Obesity in patients with severe mental illness: overview and management, </a:t>
            </a:r>
            <a:r>
              <a:rPr lang="en-GB" i="1" smtClean="0"/>
              <a:t>Journal of Clinical Psychiatry</a:t>
            </a:r>
            <a:r>
              <a:rPr lang="en-GB" smtClean="0"/>
              <a:t>, 70,</a:t>
            </a:r>
          </a:p>
          <a:p>
            <a:r>
              <a:rPr lang="en-GB" smtClean="0"/>
              <a:t>Supplement 3:12-21.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r>
              <a:rPr lang="en-GB" b="1" smtClean="0"/>
              <a:t>Jackie Curtis1,2, Andrew Watkins1, Katherine Samaras3, Megan Kalucy1,2,</a:t>
            </a:r>
          </a:p>
          <a:p>
            <a:r>
              <a:rPr lang="en-GB" b="1" smtClean="0"/>
              <a:t>Simon Rosenbaum1, Scott Teasdale1, Janelle Abbott1, Julio De La Torre1, Philip Ward2,4</a:t>
            </a:r>
          </a:p>
          <a:p>
            <a:r>
              <a:rPr lang="en-GB" smtClean="0"/>
              <a:t>1Early Psychosis Program, South Eastern Sydney Local Health District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r>
              <a:rPr lang="en-GB" b="1" smtClean="0"/>
              <a:t>Intervention</a:t>
            </a:r>
          </a:p>
          <a:p>
            <a:r>
              <a:rPr lang="en-GB" smtClean="0"/>
              <a:t>12-week structured, individualised lifestyle coaching</a:t>
            </a:r>
          </a:p>
          <a:p>
            <a:r>
              <a:rPr lang="en-GB" smtClean="0"/>
              <a:t>program delivered by specialist clinical staff (nurse</a:t>
            </a:r>
          </a:p>
          <a:p>
            <a:r>
              <a:rPr lang="en-GB" smtClean="0"/>
              <a:t>practitioner, dietician and exercise physiologist)</a:t>
            </a:r>
          </a:p>
          <a:p>
            <a:r>
              <a:rPr lang="en-GB" smtClean="0"/>
              <a:t>supported by youth peer wellness coaches. The</a:t>
            </a:r>
          </a:p>
          <a:p>
            <a:r>
              <a:rPr lang="en-GB" smtClean="0"/>
              <a:t>intervention comprised weekly-individualised dietetic</a:t>
            </a:r>
          </a:p>
          <a:p>
            <a:r>
              <a:rPr lang="en-GB" smtClean="0"/>
              <a:t>education &amp; monitoring, including practical sessions</a:t>
            </a:r>
          </a:p>
          <a:p>
            <a:r>
              <a:rPr lang="en-GB" smtClean="0"/>
              <a:t>on shopping and cooking. Individualised exercise</a:t>
            </a:r>
          </a:p>
          <a:p>
            <a:r>
              <a:rPr lang="en-GB" smtClean="0"/>
              <a:t>prescriptions were provided, with availability of a</a:t>
            </a:r>
          </a:p>
          <a:p>
            <a:r>
              <a:rPr lang="en-GB" smtClean="0"/>
              <a:t>supervised on-site gym.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D9C76E89-6E21-4361-8313-82C83399D136}" type="slidenum">
              <a:rPr lang="en-GB" sz="1300"/>
              <a:pPr algn="r"/>
              <a:t>23</a:t>
            </a:fld>
            <a:endParaRPr lang="en-GB" sz="13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r>
              <a:rPr lang="en-GB" smtClean="0"/>
              <a:t>Central to governments modernisation plans for MH services:  National plan, NSF, PIG (late 90’s).  Originally a target for 06 but extended to 09</a:t>
            </a:r>
          </a:p>
          <a:p>
            <a:pPr eaLnBrk="1" hangingPunct="1"/>
            <a:r>
              <a:rPr lang="en-GB" smtClean="0"/>
              <a:t>Evidence for EI inconclusive at the time but has been demonstrated since</a:t>
            </a:r>
          </a:p>
          <a:p>
            <a:pPr eaLnBrk="1" hangingPunct="1"/>
            <a:r>
              <a:rPr lang="en-GB" smtClean="0"/>
              <a:t>Problems with TAU/late intervention</a:t>
            </a:r>
          </a:p>
          <a:p>
            <a:pPr eaLnBrk="1" hangingPunct="1"/>
            <a:r>
              <a:rPr lang="en-GB" smtClean="0"/>
              <a:t>80% relapse and long term disability</a:t>
            </a:r>
          </a:p>
          <a:p>
            <a:pPr eaLnBrk="1" hangingPunct="1"/>
            <a:r>
              <a:rPr lang="en-GB" smtClean="0"/>
              <a:t>EI ‘movement’ and International Early Psychosis Declaration (WHO)</a:t>
            </a:r>
          </a:p>
          <a:p>
            <a:pPr eaLnBrk="1" hangingPunct="1"/>
            <a:r>
              <a:rPr lang="en-GB" smtClean="0"/>
              <a:t>Schizophrenia had been calculated to cost the NHS in excess of £1 billion per year (Bosanquet, 2000). </a:t>
            </a:r>
          </a:p>
          <a:p>
            <a:pPr eaLnBrk="1" hangingPunct="1"/>
            <a:r>
              <a:rPr lang="en-GB" smtClean="0"/>
              <a:t>Expected to be costly but economic evaluation study is showing the true economic impact of EIP.  This study has modelled the costs associated with Early Intervention over a one-year and a three-year period and found that when compared to usual care, the cost for Early Intervention amounts to an annual saving of 53%, which is maintained after three years.  (McCrone, Dhanasiri &amp; Knapp)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7B5BB128-E70A-49EC-9B4F-B9BD9D010ABF}" type="slidenum">
              <a:rPr lang="en-GB" sz="1300"/>
              <a:pPr algn="r"/>
              <a:t>26</a:t>
            </a:fld>
            <a:endParaRPr lang="en-GB" sz="13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r>
              <a:rPr lang="en-GB" smtClean="0"/>
              <a:t>Central to governments modernisation plans for MH services:  National plan, NSF, PIG (late 90’s).  Originally a target for 06 but extended to 09</a:t>
            </a:r>
          </a:p>
          <a:p>
            <a:pPr eaLnBrk="1" hangingPunct="1"/>
            <a:r>
              <a:rPr lang="en-GB" smtClean="0"/>
              <a:t>Evidence for EI inconclusive at the time but has been demonstrated since</a:t>
            </a:r>
          </a:p>
          <a:p>
            <a:pPr eaLnBrk="1" hangingPunct="1"/>
            <a:r>
              <a:rPr lang="en-GB" smtClean="0"/>
              <a:t>Problems with TAU/late intervention</a:t>
            </a:r>
          </a:p>
          <a:p>
            <a:pPr eaLnBrk="1" hangingPunct="1"/>
            <a:r>
              <a:rPr lang="en-GB" smtClean="0"/>
              <a:t>80% relapse and long term disability</a:t>
            </a:r>
          </a:p>
          <a:p>
            <a:pPr eaLnBrk="1" hangingPunct="1"/>
            <a:r>
              <a:rPr lang="en-GB" smtClean="0"/>
              <a:t>EI ‘movement’ and International Early Psychosis Declaration (WHO)</a:t>
            </a:r>
          </a:p>
          <a:p>
            <a:pPr eaLnBrk="1" hangingPunct="1"/>
            <a:r>
              <a:rPr lang="en-GB" smtClean="0"/>
              <a:t>Schizophrenia had been calculated to cost the NHS in excess of £1 billion per year (Bosanquet, 2000). </a:t>
            </a:r>
          </a:p>
          <a:p>
            <a:pPr eaLnBrk="1" hangingPunct="1"/>
            <a:r>
              <a:rPr lang="en-GB" smtClean="0"/>
              <a:t>Expected to be costly but economic evaluation study is showing the true economic impact of EIP.  This study has modelled the costs associated with Early Intervention over a one-year and a three-year period and found that when compared to usual care, the cost for Early Intervention amounts to an annual saving of 53%, which is maintained after three years.  (McCrone, Dhanasiri &amp; Knapp)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719D01E7-10E3-4A45-AFC2-A33456814C7B}" type="slidenum">
              <a:rPr lang="en-GB" sz="1300"/>
              <a:pPr algn="r"/>
              <a:t>27</a:t>
            </a:fld>
            <a:endParaRPr lang="en-GB" sz="1300"/>
          </a:p>
        </p:txBody>
      </p:sp>
      <p:sp>
        <p:nvSpPr>
          <p:cNvPr id="67586"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BE2C820E-AB67-473E-86D4-64C50FE0D017}" type="slidenum">
              <a:rPr lang="en-GB" sz="1300"/>
              <a:pPr algn="r"/>
              <a:t>27</a:t>
            </a:fld>
            <a:endParaRPr lang="en-GB" sz="13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mtClean="0"/>
              <a:t>NICE 2014</a:t>
            </a:r>
          </a:p>
          <a:p>
            <a:pPr eaLnBrk="1" hangingPunct="1"/>
            <a:r>
              <a:rPr lang="en-GB" smtClean="0"/>
              <a:t>EIP – irrespective of age and DUP</a:t>
            </a:r>
          </a:p>
          <a:p>
            <a:pPr eaLnBrk="1" hangingPunct="1"/>
            <a:r>
              <a:rPr lang="en-GB" smtClean="0"/>
              <a:t>Evidence for late intervention and TAU?  It causes long term disability.</a:t>
            </a:r>
          </a:p>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r>
              <a:rPr lang="en-GB" smtClean="0"/>
              <a:t>David Yeomans, Consultant Psychiatrist, Leeds)</a:t>
            </a:r>
          </a:p>
          <a:p>
            <a:r>
              <a:rPr lang="en-GB" smtClean="0"/>
              <a:t>There may be a biological basis for some people whose distress is labelled as Sz (eg GPI)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C65BE722-B280-403D-BF9D-B0C91DB8ACDC}" type="slidenum">
              <a:rPr lang="en-GB" sz="1300"/>
              <a:pPr algn="r"/>
              <a:t>31</a:t>
            </a:fld>
            <a:endParaRPr lang="en-GB" sz="1300"/>
          </a:p>
        </p:txBody>
      </p:sp>
      <p:sp>
        <p:nvSpPr>
          <p:cNvPr id="73730"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9E9D8A43-A4E3-4129-B83D-CAB13FBFA871}" type="slidenum">
              <a:rPr lang="en-GB" sz="1300"/>
              <a:pPr algn="r"/>
              <a:t>31</a:t>
            </a:fld>
            <a:endParaRPr lang="en-GB" sz="13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mtClean="0"/>
              <a:t>NICE 2014</a:t>
            </a:r>
          </a:p>
          <a:p>
            <a:pPr eaLnBrk="1" hangingPunct="1"/>
            <a:r>
              <a:rPr lang="en-GB" smtClean="0"/>
              <a:t>EIP – irrespective of age and DUP</a:t>
            </a:r>
          </a:p>
          <a:p>
            <a:pPr eaLnBrk="1" hangingPunct="1"/>
            <a:r>
              <a:rPr lang="en-GB" smtClean="0"/>
              <a:t>Evidence for late intervention and TAU?  It causes long term disability.</a:t>
            </a:r>
          </a:p>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97C933AE-77AB-4CC3-BC6B-791B2967CFF5}" type="slidenum">
              <a:rPr lang="en-GB" sz="1300"/>
              <a:pPr algn="r"/>
              <a:t>3</a:t>
            </a:fld>
            <a:endParaRPr lang="en-GB" sz="13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GB" smtClean="0"/>
              <a:t>Central to governments modernisation plans for MH services:  National plan, NSF, PIG (late 90’s).  Originally a target for 06 but extended to 09</a:t>
            </a:r>
          </a:p>
          <a:p>
            <a:pPr eaLnBrk="1" hangingPunct="1"/>
            <a:r>
              <a:rPr lang="en-GB" smtClean="0"/>
              <a:t>Evidence for EI inconclusive at the time but has been demonstrated since</a:t>
            </a:r>
          </a:p>
          <a:p>
            <a:pPr eaLnBrk="1" hangingPunct="1"/>
            <a:r>
              <a:rPr lang="en-GB" smtClean="0"/>
              <a:t>Problems with TAU/late intervention</a:t>
            </a:r>
          </a:p>
          <a:p>
            <a:pPr eaLnBrk="1" hangingPunct="1"/>
            <a:r>
              <a:rPr lang="en-GB" smtClean="0"/>
              <a:t>80% relapse and long term disability</a:t>
            </a:r>
          </a:p>
          <a:p>
            <a:pPr eaLnBrk="1" hangingPunct="1"/>
            <a:r>
              <a:rPr lang="en-GB" smtClean="0"/>
              <a:t>EI ‘movement’ and International Early Psychosis Declaration (WHO)</a:t>
            </a:r>
          </a:p>
          <a:p>
            <a:pPr eaLnBrk="1" hangingPunct="1"/>
            <a:r>
              <a:rPr lang="en-GB" smtClean="0"/>
              <a:t>Schizophrenia had been calculated to cost the NHS in excess of £1 billion per year (Bosanquet, 2000). </a:t>
            </a:r>
          </a:p>
          <a:p>
            <a:pPr eaLnBrk="1" hangingPunct="1"/>
            <a:r>
              <a:rPr lang="en-GB" smtClean="0"/>
              <a:t>Expected to be costly but economic evaluation study is showing the true economic impact of EIP.  This study has modelled the costs associated with Early Intervention over a one-year and a three-year period and found that when compared to usual care, the cost for Early Intervention amounts to an annual saving of 53%, which is maintained after three years.  (McCrone, Dhanasiri &amp; Knapp)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xfrm>
            <a:off x="709613" y="4860925"/>
            <a:ext cx="5680075" cy="4605338"/>
          </a:xfrm>
          <a:noFill/>
          <a:ln/>
        </p:spPr>
        <p:txBody>
          <a:bodyPr/>
          <a:lstStyle/>
          <a:p>
            <a:r>
              <a:rPr lang="en-GB" sz="1000" smtClean="0"/>
              <a:t>Intensive Case Management (vs AOT)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0409A7F1-4C40-4C35-AEF0-6DF89698AD83}" type="slidenum">
              <a:rPr lang="en-GB" altLang="en-US" sz="1200"/>
              <a:pPr algn="r"/>
              <a:t>34</a:t>
            </a:fld>
            <a:endParaRPr lang="en-GB" alt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709613" y="4860925"/>
            <a:ext cx="5680075" cy="4605338"/>
          </a:xfrm>
          <a:noFill/>
          <a:ln/>
        </p:spPr>
        <p:txBody>
          <a:bodyPr/>
          <a:lstStyle/>
          <a:p>
            <a:pPr eaLnBrk="1" hangingPunct="1">
              <a:lnSpc>
                <a:spcPct val="90000"/>
              </a:lnSpc>
            </a:pPr>
            <a:r>
              <a:rPr lang="en-US" altLang="en-US" sz="1300" smtClean="0"/>
              <a:t>Who is IRIS?</a:t>
            </a:r>
          </a:p>
          <a:p>
            <a:pPr eaLnBrk="1" hangingPunct="1">
              <a:lnSpc>
                <a:spcPct val="90000"/>
              </a:lnSpc>
            </a:pPr>
            <a:endParaRPr lang="en-US" altLang="en-US" sz="1300" smtClean="0"/>
          </a:p>
          <a:p>
            <a:pPr eaLnBrk="1" hangingPunct="1">
              <a:lnSpc>
                <a:spcPct val="90000"/>
              </a:lnSpc>
            </a:pPr>
            <a:r>
              <a:rPr lang="en-GB" altLang="en-US" sz="1400" smtClean="0"/>
              <a:t>[Cut to Guidelines…]</a:t>
            </a:r>
            <a:endParaRPr lang="en-US" altLang="en-US" sz="1300" smtClean="0"/>
          </a:p>
          <a:p>
            <a:pPr eaLnBrk="1" hangingPunct="1">
              <a:lnSpc>
                <a:spcPct val="90000"/>
              </a:lnSpc>
            </a:pPr>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109FF4C8-E0BF-445D-A4D5-3487BCAD5291}" type="slidenum">
              <a:rPr lang="en-GB" sz="1300"/>
              <a:pPr algn="r"/>
              <a:t>35</a:t>
            </a:fld>
            <a:endParaRPr lang="en-GB" sz="1300"/>
          </a:p>
        </p:txBody>
      </p:sp>
      <p:sp>
        <p:nvSpPr>
          <p:cNvPr id="80898"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CCAAEFE8-61BA-4B14-BDFB-815E8ABCAE62}" type="slidenum">
              <a:rPr lang="en-GB" sz="1300"/>
              <a:pPr algn="r"/>
              <a:t>35</a:t>
            </a:fld>
            <a:endParaRPr lang="en-GB" sz="13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mtClean="0"/>
              <a:t>NICE 2014</a:t>
            </a:r>
          </a:p>
          <a:p>
            <a:pPr eaLnBrk="1" hangingPunct="1"/>
            <a:r>
              <a:rPr lang="en-GB" smtClean="0"/>
              <a:t>EIP – irrespective of age and DUP</a:t>
            </a:r>
          </a:p>
          <a:p>
            <a:pPr eaLnBrk="1" hangingPunct="1"/>
            <a:r>
              <a:rPr lang="en-GB" smtClean="0"/>
              <a:t>Evidence for late intervention and TAU?  It causes long term disability.</a:t>
            </a:r>
          </a:p>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77F31E88-A3A3-4997-A987-140933448E2A}" type="slidenum">
              <a:rPr lang="en-GB" sz="1300"/>
              <a:pPr algn="r"/>
              <a:t>36</a:t>
            </a:fld>
            <a:endParaRPr lang="en-GB" sz="1300"/>
          </a:p>
        </p:txBody>
      </p:sp>
      <p:sp>
        <p:nvSpPr>
          <p:cNvPr id="82946"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E54A3952-4B93-41A6-9290-BB92D0266A27}" type="slidenum">
              <a:rPr lang="en-GB" sz="1300"/>
              <a:pPr algn="r"/>
              <a:t>36</a:t>
            </a:fld>
            <a:endParaRPr lang="en-GB" sz="13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mtClean="0"/>
              <a:t>NICE 2014</a:t>
            </a:r>
          </a:p>
          <a:p>
            <a:pPr eaLnBrk="1" hangingPunct="1"/>
            <a:r>
              <a:rPr lang="en-GB" smtClean="0"/>
              <a:t>EIP – irrespective of age and DUP</a:t>
            </a:r>
          </a:p>
          <a:p>
            <a:pPr eaLnBrk="1" hangingPunct="1"/>
            <a:r>
              <a:rPr lang="en-GB" smtClean="0"/>
              <a:t>Evidence for late intervention and TAU?  It causes long term disability.</a:t>
            </a:r>
          </a:p>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C7F64534-8004-4A0A-B943-948FCBB59720}" type="slidenum">
              <a:rPr lang="en-GB" sz="1300"/>
              <a:pPr algn="r"/>
              <a:t>38</a:t>
            </a:fld>
            <a:endParaRPr lang="en-GB" sz="13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r>
              <a:rPr lang="en-GB" smtClean="0"/>
              <a:t>Central to governments modernisation plans for MH services:  National plan, NSF, PIG (late 90’s).  Originally a target for 06 but extended to 09</a:t>
            </a:r>
          </a:p>
          <a:p>
            <a:pPr eaLnBrk="1" hangingPunct="1"/>
            <a:r>
              <a:rPr lang="en-GB" smtClean="0"/>
              <a:t>Evidence for EI inconclusive at the time but has been demonstrated since</a:t>
            </a:r>
          </a:p>
          <a:p>
            <a:pPr eaLnBrk="1" hangingPunct="1"/>
            <a:r>
              <a:rPr lang="en-GB" smtClean="0"/>
              <a:t>Problems with TAU/late intervention</a:t>
            </a:r>
          </a:p>
          <a:p>
            <a:pPr eaLnBrk="1" hangingPunct="1"/>
            <a:r>
              <a:rPr lang="en-GB" smtClean="0"/>
              <a:t>80% relapse and long term disability</a:t>
            </a:r>
          </a:p>
          <a:p>
            <a:pPr eaLnBrk="1" hangingPunct="1"/>
            <a:r>
              <a:rPr lang="en-GB" smtClean="0"/>
              <a:t>EI ‘movement’ and International Early Psychosis Declaration (WHO)</a:t>
            </a:r>
          </a:p>
          <a:p>
            <a:pPr eaLnBrk="1" hangingPunct="1"/>
            <a:r>
              <a:rPr lang="en-GB" smtClean="0"/>
              <a:t>Schizophrenia had been calculated to cost the NHS in excess of £1 billion per year (Bosanquet, 2000). </a:t>
            </a:r>
          </a:p>
          <a:p>
            <a:pPr eaLnBrk="1" hangingPunct="1"/>
            <a:r>
              <a:rPr lang="en-GB" smtClean="0"/>
              <a:t>Expected to be costly but economic evaluation study is showing the true economic impact of EIP.  This study has modelled the costs associated with Early Intervention over a one-year and a three-year period and found that when compared to usual care, the cost for Early Intervention amounts to an annual saving of 53%, which is maintained after three years.  (McCrone, Dhanasiri &amp; Knapp)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69F91660-9EFE-4CAE-A774-3052404272D2}" type="slidenum">
              <a:rPr lang="en-GB" sz="1300"/>
              <a:pPr algn="r"/>
              <a:t>39</a:t>
            </a:fld>
            <a:endParaRPr lang="en-GB" sz="1300"/>
          </a:p>
        </p:txBody>
      </p:sp>
      <p:sp>
        <p:nvSpPr>
          <p:cNvPr id="88066"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F43535BD-EC19-492A-9C3E-E1FBD072909D}" type="slidenum">
              <a:rPr lang="en-GB" sz="1300"/>
              <a:pPr algn="r"/>
              <a:t>39</a:t>
            </a:fld>
            <a:endParaRPr lang="en-GB" sz="130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mtClean="0"/>
              <a:t>NICE 2014</a:t>
            </a:r>
          </a:p>
          <a:p>
            <a:pPr eaLnBrk="1" hangingPunct="1"/>
            <a:r>
              <a:rPr lang="en-GB" smtClean="0"/>
              <a:t>EIP – irrespective of age and DUP</a:t>
            </a:r>
          </a:p>
          <a:p>
            <a:pPr eaLnBrk="1" hangingPunct="1"/>
            <a:r>
              <a:rPr lang="en-GB" smtClean="0"/>
              <a:t>Evidence for late intervention and TAU?  It causes long term disability.</a:t>
            </a:r>
          </a:p>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a:ln/>
        </p:spPr>
        <p:txBody>
          <a:bodyPr/>
          <a:lstStyle/>
          <a:p>
            <a:r>
              <a:rPr lang="en-GB" altLang="en-US" smtClean="0"/>
              <a:t>LSE Martin Knapp and Paul McCrone</a:t>
            </a:r>
          </a:p>
        </p:txBody>
      </p:sp>
      <p:sp>
        <p:nvSpPr>
          <p:cNvPr id="90115" name="Slide Number Placeholder 3"/>
          <p:cNvSpPr txBox="1">
            <a:spLocks noGrp="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A789E143-78E7-4060-B429-B057197A5527}" type="slidenum">
              <a:rPr lang="en-GB" altLang="en-US" sz="1200"/>
              <a:pPr algn="r"/>
              <a:t>40</a:t>
            </a:fld>
            <a:endParaRPr lang="en-GB"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5B714A14-0C83-4B7F-A93A-FF20F575581A}" type="slidenum">
              <a:rPr lang="en-GB" sz="1300"/>
              <a:pPr algn="r"/>
              <a:t>41</a:t>
            </a:fld>
            <a:endParaRPr lang="en-GB" sz="1300"/>
          </a:p>
        </p:txBody>
      </p:sp>
      <p:sp>
        <p:nvSpPr>
          <p:cNvPr id="92162"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B10E32DB-E925-47C7-BB0A-DEA7DCB68B97}" type="slidenum">
              <a:rPr lang="en-GB" sz="1300"/>
              <a:pPr algn="r"/>
              <a:t>41</a:t>
            </a:fld>
            <a:endParaRPr lang="en-GB"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mtClean="0"/>
              <a:t>NICE 2014</a:t>
            </a:r>
          </a:p>
          <a:p>
            <a:pPr eaLnBrk="1" hangingPunct="1"/>
            <a:r>
              <a:rPr lang="en-GB" smtClean="0"/>
              <a:t>EIP – irrespective of age and DUP</a:t>
            </a:r>
          </a:p>
          <a:p>
            <a:pPr eaLnBrk="1" hangingPunct="1"/>
            <a:r>
              <a:rPr lang="en-GB" smtClean="0"/>
              <a:t>Evidence for late intervention and TAU?  It causes long term disability.</a:t>
            </a:r>
          </a:p>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4D83E334-8672-4C3A-BE77-E6F28716D6FF}" type="slidenum">
              <a:rPr lang="en-GB" altLang="en-US" sz="1200"/>
              <a:pPr algn="r"/>
              <a:t>42</a:t>
            </a:fld>
            <a:endParaRPr lang="en-GB" altLang="en-US" sz="1200"/>
          </a:p>
        </p:txBody>
      </p:sp>
      <p:sp>
        <p:nvSpPr>
          <p:cNvPr id="94210" name="Rectangle 2"/>
          <p:cNvSpPr>
            <a:spLocks noGrp="1" noRo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spcBef>
                <a:spcPct val="0"/>
              </a:spcBef>
              <a:buFontTx/>
              <a:buChar char="•"/>
            </a:pPr>
            <a:r>
              <a:rPr lang="en-GB" altLang="en-US" smtClean="0"/>
              <a:t>The average cost of a night in a mental</a:t>
            </a:r>
          </a:p>
          <a:p>
            <a:pPr eaLnBrk="1" hangingPunct="1">
              <a:spcBef>
                <a:spcPct val="0"/>
              </a:spcBef>
            </a:pPr>
            <a:r>
              <a:rPr lang="en-GB" altLang="en-US" smtClean="0"/>
              <a:t>health inpatient bed in England is £321 (Curtis</a:t>
            </a:r>
          </a:p>
          <a:p>
            <a:pPr eaLnBrk="1" hangingPunct="1">
              <a:spcBef>
                <a:spcPct val="0"/>
              </a:spcBef>
            </a:pPr>
            <a:r>
              <a:rPr lang="en-GB" altLang="en-US" smtClean="0"/>
              <a:t>2011). Hospital Episode Statistics (HESonline</a:t>
            </a:r>
          </a:p>
          <a:p>
            <a:pPr eaLnBrk="1" hangingPunct="1">
              <a:spcBef>
                <a:spcPct val="0"/>
              </a:spcBef>
            </a:pPr>
            <a:r>
              <a:rPr lang="en-GB" altLang="en-US" smtClean="0"/>
              <a:t>2011) show that the median length of admission</a:t>
            </a:r>
          </a:p>
          <a:p>
            <a:pPr eaLnBrk="1" hangingPunct="1">
              <a:spcBef>
                <a:spcPct val="0"/>
              </a:spcBef>
            </a:pPr>
            <a:r>
              <a:rPr lang="en-GB" altLang="en-US" smtClean="0"/>
              <a:t>is 38 days, translating into an estimated cost of</a:t>
            </a:r>
          </a:p>
          <a:p>
            <a:pPr eaLnBrk="1" hangingPunct="1">
              <a:spcBef>
                <a:spcPct val="0"/>
              </a:spcBef>
            </a:pPr>
            <a:r>
              <a:rPr lang="en-GB" altLang="en-US" smtClean="0"/>
              <a:t>£12,198 per admission.3 Typically, compulsory</a:t>
            </a:r>
          </a:p>
          <a:p>
            <a:pPr eaLnBrk="1" hangingPunct="1">
              <a:spcBef>
                <a:spcPct val="0"/>
              </a:spcBef>
            </a:pPr>
            <a:r>
              <a:rPr lang="en-GB" altLang="en-US" smtClean="0"/>
              <a:t>(or formal) admissions under the Mental Health</a:t>
            </a:r>
          </a:p>
          <a:p>
            <a:pPr eaLnBrk="1" hangingPunct="1">
              <a:spcBef>
                <a:spcPct val="0"/>
              </a:spcBef>
            </a:pPr>
            <a:r>
              <a:rPr lang="en-GB" altLang="en-US" smtClean="0"/>
              <a:t>Act are longer than this, and thus translate</a:t>
            </a:r>
          </a:p>
          <a:p>
            <a:pPr eaLnBrk="1" hangingPunct="1">
              <a:spcBef>
                <a:spcPct val="0"/>
              </a:spcBef>
            </a:pPr>
            <a:r>
              <a:rPr lang="en-GB" altLang="en-US" smtClean="0"/>
              <a:t>into higher costs than voluntary admissions. taxation</a:t>
            </a:r>
          </a:p>
          <a:p>
            <a:pPr eaLnBrk="1" hangingPunct="1"/>
            <a:endParaRPr lang="en-GB"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8D9D1CD0-1E27-46BD-A7C5-F2EC0BBF9469}" type="slidenum">
              <a:rPr lang="en-GB" altLang="en-US" sz="1200"/>
              <a:pPr algn="r"/>
              <a:t>44</a:t>
            </a:fld>
            <a:endParaRPr lang="en-GB" altLang="en-US" sz="1200"/>
          </a:p>
        </p:txBody>
      </p:sp>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xfrm>
            <a:off x="709613" y="4860925"/>
            <a:ext cx="5680075" cy="4605338"/>
          </a:xfrm>
          <a:noFill/>
          <a:ln/>
        </p:spPr>
        <p:txBody>
          <a:bodyPr/>
          <a:lstStyle/>
          <a:p>
            <a:pPr eaLnBrk="1" hangingPunct="1">
              <a:spcBef>
                <a:spcPct val="0"/>
              </a:spcBef>
            </a:pPr>
            <a:endParaRPr lang="en-US" altLang="en-US" smtClean="0"/>
          </a:p>
        </p:txBody>
      </p:sp>
      <p:sp>
        <p:nvSpPr>
          <p:cNvPr id="97284"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2A54308C-64DD-4903-8807-E82D3577D94C}" type="slidenum">
              <a:rPr lang="en-GB" altLang="en-US" sz="1200">
                <a:latin typeface="Calibri" pitchFamily="34" charset="0"/>
              </a:rPr>
              <a:pPr algn="r"/>
              <a:t>44</a:t>
            </a:fld>
            <a:endParaRPr lang="en-GB" alt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D47C19E2-B411-4A10-BB33-42A259B815DE}" type="slidenum">
              <a:rPr lang="en-GB" smtClean="0"/>
              <a:pPr/>
              <a:t>4</a:t>
            </a:fld>
            <a:endParaRPr lang="en-GB" smtClean="0"/>
          </a:p>
        </p:txBody>
      </p:sp>
      <p:sp>
        <p:nvSpPr>
          <p:cNvPr id="29698" name="Rectangle 2"/>
          <p:cNvSpPr>
            <a:spLocks noGrp="1" noRot="1" noChangeAspect="1" noChangeArrowheads="1" noTextEdit="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mtClean="0"/>
              <a:t>DOH (NSF) targets</a:t>
            </a:r>
          </a:p>
          <a:p>
            <a:pPr eaLnBrk="1" hangingPunct="1"/>
            <a:r>
              <a:rPr lang="en-GB" smtClean="0"/>
              <a:t>                  - National Plan: 50 teams (define) by 2004</a:t>
            </a:r>
          </a:p>
          <a:p>
            <a:pPr eaLnBrk="1" hangingPunct="1"/>
            <a:endParaRPr lang="en-GB" smtClean="0"/>
          </a:p>
          <a:p>
            <a:pPr eaLnBrk="1" hangingPunct="1"/>
            <a:r>
              <a:rPr lang="en-GB" smtClean="0"/>
              <a:t>                  - PIG: ‘By 2004 each EI service will have established it’s first team’.  </a:t>
            </a:r>
          </a:p>
          <a:p>
            <a:pPr eaLnBrk="1" hangingPunct="1"/>
            <a:r>
              <a:rPr lang="en-GB" smtClean="0"/>
              <a:t>                           ‘The overall service will be established during the lifespan of the NSF’</a:t>
            </a:r>
          </a:p>
          <a:p>
            <a:pPr eaLnBrk="1" hangingPunct="1"/>
            <a:endParaRPr lang="en-GB" smtClean="0"/>
          </a:p>
          <a:p>
            <a:pPr eaLnBrk="1" hangingPunct="1"/>
            <a:r>
              <a:rPr lang="en-GB" smtClean="0"/>
              <a:t>                  - 2002/3 Priorities and planning framework (2001): ‘</a:t>
            </a:r>
            <a:r>
              <a:rPr lang="en-GB" smtClean="0">
                <a:latin typeface="Arial" charset="0"/>
                <a:cs typeface="Arial" charset="0"/>
              </a:rPr>
              <a:t>By 2004 all young people who develop a serious 		mental illness will be in receipt of Early Intervention Services’.</a:t>
            </a:r>
          </a:p>
          <a:p>
            <a:pPr eaLnBrk="1" hangingPunct="1"/>
            <a:endParaRPr lang="en-GB" smtClean="0">
              <a:latin typeface="Arial" charset="0"/>
              <a:cs typeface="Arial" charset="0"/>
            </a:endParaRPr>
          </a:p>
          <a:p>
            <a:pPr eaLnBrk="1" hangingPunct="1"/>
            <a:r>
              <a:rPr lang="en-GB" smtClean="0">
                <a:latin typeface="Arial" charset="0"/>
                <a:cs typeface="Arial" charset="0"/>
              </a:rPr>
              <a:t>                  - P&amp;P 2003-2006: 2004 DUP target added</a:t>
            </a:r>
          </a:p>
          <a:p>
            <a:pPr eaLnBrk="1" hangingPunct="1"/>
            <a:r>
              <a:rPr lang="en-GB" smtClean="0">
                <a:latin typeface="Arial" charset="0"/>
                <a:cs typeface="Arial" charset="0"/>
              </a:rPr>
              <a:t>                 </a:t>
            </a:r>
            <a:endParaRPr lang="en-GB" smtClean="0"/>
          </a:p>
          <a:p>
            <a:pPr eaLnBrk="1" hangingPunct="1"/>
            <a:r>
              <a:rPr lang="en-GB" smtClean="0"/>
              <a:t>                  - Star ratings (!)</a:t>
            </a:r>
          </a:p>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p:spPr>
        <p:txBody>
          <a:bodyPr/>
          <a:lstStyle/>
          <a:p>
            <a:endParaRPr lang="en-US" altLang="en-US" smtClean="0"/>
          </a:p>
        </p:txBody>
      </p:sp>
      <p:sp>
        <p:nvSpPr>
          <p:cNvPr id="99331" name="Slide Number Placeholder 3"/>
          <p:cNvSpPr txBox="1">
            <a:spLocks noGrp="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9A4AE1CD-DFBA-4885-BF64-162691EC0D09}" type="slidenum">
              <a:rPr lang="en-GB" altLang="en-US" sz="1200"/>
              <a:pPr algn="r"/>
              <a:t>45</a:t>
            </a:fld>
            <a:endParaRPr lang="en-GB"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1A26503D-57B7-4251-B8E3-D5E12DF1F085}" type="slidenum">
              <a:rPr lang="en-GB" sz="1300"/>
              <a:pPr algn="r"/>
              <a:t>46</a:t>
            </a:fld>
            <a:endParaRPr lang="en-GB" sz="1300"/>
          </a:p>
        </p:txBody>
      </p:sp>
      <p:sp>
        <p:nvSpPr>
          <p:cNvPr id="101378"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36CEBE4C-62C0-4CD6-A4F1-8EF039FA02B5}" type="slidenum">
              <a:rPr lang="en-GB" sz="1300"/>
              <a:pPr algn="r"/>
              <a:t>46</a:t>
            </a:fld>
            <a:endParaRPr lang="en-GB" sz="13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mtClean="0"/>
              <a:t>NICE 2014</a:t>
            </a:r>
          </a:p>
          <a:p>
            <a:pPr eaLnBrk="1" hangingPunct="1"/>
            <a:r>
              <a:rPr lang="en-GB" smtClean="0"/>
              <a:t>EIP – irrespective of age and DUP</a:t>
            </a:r>
          </a:p>
          <a:p>
            <a:pPr eaLnBrk="1" hangingPunct="1"/>
            <a:r>
              <a:rPr lang="en-GB" smtClean="0"/>
              <a:t>Evidence for late intervention and TAU?  It causes long term disability.</a:t>
            </a:r>
          </a:p>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69FB4A76-8D1E-4A4E-87E7-7F8C872C21A6}" type="slidenum">
              <a:rPr lang="en-GB" altLang="en-US" sz="1200"/>
              <a:pPr algn="r"/>
              <a:t>47</a:t>
            </a:fld>
            <a:endParaRPr lang="en-GB" altLang="en-US" sz="1200"/>
          </a:p>
        </p:txBody>
      </p:sp>
      <p:sp>
        <p:nvSpPr>
          <p:cNvPr id="317442"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C9072954-E571-429B-B8D0-F47E07FC0B92}" type="slidenum">
              <a:rPr lang="en-GB" altLang="en-US" sz="1200">
                <a:latin typeface="Arial" charset="0"/>
              </a:rPr>
              <a:pPr algn="r"/>
              <a:t>47</a:t>
            </a:fld>
            <a:endParaRPr lang="en-GB" altLang="en-US" sz="1200">
              <a:latin typeface="Arial" charset="0"/>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xfrm>
            <a:off x="709613" y="4860925"/>
            <a:ext cx="5680075" cy="4605338"/>
          </a:xfrm>
          <a:noFill/>
          <a:ln/>
        </p:spPr>
        <p:txBody>
          <a:bodyPr/>
          <a:lstStyle/>
          <a:p>
            <a:pPr eaLnBrk="1" hangingPunct="1"/>
            <a:endParaRPr lang="en-US"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D7900B5A-1360-4101-9734-FEEA08D60E89}" type="slidenum">
              <a:rPr lang="en-GB" sz="1300"/>
              <a:pPr algn="r"/>
              <a:t>51</a:t>
            </a:fld>
            <a:endParaRPr lang="en-GB" sz="1300"/>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p:spPr>
        <p:txBody>
          <a:bodyPr/>
          <a:lstStyle/>
          <a:p>
            <a:pPr eaLnBrk="1" hangingPunct="1"/>
            <a:r>
              <a:rPr lang="en-GB" smtClean="0"/>
              <a:t>Central to governments modernisation plans for MH services:  National plan, NSF, PIG (late 90’s).  Originally a target for 06 but extended to 09</a:t>
            </a:r>
          </a:p>
          <a:p>
            <a:pPr eaLnBrk="1" hangingPunct="1"/>
            <a:r>
              <a:rPr lang="en-GB" smtClean="0"/>
              <a:t>Evidence for EI inconclusive at the time but has been demonstrated since</a:t>
            </a:r>
          </a:p>
          <a:p>
            <a:pPr eaLnBrk="1" hangingPunct="1"/>
            <a:r>
              <a:rPr lang="en-GB" smtClean="0"/>
              <a:t>Problems with TAU/late intervention</a:t>
            </a:r>
          </a:p>
          <a:p>
            <a:pPr eaLnBrk="1" hangingPunct="1"/>
            <a:r>
              <a:rPr lang="en-GB" smtClean="0"/>
              <a:t>80% relapse and long term disability</a:t>
            </a:r>
          </a:p>
          <a:p>
            <a:pPr eaLnBrk="1" hangingPunct="1"/>
            <a:r>
              <a:rPr lang="en-GB" smtClean="0"/>
              <a:t>EI ‘movement’ and International Early Psychosis Declaration (WHO)</a:t>
            </a:r>
          </a:p>
          <a:p>
            <a:pPr eaLnBrk="1" hangingPunct="1"/>
            <a:r>
              <a:rPr lang="en-GB" smtClean="0"/>
              <a:t>Schizophrenia had been calculated to cost the NHS in excess of £1 billion per year (Bosanquet, 2000). </a:t>
            </a:r>
          </a:p>
          <a:p>
            <a:pPr eaLnBrk="1" hangingPunct="1"/>
            <a:r>
              <a:rPr lang="en-GB" smtClean="0"/>
              <a:t>Expected to be costly but economic evaluation study is showing the true economic impact of EIP.  This study has modelled the costs associated with Early Intervention over a one-year and a three-year period and found that when compared to usual care, the cost for Early Intervention amounts to an annual saving of 53%, which is maintained after three years.  (McCrone, Dhanasiri &amp; Knapp)</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Rot="1" noChangeAspect="1" noChangeArrowheads="1" noTextEdit="1"/>
          </p:cNvSpPr>
          <p:nvPr>
            <p:ph type="sldImg"/>
          </p:nvPr>
        </p:nvSpPr>
        <p:spPr>
          <a:ln/>
        </p:spPr>
      </p:sp>
      <p:sp>
        <p:nvSpPr>
          <p:cNvPr id="325634" name="Rectangle 3"/>
          <p:cNvSpPr>
            <a:spLocks noGrp="1" noChangeArrowheads="1"/>
          </p:cNvSpPr>
          <p:nvPr>
            <p:ph type="body" idx="1"/>
          </p:nvPr>
        </p:nvSpPr>
        <p:spPr>
          <a:noFill/>
          <a:ln/>
        </p:spPr>
        <p:txBody>
          <a:bodyPr/>
          <a:lstStyle/>
          <a:p>
            <a:pPr eaLnBrk="1" hangingPunct="1"/>
            <a:r>
              <a:rPr lang="en-GB" altLang="en-US" smtClean="0"/>
              <a:t>Values</a:t>
            </a:r>
          </a:p>
          <a:p>
            <a:pPr eaLnBrk="1" hangingPunct="1"/>
            <a:endParaRPr lang="en-GB" altLang="en-US" smtClean="0"/>
          </a:p>
          <a:p>
            <a:pPr eaLnBrk="1" hangingPunct="1"/>
            <a:r>
              <a:rPr lang="en-GB" altLang="en-US" sz="1300" smtClean="0"/>
              <a:t>Vision:</a:t>
            </a:r>
          </a:p>
          <a:p>
            <a:pPr eaLnBrk="1" hangingPunct="1">
              <a:buFontTx/>
              <a:buChar char="•"/>
            </a:pPr>
            <a:r>
              <a:rPr lang="en-GB" altLang="en-US" sz="1300" smtClean="0"/>
              <a:t>Challenge stigmatising and discriminatory attitudes so that young people are not disadvantaged by their experiences and are truly included in their local communities.</a:t>
            </a:r>
          </a:p>
          <a:p>
            <a:pPr eaLnBrk="1" hangingPunct="1">
              <a:buFontTx/>
              <a:buChar char="•"/>
            </a:pPr>
            <a:r>
              <a:rPr lang="en-GB" altLang="en-US" sz="1300" smtClean="0"/>
              <a:t>Generate optimism and expectations of positive outcomes and recovery so that all young people with psychosis and their families achieve ordinary lives.</a:t>
            </a:r>
          </a:p>
          <a:p>
            <a:pPr eaLnBrk="1" hangingPunct="1">
              <a:buFontTx/>
              <a:buChar char="•"/>
            </a:pPr>
            <a:r>
              <a:rPr lang="en-GB" altLang="en-US" sz="1300" smtClean="0"/>
              <a:t>Raise wider societal awareness about psychosis and the importance of early intervention.</a:t>
            </a:r>
          </a:p>
          <a:p>
            <a:pPr eaLnBrk="1" hangingPunct="1">
              <a:buFontTx/>
              <a:buChar char="•"/>
            </a:pPr>
            <a:r>
              <a:rPr lang="en-GB" altLang="en-US" sz="1300" smtClean="0"/>
              <a:t>Attract and encourage practitioners from a wide range of health, social, non-governmental agencies (e.g. charitable, voluntary and youth), educational and employment services to reflect on how they can better contribute to supporting young people with psychosis, their families and their friends. </a:t>
            </a:r>
            <a:endParaRPr lang="en-US" altLang="en-US" sz="1300" smtClean="0"/>
          </a:p>
          <a:p>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A9BE2565-DF0B-41D2-8D14-2D122C83FB80}" type="slidenum">
              <a:rPr lang="en-GB" altLang="en-US" sz="1200"/>
              <a:pPr algn="r"/>
              <a:t>54</a:t>
            </a:fld>
            <a:endParaRPr lang="en-GB" altLang="en-US" sz="1200"/>
          </a:p>
        </p:txBody>
      </p:sp>
      <p:sp>
        <p:nvSpPr>
          <p:cNvPr id="327682" name="Slide Image Placeholder 1"/>
          <p:cNvSpPr>
            <a:spLocks noGrp="1" noRot="1" noChangeAspect="1" noTextEdit="1"/>
          </p:cNvSpPr>
          <p:nvPr>
            <p:ph type="sldImg"/>
          </p:nvPr>
        </p:nvSpPr>
        <p:spPr>
          <a:ln/>
        </p:spPr>
      </p:sp>
      <p:sp>
        <p:nvSpPr>
          <p:cNvPr id="327683" name="Notes Placeholder 2"/>
          <p:cNvSpPr>
            <a:spLocks noGrp="1"/>
          </p:cNvSpPr>
          <p:nvPr>
            <p:ph type="body" idx="1"/>
          </p:nvPr>
        </p:nvSpPr>
        <p:spPr>
          <a:xfrm>
            <a:off x="709613" y="4860925"/>
            <a:ext cx="5680075" cy="4605338"/>
          </a:xfrm>
          <a:noFill/>
          <a:ln/>
        </p:spPr>
        <p:txBody>
          <a:bodyPr/>
          <a:lstStyle/>
          <a:p>
            <a:pPr eaLnBrk="1" hangingPunct="1">
              <a:spcBef>
                <a:spcPct val="0"/>
              </a:spcBef>
            </a:pPr>
            <a:r>
              <a:rPr lang="en-GB" altLang="en-US" smtClean="0"/>
              <a:t>Our current campaigns are based on the schizophrenia commission</a:t>
            </a:r>
          </a:p>
          <a:p>
            <a:pPr eaLnBrk="1" hangingPunct="1">
              <a:spcBef>
                <a:spcPct val="0"/>
              </a:spcBef>
            </a:pPr>
            <a:r>
              <a:rPr lang="en-GB" altLang="en-US" smtClean="0"/>
              <a:t>. In 2012 there was an independent commission into the care of people with psychosis, hosted by Rethink Mental Illness. The commission heard 2,500  people with lived experience of psychosis, carers and professionals and it also looked at the economic case. </a:t>
            </a:r>
          </a:p>
          <a:p>
            <a:pPr eaLnBrk="1" hangingPunct="1">
              <a:spcBef>
                <a:spcPct val="0"/>
              </a:spcBef>
            </a:pPr>
            <a:r>
              <a:rPr lang="en-GB" altLang="en-US" smtClean="0"/>
              <a:t>The results of this commission... </a:t>
            </a:r>
          </a:p>
        </p:txBody>
      </p:sp>
      <p:sp>
        <p:nvSpPr>
          <p:cNvPr id="327684"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C063D552-4221-4216-897B-28B5501C25CC}" type="slidenum">
              <a:rPr lang="en-GB" altLang="en-US" sz="1200">
                <a:latin typeface="Calibri" pitchFamily="34" charset="0"/>
              </a:rPr>
              <a:pPr algn="r"/>
              <a:t>54</a:t>
            </a:fld>
            <a:endParaRPr lang="en-GB" altLang="en-US" sz="120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5E4B169F-612D-4F24-ABC2-6F6F0C6890FA}" type="slidenum">
              <a:rPr lang="en-GB" altLang="en-US" sz="1200"/>
              <a:pPr algn="r"/>
              <a:t>55</a:t>
            </a:fld>
            <a:endParaRPr lang="en-GB" altLang="en-US" sz="1200"/>
          </a:p>
        </p:txBody>
      </p:sp>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xfrm>
            <a:off x="709613" y="4860925"/>
            <a:ext cx="5680075" cy="4605338"/>
          </a:xfrm>
          <a:noFill/>
          <a:ln/>
        </p:spPr>
        <p:txBody>
          <a:bodyPr/>
          <a:lstStyle/>
          <a:p>
            <a:pPr eaLnBrk="1" hangingPunct="1">
              <a:spcBef>
                <a:spcPct val="0"/>
              </a:spcBef>
            </a:pPr>
            <a:endParaRPr lang="en-US" altLang="en-US" smtClean="0"/>
          </a:p>
        </p:txBody>
      </p:sp>
      <p:sp>
        <p:nvSpPr>
          <p:cNvPr id="329732"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1AD20EA3-A7B1-4BF4-A401-F5C893BBCFD8}" type="slidenum">
              <a:rPr lang="en-GB" altLang="en-US" sz="1200">
                <a:latin typeface="Calibri" pitchFamily="34" charset="0"/>
              </a:rPr>
              <a:pPr algn="r"/>
              <a:t>55</a:t>
            </a:fld>
            <a:endParaRPr lang="en-GB" altLang="en-US"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Slide Image Placeholder 1"/>
          <p:cNvSpPr>
            <a:spLocks noGrp="1" noRot="1" noChangeAspect="1" noTextEdit="1"/>
          </p:cNvSpPr>
          <p:nvPr>
            <p:ph type="sldImg"/>
          </p:nvPr>
        </p:nvSpPr>
        <p:spPr>
          <a:ln/>
        </p:spPr>
      </p:sp>
      <p:sp>
        <p:nvSpPr>
          <p:cNvPr id="331778" name="Notes Placeholder 2"/>
          <p:cNvSpPr>
            <a:spLocks noGrp="1"/>
          </p:cNvSpPr>
          <p:nvPr>
            <p:ph type="body" idx="1"/>
          </p:nvPr>
        </p:nvSpPr>
        <p:spPr>
          <a:xfrm>
            <a:off x="709613" y="4860925"/>
            <a:ext cx="5680075" cy="4605338"/>
          </a:xfrm>
          <a:noFill/>
          <a:ln/>
        </p:spPr>
        <p:txBody>
          <a:bodyPr/>
          <a:lstStyle/>
          <a:p>
            <a:pPr>
              <a:spcBef>
                <a:spcPct val="0"/>
              </a:spcBef>
            </a:pPr>
            <a:endParaRPr lang="en-US" smtClean="0"/>
          </a:p>
        </p:txBody>
      </p:sp>
      <p:sp>
        <p:nvSpPr>
          <p:cNvPr id="331779"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A9668340-4AD9-43F9-8679-E03075BBDB28}" type="slidenum">
              <a:rPr lang="en-GB" sz="1300">
                <a:latin typeface="Calibri" pitchFamily="34" charset="0"/>
              </a:rPr>
              <a:pPr algn="r" defTabSz="990600"/>
              <a:t>56</a:t>
            </a:fld>
            <a:endParaRPr lang="en-GB" sz="130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Rot="1" noChangeAspect="1" noChangeArrowheads="1" noTextEdit="1"/>
          </p:cNvSpPr>
          <p:nvPr>
            <p:ph type="sldImg"/>
          </p:nvPr>
        </p:nvSpPr>
        <p:spPr>
          <a:ln/>
        </p:spPr>
      </p:sp>
      <p:sp>
        <p:nvSpPr>
          <p:cNvPr id="334850" name="Rectangle 3"/>
          <p:cNvSpPr>
            <a:spLocks noGrp="1" noChangeArrowheads="1"/>
          </p:cNvSpPr>
          <p:nvPr>
            <p:ph type="body" idx="1"/>
          </p:nvPr>
        </p:nvSpPr>
        <p:spPr>
          <a:noFill/>
          <a:ln/>
        </p:spPr>
        <p:txBody>
          <a:bodyPr/>
          <a:lstStyle/>
          <a:p>
            <a:r>
              <a:rPr lang="en-GB" smtClean="0"/>
              <a:t>From December 2013 – January 2014, Rethink Mental Illness and the IRIS</a:t>
            </a:r>
          </a:p>
          <a:p>
            <a:r>
              <a:rPr lang="en-GB" smtClean="0"/>
              <a:t>Network conducted a comprehensive survey of Early Intervention in Psychosis</a:t>
            </a:r>
          </a:p>
          <a:p>
            <a:r>
              <a:rPr lang="en-GB" smtClean="0"/>
              <a:t>(EIP) services across England to investigate how economic and political</a:t>
            </a:r>
          </a:p>
          <a:p>
            <a:r>
              <a:rPr lang="en-GB" smtClean="0"/>
              <a:t>pressures are impacting on them.29 More than 75% of EIP services and teams</a:t>
            </a:r>
          </a:p>
          <a:p>
            <a:r>
              <a:rPr lang="en-GB" smtClean="0"/>
              <a:t>completed the survey.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ln/>
        </p:spPr>
      </p:sp>
      <p:sp>
        <p:nvSpPr>
          <p:cNvPr id="336898" name="Rectangle 3"/>
          <p:cNvSpPr>
            <a:spLocks noGrp="1" noChangeArrowheads="1"/>
          </p:cNvSpPr>
          <p:nvPr>
            <p:ph type="body" idx="1"/>
          </p:nvPr>
        </p:nvSpPr>
        <p:spPr>
          <a:noFill/>
          <a:ln/>
        </p:spPr>
        <p:txBody>
          <a:bodyPr/>
          <a:lstStyle/>
          <a:p>
            <a:r>
              <a:rPr lang="en-GB" smtClean="0"/>
              <a:t>From December 2013 – January 2014, Rethink Mental Illness and the IRIS</a:t>
            </a:r>
          </a:p>
          <a:p>
            <a:r>
              <a:rPr lang="en-GB" smtClean="0"/>
              <a:t>Network conducted a comprehensive survey of Early Intervention in Psychosis</a:t>
            </a:r>
          </a:p>
          <a:p>
            <a:r>
              <a:rPr lang="en-GB" smtClean="0"/>
              <a:t>(EIP) services across England to investigate how economic and political</a:t>
            </a:r>
          </a:p>
          <a:p>
            <a:r>
              <a:rPr lang="en-GB" smtClean="0"/>
              <a:t>pressures are impacting on them.29 More than 75% of EIP services and teams</a:t>
            </a:r>
          </a:p>
          <a:p>
            <a:r>
              <a:rPr lang="en-GB" smtClean="0"/>
              <a:t>completed the survey.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04FFA27C-96F6-4FCD-807D-0DB48D6E6660}" type="slidenum">
              <a:rPr lang="en-GB" smtClean="0"/>
              <a:pPr/>
              <a:t>5</a:t>
            </a:fld>
            <a:endParaRPr lang="en-GB"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GB" smtClean="0"/>
              <a:t>QIPP!!</a:t>
            </a:r>
          </a:p>
          <a:p>
            <a:pPr eaLnBrk="1" hangingPunct="1"/>
            <a:r>
              <a:rPr lang="en-GB" smtClean="0"/>
              <a:t>Mental health problems start in adolescence and early adulthood and much of the disability seen in adult MH services is preventable with earlier intervention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2CDB6D21-DF15-42E9-9709-DA6DE6FDBC9E}" type="slidenum">
              <a:rPr lang="en-GB" sz="1300"/>
              <a:pPr algn="r"/>
              <a:t>61</a:t>
            </a:fld>
            <a:endParaRPr lang="en-GB" sz="1300"/>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a:noFill/>
          <a:ln/>
        </p:spPr>
        <p:txBody>
          <a:bodyPr/>
          <a:lstStyle/>
          <a:p>
            <a:pPr eaLnBrk="1" hangingPunct="1"/>
            <a:r>
              <a:rPr lang="en-GB" smtClean="0"/>
              <a:t>Central to governments modernisation plans for MH services:  National plan, NSF, PIG (late 90’s).  Originally a target for 06 but extended to 09</a:t>
            </a:r>
          </a:p>
          <a:p>
            <a:pPr eaLnBrk="1" hangingPunct="1"/>
            <a:r>
              <a:rPr lang="en-GB" smtClean="0"/>
              <a:t>Evidence for EI inconclusive at the time but has been demonstrated since</a:t>
            </a:r>
          </a:p>
          <a:p>
            <a:pPr eaLnBrk="1" hangingPunct="1"/>
            <a:r>
              <a:rPr lang="en-GB" smtClean="0"/>
              <a:t>Problems with TAU/late intervention</a:t>
            </a:r>
          </a:p>
          <a:p>
            <a:pPr eaLnBrk="1" hangingPunct="1"/>
            <a:r>
              <a:rPr lang="en-GB" smtClean="0"/>
              <a:t>80% relapse and long term disability</a:t>
            </a:r>
          </a:p>
          <a:p>
            <a:pPr eaLnBrk="1" hangingPunct="1"/>
            <a:r>
              <a:rPr lang="en-GB" smtClean="0"/>
              <a:t>EI ‘movement’ and International Early Psychosis Declaration (WHO)</a:t>
            </a:r>
          </a:p>
          <a:p>
            <a:pPr eaLnBrk="1" hangingPunct="1"/>
            <a:r>
              <a:rPr lang="en-GB" smtClean="0"/>
              <a:t>Schizophrenia had been calculated to cost the NHS in excess of £1 billion per year (Bosanquet, 2000). </a:t>
            </a:r>
          </a:p>
          <a:p>
            <a:pPr eaLnBrk="1" hangingPunct="1"/>
            <a:r>
              <a:rPr lang="en-GB" smtClean="0"/>
              <a:t>Expected to be costly but economic evaluation study is showing the true economic impact of EIP.  This study has modelled the costs associated with Early Intervention over a one-year and a three-year period and found that when compared to usual care, the cost for Early Intervention amounts to an annual saving of 53%, which is maintained after three years.  (McCrone, Dhanasiri &amp; Knapp)</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7"/>
          <p:cNvSpPr>
            <a:spLocks noGrp="1" noChangeArrowheads="1"/>
          </p:cNvSpPr>
          <p:nvPr>
            <p:ph type="sldNum" sz="quarter" idx="5"/>
          </p:nvPr>
        </p:nvSpPr>
        <p:spPr>
          <a:noFill/>
        </p:spPr>
        <p:txBody>
          <a:bodyPr/>
          <a:lstStyle/>
          <a:p>
            <a:fld id="{EE18AE1D-1A57-4BB3-81AB-027A4522B2BF}" type="slidenum">
              <a:rPr lang="en-GB" smtClean="0"/>
              <a:pPr/>
              <a:t>62</a:t>
            </a:fld>
            <a:endParaRPr lang="en-GB" smtClean="0"/>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p:spPr>
        <p:txBody>
          <a:bodyPr/>
          <a:lstStyle/>
          <a:p>
            <a:pPr eaLnBrk="1" hangingPunct="1"/>
            <a:r>
              <a:rPr lang="en-GB" smtClean="0"/>
              <a:t>NB Pathways and packages</a:t>
            </a: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7"/>
          <p:cNvSpPr>
            <a:spLocks noGrp="1" noChangeArrowheads="1"/>
          </p:cNvSpPr>
          <p:nvPr>
            <p:ph type="sldNum" sz="quarter" idx="5"/>
          </p:nvPr>
        </p:nvSpPr>
        <p:spPr>
          <a:noFill/>
        </p:spPr>
        <p:txBody>
          <a:bodyPr/>
          <a:lstStyle/>
          <a:p>
            <a:fld id="{B215B4CF-1D29-4CAA-9558-7B726C9A1D31}" type="slidenum">
              <a:rPr lang="en-GB" smtClean="0"/>
              <a:pPr/>
              <a:t>63</a:t>
            </a:fld>
            <a:endParaRPr lang="en-GB" smtClean="0"/>
          </a:p>
        </p:txBody>
      </p:sp>
      <p:sp>
        <p:nvSpPr>
          <p:cNvPr id="344066"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3E52E3F5-15E4-49FB-8068-F10A9B0AB051}" type="slidenum">
              <a:rPr lang="en-GB" sz="1300">
                <a:latin typeface="Arial" charset="0"/>
                <a:cs typeface="Arial" charset="0"/>
              </a:rPr>
              <a:pPr algn="r"/>
              <a:t>63</a:t>
            </a:fld>
            <a:endParaRPr lang="en-GB" sz="1300">
              <a:latin typeface="Arial" charset="0"/>
              <a:cs typeface="Arial" charset="0"/>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xfrm>
            <a:off x="709613" y="4860925"/>
            <a:ext cx="5680075" cy="4605338"/>
          </a:xfrm>
          <a:noFill/>
          <a:ln/>
        </p:spPr>
        <p:txBody>
          <a:bodyPr/>
          <a:lstStyle/>
          <a:p>
            <a:pPr marL="246063" indent="-246063" eaLnBrk="1" hangingPunct="1">
              <a:lnSpc>
                <a:spcPct val="80000"/>
              </a:lnSpc>
            </a:pPr>
            <a:r>
              <a:rPr lang="en-GB" sz="900" b="1" u="sng" smtClean="0"/>
              <a:t>Outcome Measure</a:t>
            </a:r>
            <a:endParaRPr lang="en-GB" sz="900" u="sng" smtClean="0"/>
          </a:p>
          <a:p>
            <a:pPr marL="246063" indent="-246063" eaLnBrk="1" hangingPunct="1">
              <a:lnSpc>
                <a:spcPct val="80000"/>
              </a:lnSpc>
            </a:pPr>
            <a:r>
              <a:rPr lang="en-GB" sz="900" u="sng" smtClean="0"/>
              <a:t>Standard</a:t>
            </a:r>
          </a:p>
          <a:p>
            <a:pPr marL="246063" indent="-246063" eaLnBrk="1" hangingPunct="1">
              <a:lnSpc>
                <a:spcPct val="80000"/>
              </a:lnSpc>
            </a:pPr>
            <a:endParaRPr lang="en-GB" sz="900" b="1" smtClean="0"/>
          </a:p>
          <a:p>
            <a:pPr marL="246063" indent="-246063" eaLnBrk="1" hangingPunct="1">
              <a:lnSpc>
                <a:spcPct val="80000"/>
              </a:lnSpc>
            </a:pPr>
            <a:r>
              <a:rPr lang="en-GB" sz="900" b="1" smtClean="0"/>
              <a:t>Duration of untreated psychosis (DUP and DUEIS)</a:t>
            </a:r>
            <a:endParaRPr lang="en-GB" sz="900" smtClean="0"/>
          </a:p>
          <a:p>
            <a:pPr marL="246063" indent="-246063" eaLnBrk="1" hangingPunct="1">
              <a:lnSpc>
                <a:spcPct val="80000"/>
              </a:lnSpc>
            </a:pPr>
            <a:r>
              <a:rPr lang="en-GB" sz="900" smtClean="0"/>
              <a:t>100% &lt; 6 months Median: &lt; 3 months </a:t>
            </a:r>
          </a:p>
          <a:p>
            <a:pPr marL="246063" indent="-246063" eaLnBrk="1" hangingPunct="1">
              <a:lnSpc>
                <a:spcPct val="80000"/>
              </a:lnSpc>
            </a:pPr>
            <a:r>
              <a:rPr lang="en-GB" sz="900" b="1" smtClean="0"/>
              <a:t>Use of MHA</a:t>
            </a:r>
            <a:endParaRPr lang="en-GB" sz="900" smtClean="0"/>
          </a:p>
          <a:p>
            <a:pPr marL="246063" indent="-246063" eaLnBrk="1" hangingPunct="1">
              <a:lnSpc>
                <a:spcPct val="80000"/>
              </a:lnSpc>
            </a:pPr>
            <a:r>
              <a:rPr lang="en-GB" sz="900" smtClean="0"/>
              <a:t>The use of involuntary treatments in the first engagement is less than 25%</a:t>
            </a:r>
          </a:p>
          <a:p>
            <a:pPr marL="246063" indent="-246063" eaLnBrk="1" hangingPunct="1">
              <a:lnSpc>
                <a:spcPct val="80000"/>
              </a:lnSpc>
            </a:pPr>
            <a:r>
              <a:rPr lang="en-GB" sz="900" b="1" smtClean="0"/>
              <a:t>Readmission rates</a:t>
            </a:r>
            <a:endParaRPr lang="en-GB" sz="900" smtClean="0"/>
          </a:p>
          <a:p>
            <a:pPr marL="246063" indent="-246063" eaLnBrk="1" hangingPunct="1">
              <a:lnSpc>
                <a:spcPct val="80000"/>
              </a:lnSpc>
            </a:pPr>
            <a:r>
              <a:rPr lang="en-GB" sz="900" smtClean="0"/>
              <a:t>Reduction in admission/readmission bed days: 30% from baseline  </a:t>
            </a:r>
          </a:p>
          <a:p>
            <a:pPr marL="246063" indent="-246063" eaLnBrk="1" hangingPunct="1">
              <a:lnSpc>
                <a:spcPct val="80000"/>
              </a:lnSpc>
            </a:pPr>
            <a:r>
              <a:rPr lang="en-GB" sz="900" b="1" smtClean="0"/>
              <a:t>Occupation rates (employment and education)</a:t>
            </a:r>
            <a:endParaRPr lang="en-GB" sz="900" smtClean="0"/>
          </a:p>
          <a:p>
            <a:pPr marL="246063" indent="-246063" eaLnBrk="1" hangingPunct="1">
              <a:lnSpc>
                <a:spcPct val="80000"/>
              </a:lnSpc>
            </a:pPr>
            <a:r>
              <a:rPr lang="en-GB" sz="900" smtClean="0"/>
              <a:t>Two years after diagnosis 50% of affected individuals are in employment, education or training (not NEET)</a:t>
            </a:r>
          </a:p>
          <a:p>
            <a:pPr marL="246063" indent="-246063" eaLnBrk="1" hangingPunct="1">
              <a:lnSpc>
                <a:spcPct val="80000"/>
              </a:lnSpc>
            </a:pPr>
            <a:r>
              <a:rPr lang="en-GB" sz="900" b="1" smtClean="0"/>
              <a:t>Recovery Rates</a:t>
            </a:r>
            <a:endParaRPr lang="en-GB" sz="900" smtClean="0"/>
          </a:p>
          <a:p>
            <a:pPr marL="246063" indent="-246063" eaLnBrk="1" hangingPunct="1">
              <a:lnSpc>
                <a:spcPct val="80000"/>
              </a:lnSpc>
            </a:pPr>
            <a:r>
              <a:rPr lang="en-GB" sz="900" smtClean="0"/>
              <a:t>80% of clients discharged to primary care at the end of Early Intervention</a:t>
            </a:r>
          </a:p>
          <a:p>
            <a:pPr marL="246063" indent="-246063" eaLnBrk="1" hangingPunct="1">
              <a:lnSpc>
                <a:spcPct val="80000"/>
              </a:lnSpc>
            </a:pPr>
            <a:r>
              <a:rPr lang="en-GB" sz="900" b="1" smtClean="0"/>
              <a:t>Physical Health</a:t>
            </a:r>
          </a:p>
          <a:p>
            <a:pPr marL="246063" indent="-246063" eaLnBrk="1" hangingPunct="1">
              <a:lnSpc>
                <a:spcPct val="80000"/>
              </a:lnSpc>
            </a:pPr>
            <a:r>
              <a:rPr lang="en-GB" sz="900" smtClean="0"/>
              <a:t>See HEAL</a:t>
            </a:r>
          </a:p>
          <a:p>
            <a:pPr marL="246063" indent="-246063" eaLnBrk="1" hangingPunct="1">
              <a:lnSpc>
                <a:spcPct val="80000"/>
              </a:lnSpc>
            </a:pPr>
            <a:r>
              <a:rPr lang="en-GB" sz="900" b="1" smtClean="0"/>
              <a:t>Suicide rates</a:t>
            </a:r>
            <a:endParaRPr lang="en-GB" sz="900" smtClean="0"/>
          </a:p>
          <a:p>
            <a:pPr marL="246063" indent="-246063" eaLnBrk="1" hangingPunct="1">
              <a:lnSpc>
                <a:spcPct val="80000"/>
              </a:lnSpc>
            </a:pPr>
            <a:r>
              <a:rPr lang="en-GB" sz="900" smtClean="0"/>
              <a:t>Suicide rates will be less than 1% 	</a:t>
            </a:r>
          </a:p>
          <a:p>
            <a:pPr marL="246063" indent="-246063" eaLnBrk="1" hangingPunct="1">
              <a:lnSpc>
                <a:spcPct val="80000"/>
              </a:lnSpc>
            </a:pPr>
            <a:r>
              <a:rPr lang="en-GB" sz="900" smtClean="0"/>
              <a:t>90% of clients and carers report high levels of satisfaction with pathways to care, the service received and their involvement (F&amp;F test)</a:t>
            </a:r>
          </a:p>
          <a:p>
            <a:pPr marL="246063" indent="-246063" eaLnBrk="1" hangingPunct="1">
              <a:lnSpc>
                <a:spcPct val="80000"/>
              </a:lnSpc>
            </a:pPr>
            <a:endParaRPr lang="en-GB" sz="9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FA8E8D18-A7F7-4279-AF74-F375BD6353DB}" type="slidenum">
              <a:rPr lang="en-GB" sz="1300">
                <a:latin typeface="Arial" charset="0"/>
              </a:rPr>
              <a:pPr algn="r" defTabSz="990600"/>
              <a:t>64</a:t>
            </a:fld>
            <a:endParaRPr lang="en-GB" sz="1300">
              <a:latin typeface="Arial" charset="0"/>
            </a:endParaRPr>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xfrm>
            <a:off x="709613" y="4860925"/>
            <a:ext cx="5680075" cy="4605338"/>
          </a:xfrm>
          <a:noFill/>
          <a:ln/>
        </p:spPr>
        <p:txBody>
          <a:bodyPr/>
          <a:lstStyle/>
          <a:p>
            <a:pPr eaLnBrk="1" hangingPunct="1"/>
            <a:r>
              <a:rPr lang="en-GB" smtClean="0"/>
              <a:t>Bradford data 2011</a:t>
            </a:r>
          </a:p>
          <a:p>
            <a:pPr eaLnBrk="1" hangingPunct="1"/>
            <a:endParaRPr lang="en-GB" smtClean="0"/>
          </a:p>
          <a:p>
            <a:pPr eaLnBrk="1" hangingPunct="1"/>
            <a:r>
              <a:rPr lang="en-GB" smtClean="0"/>
              <a:t>Can we reduce delay?</a:t>
            </a: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9132312B-1A36-4A74-B871-5F5F6AD1BB3A}" type="slidenum">
              <a:rPr lang="en-GB" sz="1300">
                <a:latin typeface="Arial" charset="0"/>
              </a:rPr>
              <a:pPr algn="r" defTabSz="990600"/>
              <a:t>65</a:t>
            </a:fld>
            <a:endParaRPr lang="en-GB" sz="1300">
              <a:latin typeface="Arial" charset="0"/>
            </a:endParaRPr>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xfrm>
            <a:off x="709613" y="4860925"/>
            <a:ext cx="5680075" cy="4605338"/>
          </a:xfrm>
          <a:noFill/>
          <a:ln/>
        </p:spPr>
        <p:txBody>
          <a:bodyPr/>
          <a:lstStyle/>
          <a:p>
            <a:pPr eaLnBrk="1" hangingPunct="1"/>
            <a:r>
              <a:rPr lang="en-GB" smtClean="0"/>
              <a:t>Can we reduce admissions?</a:t>
            </a:r>
          </a:p>
          <a:p>
            <a:pPr eaLnBrk="1" hangingPunct="1"/>
            <a:endParaRPr lang="en-GB" smtClean="0"/>
          </a:p>
          <a:p>
            <a:pPr eaLnBrk="1" hangingPunct="1"/>
            <a:r>
              <a:rPr lang="en-GB" smtClean="0"/>
              <a:t>&lt;118 days for cost savings</a:t>
            </a:r>
          </a:p>
          <a:p>
            <a:pPr eaLnBrk="1" hangingPunct="1"/>
            <a:endParaRPr lang="en-GB" smtClean="0"/>
          </a:p>
          <a:p>
            <a:pPr eaLnBrk="1" hangingPunct="1"/>
            <a:r>
              <a:rPr lang="en-GB" smtClean="0"/>
              <a:t>2012: 52 days</a:t>
            </a:r>
          </a:p>
          <a:p>
            <a:pPr eaLnBrk="1" hangingPunct="1"/>
            <a:endParaRPr lang="en-GB" smtClean="0"/>
          </a:p>
          <a:p>
            <a:pPr eaLnBrk="1" hangingPunct="1"/>
            <a:r>
              <a:rPr lang="en-GB" smtClean="0"/>
              <a:t>Local Target: Reduction in admission bed days: 30% from baseline </a:t>
            </a:r>
          </a:p>
          <a:p>
            <a:pPr eaLnBrk="1" hangingPunct="1"/>
            <a:endParaRPr lang="en-GB" smtClean="0"/>
          </a:p>
          <a:p>
            <a:pPr eaLnBrk="1" hangingPunct="1"/>
            <a:r>
              <a:rPr lang="en-GB" smtClean="0"/>
              <a:t>Non-EI data: 1yr 86 days, 2yr 147 days, 3yr 208 days</a:t>
            </a:r>
          </a:p>
          <a:p>
            <a:pPr eaLnBrk="1" hangingPunct="1"/>
            <a:r>
              <a:rPr lang="en-GB" smtClean="0"/>
              <a:t>EI data: 1yr 50 days, 2yr 84 days, 3yr 118 days</a:t>
            </a:r>
          </a:p>
          <a:p>
            <a:pPr eaLnBrk="1" hangingPunct="1"/>
            <a:r>
              <a:rPr lang="en-GB" smtClean="0"/>
              <a:t>(Paul McCrone’s KCL data) </a:t>
            </a:r>
          </a:p>
          <a:p>
            <a:pPr eaLnBrk="1" hangingPunct="1">
              <a:spcBef>
                <a:spcPct val="0"/>
              </a:spcBef>
            </a:pPr>
            <a:r>
              <a:rPr lang="en-GB" smtClean="0"/>
              <a:t>Average of two relapses per service user</a:t>
            </a:r>
          </a:p>
          <a:p>
            <a:pPr eaLnBrk="1" hangingPunct="1"/>
            <a:r>
              <a:rPr lang="en-GB" b="1" smtClean="0"/>
              <a:t>Mean admission relapse days for full 3yr service: 52days</a:t>
            </a:r>
          </a:p>
          <a:p>
            <a:pPr eaLnBrk="1" hangingPunct="1"/>
            <a:r>
              <a:rPr lang="en-GB" b="1" smtClean="0"/>
              <a:t>80% &lt;208 days</a:t>
            </a:r>
          </a:p>
          <a:p>
            <a:pPr eaLnBrk="1" hangingPunct="1"/>
            <a:r>
              <a:rPr lang="en-GB" sz="1000" smtClean="0"/>
              <a:t>White clients have a mean of 49 days</a:t>
            </a:r>
          </a:p>
          <a:p>
            <a:pPr eaLnBrk="1" hangingPunct="1"/>
            <a:r>
              <a:rPr lang="en-GB" sz="1000" smtClean="0"/>
              <a:t>BME clients have a mean of 92 days</a:t>
            </a:r>
          </a:p>
          <a:p>
            <a:pPr eaLnBrk="1" hangingPunct="1"/>
            <a:r>
              <a:rPr lang="en-GB" sz="1000" smtClean="0"/>
              <a:t>Paul McCrone’s KCL data suggests 118 days for full 3yr service</a:t>
            </a:r>
          </a:p>
          <a:p>
            <a:pPr eaLnBrk="1" hangingPunct="1"/>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3A832396-EC2B-455A-A726-EF7C6392D36B}" type="slidenum">
              <a:rPr lang="en-GB" sz="1300">
                <a:latin typeface="Arial" charset="0"/>
              </a:rPr>
              <a:pPr algn="r" defTabSz="990600"/>
              <a:t>66</a:t>
            </a:fld>
            <a:endParaRPr lang="en-GB" sz="1300">
              <a:latin typeface="Arial" charset="0"/>
            </a:endParaRPr>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xfrm>
            <a:off x="709613" y="4860925"/>
            <a:ext cx="5680075" cy="4605338"/>
          </a:xfrm>
          <a:noFill/>
          <a:ln/>
        </p:spPr>
        <p:txBody>
          <a:bodyPr/>
          <a:lstStyle/>
          <a:p>
            <a:pPr eaLnBrk="1" hangingPunct="1"/>
            <a:r>
              <a:rPr lang="en-GB" smtClean="0"/>
              <a:t>Can we reduce use of MHA?</a:t>
            </a:r>
          </a:p>
          <a:p>
            <a:pPr eaLnBrk="1" hangingPunct="1"/>
            <a:endParaRPr lang="en-GB" smtClean="0"/>
          </a:p>
          <a:p>
            <a:pPr eaLnBrk="1" hangingPunct="1"/>
            <a:r>
              <a:rPr lang="en-GB" smtClean="0"/>
              <a:t>EPD:  The use of involuntary treatments in the first engagement is less than 25%</a:t>
            </a:r>
          </a:p>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C1E77DB5-EBE1-4342-A0AC-1C5496449428}" type="slidenum">
              <a:rPr lang="en-GB" sz="1300">
                <a:latin typeface="Arial" charset="0"/>
              </a:rPr>
              <a:pPr algn="r" defTabSz="990600"/>
              <a:t>67</a:t>
            </a:fld>
            <a:endParaRPr lang="en-GB" sz="1300">
              <a:latin typeface="Arial" charset="0"/>
            </a:endParaRPr>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xfrm>
            <a:off x="709613" y="4860925"/>
            <a:ext cx="5680075" cy="4605338"/>
          </a:xfrm>
          <a:noFill/>
          <a:ln/>
        </p:spPr>
        <p:txBody>
          <a:bodyPr/>
          <a:lstStyle/>
          <a:p>
            <a:pPr eaLnBrk="1" hangingPunct="1"/>
            <a:r>
              <a:rPr lang="en-GB" smtClean="0"/>
              <a:t>Can we reduce suicide risk?</a:t>
            </a:r>
          </a:p>
          <a:p>
            <a:pPr eaLnBrk="1" hangingPunct="1"/>
            <a:endParaRPr lang="en-GB" smtClean="0"/>
          </a:p>
          <a:p>
            <a:pPr eaLnBrk="1" hangingPunct="1"/>
            <a:r>
              <a:rPr lang="en-GB" b="1" smtClean="0"/>
              <a:t>Suicide rates</a:t>
            </a:r>
            <a:endParaRPr lang="en-GB" smtClean="0"/>
          </a:p>
          <a:p>
            <a:pPr eaLnBrk="1" hangingPunct="1"/>
            <a:r>
              <a:rPr lang="en-GB" smtClean="0"/>
              <a:t>Suicide rates will be less than 1%</a:t>
            </a:r>
          </a:p>
          <a:p>
            <a:pPr eaLnBrk="1" hangingPunct="1"/>
            <a:endParaRPr lang="en-GB" smtClean="0"/>
          </a:p>
          <a:p>
            <a:pPr eaLnBrk="1" hangingPunct="1"/>
            <a:r>
              <a:rPr lang="en-GB" smtClean="0"/>
              <a:t>Suicide risk 1:15 (5 in 3 years for Bradford)</a:t>
            </a:r>
          </a:p>
          <a:p>
            <a:pPr eaLnBrk="1" hangingPunct="1"/>
            <a:endParaRPr lang="en-GB" smtClean="0"/>
          </a:p>
          <a:p>
            <a:pPr eaLnBrk="1" hangingPunct="1"/>
            <a:r>
              <a:rPr lang="en-GB" smtClean="0"/>
              <a:t>Completed suicide rate for Bradford is 3 over previous 4 years (Average &lt;1%)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B60883E3-32D4-47AB-85F2-A9EB51E710C1}" type="slidenum">
              <a:rPr lang="en-GB" sz="1300">
                <a:latin typeface="Arial" charset="0"/>
              </a:rPr>
              <a:pPr algn="r" defTabSz="990600"/>
              <a:t>68</a:t>
            </a:fld>
            <a:endParaRPr lang="en-GB" sz="1300">
              <a:latin typeface="Arial" charset="0"/>
            </a:endParaRPr>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xfrm>
            <a:off x="709613" y="4860925"/>
            <a:ext cx="5680075" cy="4605338"/>
          </a:xfrm>
          <a:noFill/>
          <a:ln/>
        </p:spPr>
        <p:txBody>
          <a:bodyPr/>
          <a:lstStyle/>
          <a:p>
            <a:pPr eaLnBrk="1" hangingPunct="1"/>
            <a:r>
              <a:rPr lang="en-GB" smtClean="0"/>
              <a:t>Can we improve occupational outcomes?</a:t>
            </a: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124A7ACF-E82C-4D4D-8739-5B4AB0572750}" type="slidenum">
              <a:rPr lang="en-GB" sz="1300">
                <a:latin typeface="Arial" charset="0"/>
              </a:rPr>
              <a:pPr algn="r" defTabSz="990600"/>
              <a:t>69</a:t>
            </a:fld>
            <a:endParaRPr lang="en-GB" sz="1300">
              <a:latin typeface="Arial" charset="0"/>
            </a:endParaRP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xfrm>
            <a:off x="709613" y="4860925"/>
            <a:ext cx="5680075" cy="4605338"/>
          </a:xfrm>
          <a:noFill/>
          <a:ln/>
        </p:spPr>
        <p:txBody>
          <a:bodyPr/>
          <a:lstStyle/>
          <a:p>
            <a:pPr eaLnBrk="1" hangingPunct="1"/>
            <a:r>
              <a:rPr lang="en-GB" smtClean="0"/>
              <a:t>We can still do better</a:t>
            </a: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DA799A38-DCC2-4A30-874C-FC14B27D65FB}" type="slidenum">
              <a:rPr lang="en-GB" sz="1300">
                <a:latin typeface="Arial" charset="0"/>
              </a:rPr>
              <a:pPr algn="r" defTabSz="990600"/>
              <a:t>70</a:t>
            </a:fld>
            <a:endParaRPr lang="en-GB" sz="1300">
              <a:latin typeface="Arial" charset="0"/>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xfrm>
            <a:off x="709613" y="4860925"/>
            <a:ext cx="5680075" cy="4605338"/>
          </a:xfrm>
          <a:noFill/>
          <a:ln/>
        </p:spPr>
        <p:txBody>
          <a:bodyPr/>
          <a:lstStyle/>
          <a:p>
            <a:pPr eaLnBrk="1" hangingPunct="1"/>
            <a:r>
              <a:rPr lang="en-GB" smtClean="0"/>
              <a:t>Do more people get better?</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3BED868B-D7CF-448B-A66B-5B6CA91F5AC0}" type="slidenum">
              <a:rPr lang="en-GB" sz="1300"/>
              <a:pPr algn="r"/>
              <a:t>6</a:t>
            </a:fld>
            <a:endParaRPr lang="en-GB" sz="13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GB" smtClean="0"/>
              <a:t>QIPP!!</a:t>
            </a:r>
          </a:p>
          <a:p>
            <a:pPr eaLnBrk="1" hangingPunct="1"/>
            <a:r>
              <a:rPr lang="en-GB" smtClean="0"/>
              <a:t>Mental health problems start in adolescence and early adulthood and much of the disability seen in adult MH services is preventable with earlier intervention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794F8DC3-8413-4D81-AA0F-DE9570CB665F}" type="slidenum">
              <a:rPr lang="en-GB" sz="1300"/>
              <a:pPr algn="r"/>
              <a:t>81</a:t>
            </a:fld>
            <a:endParaRPr lang="en-GB" sz="1300"/>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p:spPr>
        <p:txBody>
          <a:bodyPr/>
          <a:lstStyle/>
          <a:p>
            <a:pPr eaLnBrk="1" hangingPunct="1"/>
            <a:r>
              <a:rPr lang="en-GB" smtClean="0"/>
              <a:t>Central to governments modernisation plans for MH services:  National plan, NSF, PIG (late 90’s).  Originally a target for 06 but extended to 09</a:t>
            </a:r>
          </a:p>
          <a:p>
            <a:pPr eaLnBrk="1" hangingPunct="1"/>
            <a:r>
              <a:rPr lang="en-GB" smtClean="0"/>
              <a:t>Evidence for EI inconclusive at the time but has been demonstrated since</a:t>
            </a:r>
          </a:p>
          <a:p>
            <a:pPr eaLnBrk="1" hangingPunct="1"/>
            <a:r>
              <a:rPr lang="en-GB" smtClean="0"/>
              <a:t>Problems with TAU/late intervention</a:t>
            </a:r>
          </a:p>
          <a:p>
            <a:pPr eaLnBrk="1" hangingPunct="1"/>
            <a:r>
              <a:rPr lang="en-GB" smtClean="0"/>
              <a:t>80% relapse and long term disability</a:t>
            </a:r>
          </a:p>
          <a:p>
            <a:pPr eaLnBrk="1" hangingPunct="1"/>
            <a:r>
              <a:rPr lang="en-GB" smtClean="0"/>
              <a:t>EI ‘movement’ and International Early Psychosis Declaration (WHO)</a:t>
            </a:r>
          </a:p>
          <a:p>
            <a:pPr eaLnBrk="1" hangingPunct="1"/>
            <a:r>
              <a:rPr lang="en-GB" smtClean="0"/>
              <a:t>Schizophrenia had been calculated to cost the NHS in excess of £1 billion per year (Bosanquet, 2000). </a:t>
            </a:r>
          </a:p>
          <a:p>
            <a:pPr eaLnBrk="1" hangingPunct="1"/>
            <a:r>
              <a:rPr lang="en-GB" smtClean="0"/>
              <a:t>Expected to be costly but economic evaluation study is showing the true economic impact of EIP.  This study has modelled the costs associated with Early Intervention over a one-year and a three-year period and found that when compared to usual care, the cost for Early Intervention amounts to an annual saving of 53%, which is maintained after three years.  (McCrone, Dhanasiri &amp; Knapp)</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0D146DA8-6BCC-4865-9FFE-CC04DD49F810}" type="slidenum">
              <a:rPr lang="en-GB" altLang="en-US" sz="1200"/>
              <a:pPr algn="r"/>
              <a:t>84</a:t>
            </a:fld>
            <a:endParaRPr lang="en-GB" altLang="en-US" sz="1200"/>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xfrm>
            <a:off x="709613" y="4860925"/>
            <a:ext cx="5680075" cy="4605338"/>
          </a:xfrm>
          <a:noFill/>
          <a:ln/>
        </p:spPr>
        <p:txBody>
          <a:bodyPr/>
          <a:lstStyle/>
          <a:p>
            <a:pPr eaLnBrk="1" hangingPunct="1"/>
            <a:r>
              <a:rPr lang="en-GB" altLang="en-US" smtClean="0"/>
              <a:t>These are tough times…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3927D899-6408-4124-B52C-D85EE8C4D1F4}" type="slidenum">
              <a:rPr lang="en-GB" sz="1300">
                <a:latin typeface="Arial" charset="0"/>
              </a:rPr>
              <a:pPr algn="r" defTabSz="990600"/>
              <a:t>85</a:t>
            </a:fld>
            <a:endParaRPr lang="en-GB" sz="1300">
              <a:latin typeface="Arial" charset="0"/>
            </a:endParaRPr>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noFill/>
          <a:ln/>
        </p:spPr>
        <p:txBody>
          <a:bodyPr/>
          <a:lstStyle/>
          <a:p>
            <a:pPr eaLnBrk="1" hangingPunct="1"/>
            <a:r>
              <a:rPr lang="en-GB" smtClean="0"/>
              <a:t>Or are these opportunities?</a:t>
            </a: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Slide Image Placeholder 1"/>
          <p:cNvSpPr>
            <a:spLocks noGrp="1" noRot="1" noChangeAspect="1"/>
          </p:cNvSpPr>
          <p:nvPr>
            <p:ph type="sldImg"/>
          </p:nvPr>
        </p:nvSpPr>
        <p:spPr>
          <a:ln/>
        </p:spPr>
      </p:sp>
      <p:sp>
        <p:nvSpPr>
          <p:cNvPr id="378882" name="Notes Placeholder 2"/>
          <p:cNvSpPr>
            <a:spLocks noGrp="1"/>
          </p:cNvSpPr>
          <p:nvPr>
            <p:ph type="body" idx="1"/>
          </p:nvPr>
        </p:nvSpPr>
        <p:spPr>
          <a:noFill/>
          <a:ln/>
        </p:spPr>
        <p:txBody>
          <a:bodyPr/>
          <a:lstStyle/>
          <a:p>
            <a:endParaRPr lang="en-US" smtClean="0"/>
          </a:p>
        </p:txBody>
      </p:sp>
      <p:sp>
        <p:nvSpPr>
          <p:cNvPr id="378883" name="Slide Number Placeholder 3"/>
          <p:cNvSpPr>
            <a:spLocks noGrp="1"/>
          </p:cNvSpPr>
          <p:nvPr>
            <p:ph type="sldNum" sz="quarter" idx="5"/>
          </p:nvPr>
        </p:nvSpPr>
        <p:spPr>
          <a:noFill/>
        </p:spPr>
        <p:txBody>
          <a:bodyPr/>
          <a:lstStyle/>
          <a:p>
            <a:fld id="{F5D9EF77-4E32-46D9-8924-C0C90F537D3D}" type="slidenum">
              <a:rPr lang="en-GB" smtClean="0"/>
              <a:pPr/>
              <a:t>86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1B673F2E-FF50-438A-8D55-E1B122E067A6}" type="slidenum">
              <a:rPr lang="en-GB" sz="1300"/>
              <a:pPr algn="r"/>
              <a:t>7</a:t>
            </a:fld>
            <a:endParaRPr lang="en-GB" sz="13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GB" smtClean="0"/>
              <a:t>QIPP!!</a:t>
            </a:r>
          </a:p>
          <a:p>
            <a:pPr eaLnBrk="1" hangingPunct="1"/>
            <a:r>
              <a:rPr lang="en-GB" smtClean="0"/>
              <a:t>Mental health problems start in adolescence and early adulthood and much of the disability seen in adult MH services is preventable with earlier intervention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69436C97-1445-42D2-BF3D-F39B20381A68}" type="slidenum">
              <a:rPr lang="en-GB" sz="1300"/>
              <a:pPr algn="r"/>
              <a:t>8</a:t>
            </a:fld>
            <a:endParaRPr lang="en-GB" sz="13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GB" smtClean="0"/>
              <a:t>QIPP!!</a:t>
            </a:r>
          </a:p>
          <a:p>
            <a:pPr eaLnBrk="1" hangingPunct="1"/>
            <a:r>
              <a:rPr lang="en-GB" smtClean="0"/>
              <a:t>Mental health problems start in adolescence and early adulthood and much of the disability seen in adult MH services is preventable with earlier intervention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DD65805A-9B70-46B6-A38E-D0AA3BA67914}" type="slidenum">
              <a:rPr lang="en-GB" sz="1300"/>
              <a:pPr algn="r"/>
              <a:t>9</a:t>
            </a:fld>
            <a:endParaRPr lang="en-GB" sz="13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en-GB" smtClean="0"/>
              <a:t>QIPP!!</a:t>
            </a:r>
          </a:p>
          <a:p>
            <a:pPr eaLnBrk="1" hangingPunct="1"/>
            <a:r>
              <a:rPr lang="en-GB" smtClean="0"/>
              <a:t>Mental health problems start in adolescence and early adulthood and much of the disability seen in adult MH services is preventable with earlier intervention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a:fld id="{F301EF7A-6978-4A7F-9E2F-376314653E0B}" type="slidenum">
              <a:rPr lang="en-GB" sz="1300"/>
              <a:pPr algn="r"/>
              <a:t>10</a:t>
            </a:fld>
            <a:endParaRPr lang="en-GB" sz="13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GB" smtClean="0"/>
              <a:t>Central to governments modernisation plans for MH services:  National plan, NSF, PIG (late 90’s).  Originally a target for 06 but extended to 09</a:t>
            </a:r>
          </a:p>
          <a:p>
            <a:pPr eaLnBrk="1" hangingPunct="1"/>
            <a:r>
              <a:rPr lang="en-GB" smtClean="0"/>
              <a:t>Evidence for EI inconclusive at the time but has been demonstrated since</a:t>
            </a:r>
          </a:p>
          <a:p>
            <a:pPr eaLnBrk="1" hangingPunct="1"/>
            <a:r>
              <a:rPr lang="en-GB" smtClean="0"/>
              <a:t>Problems with TAU/late intervention</a:t>
            </a:r>
          </a:p>
          <a:p>
            <a:pPr eaLnBrk="1" hangingPunct="1"/>
            <a:r>
              <a:rPr lang="en-GB" smtClean="0"/>
              <a:t>80% relapse and long term disability</a:t>
            </a:r>
          </a:p>
          <a:p>
            <a:pPr eaLnBrk="1" hangingPunct="1"/>
            <a:r>
              <a:rPr lang="en-GB" smtClean="0"/>
              <a:t>EI ‘movement’ and International Early Psychosis Declaration (WHO)</a:t>
            </a:r>
          </a:p>
          <a:p>
            <a:pPr eaLnBrk="1" hangingPunct="1"/>
            <a:r>
              <a:rPr lang="en-GB" smtClean="0"/>
              <a:t>Schizophrenia had been calculated to cost the NHS in excess of £1 billion per year (Bosanquet, 2000). </a:t>
            </a:r>
          </a:p>
          <a:p>
            <a:pPr eaLnBrk="1" hangingPunct="1"/>
            <a:r>
              <a:rPr lang="en-GB" smtClean="0"/>
              <a:t>Expected to be costly but economic evaluation study is showing the true economic impact of EIP.  This study has modelled the costs associated with Early Intervention over a one-year and a three-year period and found that when compared to usual care, the cost for Early Intervention amounts to an annual saving of 53%, which is maintained after three years.  (McCrone, Dhanasiri &amp; Knapp)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4" name="Straight Connector 11"/>
          <p:cNvCxnSpPr/>
          <p:nvPr userDrawn="1"/>
        </p:nvCxnSpPr>
        <p:spPr>
          <a:xfrm>
            <a:off x="1509713" y="3789363"/>
            <a:ext cx="7634287" cy="1587"/>
          </a:xfrm>
          <a:prstGeom prst="line">
            <a:avLst/>
          </a:prstGeom>
          <a:ln w="254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3"/>
          </p:nvPr>
        </p:nvSpPr>
        <p:spPr>
          <a:xfrm>
            <a:off x="1547664" y="2780928"/>
            <a:ext cx="7489825" cy="864096"/>
          </a:xfrm>
          <a:prstGeom prst="rect">
            <a:avLst/>
          </a:prstGeom>
        </p:spPr>
        <p:txBody>
          <a:bodyPr/>
          <a:lstStyle>
            <a:lvl1pPr marL="0" indent="0">
              <a:buNone/>
              <a:defRPr/>
            </a:lvl1pPr>
            <a:lvl5pPr algn="l">
              <a:buNone/>
              <a:defRPr/>
            </a:lvl5pPr>
          </a:lstStyle>
          <a:p>
            <a:pPr lvl="0"/>
            <a:r>
              <a:rPr lang="en-US" dirty="0" smtClean="0"/>
              <a:t>Click to edit Master text styles</a:t>
            </a:r>
          </a:p>
        </p:txBody>
      </p:sp>
      <p:sp>
        <p:nvSpPr>
          <p:cNvPr id="14" name="Text Placeholder 15"/>
          <p:cNvSpPr>
            <a:spLocks noGrp="1"/>
          </p:cNvSpPr>
          <p:nvPr>
            <p:ph type="body" sz="quarter" idx="14"/>
          </p:nvPr>
        </p:nvSpPr>
        <p:spPr>
          <a:xfrm>
            <a:off x="1550979" y="3933056"/>
            <a:ext cx="7488832" cy="432147"/>
          </a:xfrm>
          <a:prstGeom prst="rect">
            <a:avLst/>
          </a:prstGeom>
        </p:spPr>
        <p:txBody>
          <a:bodyPr/>
          <a:lstStyle>
            <a:lvl1pPr marL="342900" marR="0" indent="-342900" algn="l" defTabSz="914400" rtl="0" eaLnBrk="0" fontAlgn="base" latinLnBrk="0" hangingPunct="0">
              <a:lnSpc>
                <a:spcPct val="100000"/>
              </a:lnSpc>
              <a:spcBef>
                <a:spcPct val="20000"/>
              </a:spcBef>
              <a:spcAft>
                <a:spcPct val="0"/>
              </a:spcAft>
              <a:buClrTx/>
              <a:buSzTx/>
              <a:buFontTx/>
              <a:buNone/>
              <a:tabLst/>
              <a:defRPr sz="3200"/>
            </a:lvl1pPr>
          </a:lstStyle>
          <a:p>
            <a:pPr lvl="0"/>
            <a:r>
              <a:rPr lang="en-US" dirty="0" smtClean="0"/>
              <a:t>Click to edit Master text styles</a:t>
            </a:r>
          </a:p>
        </p:txBody>
      </p:sp>
      <p:sp>
        <p:nvSpPr>
          <p:cNvPr id="5" name="Date Placeholder 3"/>
          <p:cNvSpPr>
            <a:spLocks noGrp="1"/>
          </p:cNvSpPr>
          <p:nvPr>
            <p:ph type="dt" sz="half" idx="15"/>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fld id="{40C2087F-DEFE-4C40-ADB2-B7746447A577}" type="datetimeFigureOut">
              <a:rPr lang="en-GB"/>
              <a:pPr>
                <a:defRPr/>
              </a:pPr>
              <a:t>30/04/2014</a:t>
            </a:fld>
            <a:endParaRPr lang="en-GB"/>
          </a:p>
        </p:txBody>
      </p:sp>
      <p:sp>
        <p:nvSpPr>
          <p:cNvPr id="6" name="Footer Placeholder 4"/>
          <p:cNvSpPr>
            <a:spLocks noGrp="1"/>
          </p:cNvSpPr>
          <p:nvPr>
            <p:ph type="ftr" sz="quarter" idx="16"/>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4" name="Straight Connector 11"/>
          <p:cNvCxnSpPr/>
          <p:nvPr userDrawn="1"/>
        </p:nvCxnSpPr>
        <p:spPr>
          <a:xfrm>
            <a:off x="1509713" y="3789363"/>
            <a:ext cx="7634287" cy="1587"/>
          </a:xfrm>
          <a:prstGeom prst="line">
            <a:avLst/>
          </a:prstGeom>
          <a:ln w="254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3"/>
          </p:nvPr>
        </p:nvSpPr>
        <p:spPr>
          <a:xfrm>
            <a:off x="1547664" y="2780928"/>
            <a:ext cx="7489825" cy="864096"/>
          </a:xfrm>
          <a:prstGeom prst="rect">
            <a:avLst/>
          </a:prstGeom>
        </p:spPr>
        <p:txBody>
          <a:bodyPr/>
          <a:lstStyle>
            <a:lvl1pPr marL="0" indent="0">
              <a:buNone/>
              <a:defRPr/>
            </a:lvl1pPr>
            <a:lvl5pPr algn="l">
              <a:buNone/>
              <a:defRPr/>
            </a:lvl5pPr>
          </a:lstStyle>
          <a:p>
            <a:pPr lvl="0"/>
            <a:r>
              <a:rPr lang="en-US" dirty="0" smtClean="0"/>
              <a:t>Click to edit Master text styles</a:t>
            </a:r>
          </a:p>
        </p:txBody>
      </p:sp>
      <p:sp>
        <p:nvSpPr>
          <p:cNvPr id="14" name="Text Placeholder 15"/>
          <p:cNvSpPr>
            <a:spLocks noGrp="1"/>
          </p:cNvSpPr>
          <p:nvPr>
            <p:ph type="body" sz="quarter" idx="14"/>
          </p:nvPr>
        </p:nvSpPr>
        <p:spPr>
          <a:xfrm>
            <a:off x="1550979" y="3933056"/>
            <a:ext cx="7488832" cy="432147"/>
          </a:xfrm>
          <a:prstGeom prst="rect">
            <a:avLst/>
          </a:prstGeom>
        </p:spPr>
        <p:txBody>
          <a:bodyPr/>
          <a:lstStyle>
            <a:lvl1pPr marL="342900" marR="0" indent="-342900" algn="l" defTabSz="914400" rtl="0" eaLnBrk="0" fontAlgn="base" latinLnBrk="0" hangingPunct="0">
              <a:lnSpc>
                <a:spcPct val="100000"/>
              </a:lnSpc>
              <a:spcBef>
                <a:spcPct val="20000"/>
              </a:spcBef>
              <a:spcAft>
                <a:spcPct val="0"/>
              </a:spcAft>
              <a:buClrTx/>
              <a:buSzTx/>
              <a:buFontTx/>
              <a:buNone/>
              <a:tabLst/>
              <a:defRPr sz="3200"/>
            </a:lvl1pPr>
          </a:lstStyle>
          <a:p>
            <a:pPr lvl="0"/>
            <a:r>
              <a:rPr lang="en-US" dirty="0" smtClean="0"/>
              <a:t>Click to edit Master text styles</a:t>
            </a:r>
          </a:p>
        </p:txBody>
      </p:sp>
      <p:sp>
        <p:nvSpPr>
          <p:cNvPr id="5" name="Date Placeholder 3"/>
          <p:cNvSpPr>
            <a:spLocks noGrp="1"/>
          </p:cNvSpPr>
          <p:nvPr>
            <p:ph type="dt" sz="half" idx="15"/>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fld id="{DAAC841E-C765-4AA9-AEF1-0394F8D7E3A2}" type="datetimeFigureOut">
              <a:rPr lang="en-GB"/>
              <a:pPr>
                <a:defRPr/>
              </a:pPr>
              <a:t>30/04/2014</a:t>
            </a:fld>
            <a:endParaRPr lang="en-GB"/>
          </a:p>
        </p:txBody>
      </p:sp>
      <p:sp>
        <p:nvSpPr>
          <p:cNvPr id="6" name="Footer Placeholder 4"/>
          <p:cNvSpPr>
            <a:spLocks noGrp="1"/>
          </p:cNvSpPr>
          <p:nvPr>
            <p:ph type="ftr" sz="quarter" idx="16"/>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 name="Straight Connector 9"/>
          <p:cNvCxnSpPr/>
          <p:nvPr userDrawn="1"/>
        </p:nvCxnSpPr>
        <p:spPr>
          <a:xfrm>
            <a:off x="1500188" y="2565400"/>
            <a:ext cx="7634287" cy="1588"/>
          </a:xfrm>
          <a:prstGeom prst="line">
            <a:avLst/>
          </a:prstGeom>
          <a:ln w="254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13"/>
          </p:nvPr>
        </p:nvSpPr>
        <p:spPr>
          <a:xfrm>
            <a:off x="1403648" y="1628800"/>
            <a:ext cx="7633394" cy="792163"/>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Tx/>
              <a:buNone/>
              <a:tabLst/>
              <a:defRPr sz="3200" b="1"/>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2" name="Text Placeholder 12"/>
          <p:cNvSpPr>
            <a:spLocks noGrp="1"/>
          </p:cNvSpPr>
          <p:nvPr>
            <p:ph type="body" sz="quarter" idx="14"/>
          </p:nvPr>
        </p:nvSpPr>
        <p:spPr>
          <a:xfrm>
            <a:off x="1403648" y="2708920"/>
            <a:ext cx="7632848" cy="2952328"/>
          </a:xfrm>
          <a:prstGeom prst="rect">
            <a:avLst/>
          </a:prstGeom>
        </p:spPr>
        <p:txBody>
          <a:bodyPr/>
          <a:lstStyle>
            <a:lvl1pPr marL="0" indent="0">
              <a:buNone/>
              <a:defRPr sz="3200"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5"/>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
        <p:nvSpPr>
          <p:cNvPr id="6" name="Footer Placeholder 4"/>
          <p:cNvSpPr>
            <a:spLocks noGrp="1"/>
          </p:cNvSpPr>
          <p:nvPr>
            <p:ph type="ftr" sz="quarter" idx="16"/>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fld id="{103B684A-C2B9-41CC-8D72-1BCCA5155804}" type="datetimeFigureOut">
              <a:rPr lang="en-GB"/>
              <a:pPr>
                <a:defRPr/>
              </a:pPr>
              <a:t>30/04/2014</a:t>
            </a:fld>
            <a:endParaRPr lang="en-GB"/>
          </a:p>
        </p:txBody>
      </p:sp>
      <p:sp>
        <p:nvSpPr>
          <p:cNvPr id="3" name="Footer Placeholder 2"/>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5" name="Straight Connector 5"/>
          <p:cNvCxnSpPr/>
          <p:nvPr userDrawn="1"/>
        </p:nvCxnSpPr>
        <p:spPr>
          <a:xfrm>
            <a:off x="1509713" y="2679700"/>
            <a:ext cx="7634287" cy="1588"/>
          </a:xfrm>
          <a:prstGeom prst="line">
            <a:avLst/>
          </a:prstGeom>
          <a:ln w="254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10"/>
          <p:cNvSpPr>
            <a:spLocks noGrp="1"/>
          </p:cNvSpPr>
          <p:nvPr>
            <p:ph type="body" sz="quarter" idx="13"/>
          </p:nvPr>
        </p:nvSpPr>
        <p:spPr>
          <a:xfrm>
            <a:off x="4211960" y="1916832"/>
            <a:ext cx="4825082" cy="792163"/>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Tx/>
              <a:buNone/>
              <a:tabLst/>
              <a:defRPr sz="3200"/>
            </a:lvl1pPr>
            <a:lvl2pPr>
              <a:buNone/>
              <a:defRPr/>
            </a:lvl2pPr>
            <a:lvl3pPr>
              <a:buNone/>
              <a:defRPr/>
            </a:lvl3pPr>
            <a:lvl4pPr>
              <a:buNone/>
              <a:defRPr/>
            </a:lvl4pPr>
            <a:lvl5pPr>
              <a:buNone/>
              <a:defRPr/>
            </a:lvl5pPr>
          </a:lstStyle>
          <a:p>
            <a:pPr lvl="0"/>
            <a:r>
              <a:rPr lang="en-US" dirty="0" smtClean="0"/>
              <a:t>Click to edit Master text styles</a:t>
            </a:r>
          </a:p>
        </p:txBody>
      </p:sp>
      <p:sp>
        <p:nvSpPr>
          <p:cNvPr id="9" name="Text Placeholder 17"/>
          <p:cNvSpPr>
            <a:spLocks noGrp="1"/>
          </p:cNvSpPr>
          <p:nvPr>
            <p:ph type="body" sz="quarter" idx="14"/>
          </p:nvPr>
        </p:nvSpPr>
        <p:spPr>
          <a:xfrm>
            <a:off x="4211960" y="2852936"/>
            <a:ext cx="4824536" cy="2952328"/>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Picture Placeholder 10"/>
          <p:cNvSpPr>
            <a:spLocks noGrp="1"/>
          </p:cNvSpPr>
          <p:nvPr>
            <p:ph type="pic" sz="quarter" idx="15"/>
          </p:nvPr>
        </p:nvSpPr>
        <p:spPr>
          <a:xfrm>
            <a:off x="755576" y="1484784"/>
            <a:ext cx="3167062" cy="4679950"/>
          </a:xfrm>
          <a:prstGeom prst="rect">
            <a:avLst/>
          </a:prstGeom>
        </p:spPr>
        <p:txBody>
          <a:bodyPr/>
          <a:lstStyle>
            <a:lvl1pPr>
              <a:buNone/>
              <a:defRPr sz="1400"/>
            </a:lvl1pPr>
          </a:lstStyle>
          <a:p>
            <a:pPr lvl="0"/>
            <a:r>
              <a:rPr lang="en-US" noProof="0" smtClean="0"/>
              <a:t>Click icon to add picture</a:t>
            </a:r>
            <a:endParaRPr lang="en-GB" noProof="0" dirty="0"/>
          </a:p>
        </p:txBody>
      </p:sp>
      <p:sp>
        <p:nvSpPr>
          <p:cNvPr id="6" name="Date Placeholder 2"/>
          <p:cNvSpPr>
            <a:spLocks noGrp="1"/>
          </p:cNvSpPr>
          <p:nvPr>
            <p:ph type="dt" sz="half" idx="16"/>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fld id="{04382304-C4A2-414C-96BD-E227AD4DFC30}" type="datetimeFigureOut">
              <a:rPr lang="en-GB"/>
              <a:pPr>
                <a:defRPr/>
              </a:pPr>
              <a:t>30/04/2014</a:t>
            </a:fld>
            <a:endParaRPr lang="en-GB"/>
          </a:p>
        </p:txBody>
      </p:sp>
      <p:sp>
        <p:nvSpPr>
          <p:cNvPr id="7" name="Footer Placeholder 3"/>
          <p:cNvSpPr>
            <a:spLocks noGrp="1"/>
          </p:cNvSpPr>
          <p:nvPr>
            <p:ph type="ftr" sz="quarter" idx="17"/>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5" name="Straight Connector 5"/>
          <p:cNvCxnSpPr/>
          <p:nvPr userDrawn="1"/>
        </p:nvCxnSpPr>
        <p:spPr>
          <a:xfrm>
            <a:off x="1509713" y="2679700"/>
            <a:ext cx="7634287" cy="1588"/>
          </a:xfrm>
          <a:prstGeom prst="line">
            <a:avLst/>
          </a:prstGeom>
          <a:ln w="254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10"/>
          <p:cNvSpPr>
            <a:spLocks noGrp="1"/>
          </p:cNvSpPr>
          <p:nvPr>
            <p:ph type="body" sz="quarter" idx="13"/>
          </p:nvPr>
        </p:nvSpPr>
        <p:spPr>
          <a:xfrm>
            <a:off x="1403648" y="1916832"/>
            <a:ext cx="7633394" cy="792163"/>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Tx/>
              <a:buNone/>
              <a:tabLst/>
              <a:defRPr sz="3200"/>
            </a:lvl1pPr>
            <a:lvl2pPr>
              <a:buNone/>
              <a:defRPr/>
            </a:lvl2pPr>
            <a:lvl3pPr>
              <a:buNone/>
              <a:defRPr/>
            </a:lvl3pPr>
            <a:lvl4pPr>
              <a:buNone/>
              <a:defRPr/>
            </a:lvl4pPr>
            <a:lvl5pPr>
              <a:buNone/>
              <a:defRPr/>
            </a:lvl5pPr>
          </a:lstStyle>
          <a:p>
            <a:pPr lvl="0"/>
            <a:r>
              <a:rPr lang="en-US" dirty="0" smtClean="0"/>
              <a:t>Click to edit Master text styles</a:t>
            </a:r>
          </a:p>
        </p:txBody>
      </p:sp>
      <p:sp>
        <p:nvSpPr>
          <p:cNvPr id="9" name="Text Placeholder 11"/>
          <p:cNvSpPr>
            <a:spLocks noGrp="1"/>
          </p:cNvSpPr>
          <p:nvPr>
            <p:ph type="body" sz="quarter" idx="14"/>
          </p:nvPr>
        </p:nvSpPr>
        <p:spPr>
          <a:xfrm>
            <a:off x="4283968" y="2924944"/>
            <a:ext cx="4680520" cy="3312368"/>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Picture Placeholder 10"/>
          <p:cNvSpPr>
            <a:spLocks noGrp="1"/>
          </p:cNvSpPr>
          <p:nvPr>
            <p:ph type="pic" sz="quarter" idx="15"/>
          </p:nvPr>
        </p:nvSpPr>
        <p:spPr>
          <a:xfrm>
            <a:off x="179512" y="2924943"/>
            <a:ext cx="3887663" cy="3313029"/>
          </a:xfrm>
          <a:prstGeom prst="rect">
            <a:avLst/>
          </a:prstGeom>
        </p:spPr>
        <p:txBody>
          <a:bodyPr/>
          <a:lstStyle>
            <a:lvl1pPr>
              <a:buNone/>
              <a:defRPr sz="1200"/>
            </a:lvl1pPr>
          </a:lstStyle>
          <a:p>
            <a:pPr lvl="0"/>
            <a:r>
              <a:rPr lang="en-US" noProof="0" smtClean="0"/>
              <a:t>Click icon to add picture</a:t>
            </a:r>
            <a:endParaRPr lang="en-GB" noProof="0" dirty="0"/>
          </a:p>
        </p:txBody>
      </p:sp>
      <p:sp>
        <p:nvSpPr>
          <p:cNvPr id="6" name="Date Placeholder 2"/>
          <p:cNvSpPr>
            <a:spLocks noGrp="1"/>
          </p:cNvSpPr>
          <p:nvPr>
            <p:ph type="dt" sz="half" idx="16"/>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fld id="{84F64E35-F392-44B0-B29C-FEC74FB75B84}" type="datetimeFigureOut">
              <a:rPr lang="en-GB"/>
              <a:pPr>
                <a:defRPr/>
              </a:pPr>
              <a:t>30/04/2014</a:t>
            </a:fld>
            <a:endParaRPr lang="en-GB"/>
          </a:p>
        </p:txBody>
      </p:sp>
      <p:sp>
        <p:nvSpPr>
          <p:cNvPr id="7" name="Footer Placeholder 3"/>
          <p:cNvSpPr>
            <a:spLocks noGrp="1"/>
          </p:cNvSpPr>
          <p:nvPr>
            <p:ph type="ftr" sz="quarter" idx="17"/>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TextBox 7"/>
          <p:cNvSpPr txBox="1"/>
          <p:nvPr userDrawn="1"/>
        </p:nvSpPr>
        <p:spPr>
          <a:xfrm>
            <a:off x="684213" y="1484313"/>
            <a:ext cx="7456487" cy="708025"/>
          </a:xfrm>
          <a:prstGeom prst="rect">
            <a:avLst/>
          </a:prstGeom>
          <a:noFill/>
        </p:spPr>
        <p:txBody>
          <a:bodyPr>
            <a:spAutoFit/>
          </a:bodyPr>
          <a:lstStyle/>
          <a:p>
            <a:pPr>
              <a:defRPr/>
            </a:pPr>
            <a:r>
              <a:rPr lang="en-US" sz="4000" dirty="0">
                <a:solidFill>
                  <a:prstClr val="black"/>
                </a:solidFill>
                <a:latin typeface="Arial"/>
                <a:cs typeface="Arial"/>
              </a:rPr>
              <a:t>Title of Slide</a:t>
            </a:r>
          </a:p>
        </p:txBody>
      </p:sp>
      <p:cxnSp>
        <p:nvCxnSpPr>
          <p:cNvPr id="5" name="Straight Connector 8"/>
          <p:cNvCxnSpPr/>
          <p:nvPr userDrawn="1"/>
        </p:nvCxnSpPr>
        <p:spPr>
          <a:xfrm>
            <a:off x="777875" y="2190750"/>
            <a:ext cx="7634288" cy="1588"/>
          </a:xfrm>
          <a:prstGeom prst="line">
            <a:avLst/>
          </a:prstGeom>
          <a:ln w="254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Vertical Text Placeholder 2"/>
          <p:cNvSpPr>
            <a:spLocks noGrp="1"/>
          </p:cNvSpPr>
          <p:nvPr>
            <p:ph type="body" orient="vert" idx="1"/>
          </p:nvPr>
        </p:nvSpPr>
        <p:spPr>
          <a:xfrm>
            <a:off x="683568" y="2262882"/>
            <a:ext cx="8003232" cy="411844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fld id="{F36CA99B-1202-4F30-8507-80B7B3B818E6}" type="datetimeFigureOut">
              <a:rPr lang="en-GB"/>
              <a:pPr>
                <a:defRPr/>
              </a:pPr>
              <a:t>30/04/2014</a:t>
            </a:fld>
            <a:endParaRPr lang="en-GB"/>
          </a:p>
        </p:txBody>
      </p:sp>
      <p:sp>
        <p:nvSpPr>
          <p:cNvPr id="7" name="Footer Placeholder 4"/>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84784"/>
            <a:ext cx="2057400" cy="4896544"/>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3568" y="1484784"/>
            <a:ext cx="5793432" cy="48965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fld id="{5A98DDE7-3EBE-4175-87A0-23A9E056D60E}" type="datetimeFigureOut">
              <a:rPr lang="en-GB"/>
              <a:pPr>
                <a:defRPr/>
              </a:pPr>
              <a:t>30/04/2014</a:t>
            </a:fld>
            <a:endParaRPr lang="en-GB"/>
          </a:p>
        </p:txBody>
      </p:sp>
      <p:sp>
        <p:nvSpPr>
          <p:cNvPr id="5" name="Footer Placeholder 4"/>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80920" cy="792163"/>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67544" y="2286000"/>
            <a:ext cx="8219256" cy="4167336"/>
          </a:xfrm>
          <a:prstGeom prst="rect">
            <a:avLst/>
          </a:prstGeo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
        <p:nvSpPr>
          <p:cNvPr id="5" name="Rectangle 5"/>
          <p:cNvSpPr>
            <a:spLocks noGrp="1" noChangeArrowheads="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720080"/>
          </a:xfrm>
          <a:prstGeom prst="rect">
            <a:avLst/>
          </a:prstGeom>
        </p:spPr>
        <p:txBody>
          <a:bodyPr/>
          <a:lstStyle>
            <a:lvl1pPr>
              <a:defRPr sz="3600" b="1"/>
            </a:lvl1pPr>
          </a:lstStyle>
          <a:p>
            <a:r>
              <a:rPr lang="en-US"/>
              <a:t>Click to edit Master title style</a:t>
            </a:r>
          </a:p>
        </p:txBody>
      </p:sp>
      <p:sp>
        <p:nvSpPr>
          <p:cNvPr id="3" name="Content Placeholder 2"/>
          <p:cNvSpPr>
            <a:spLocks noGrp="1"/>
          </p:cNvSpPr>
          <p:nvPr>
            <p:ph idx="1"/>
          </p:nvPr>
        </p:nvSpPr>
        <p:spPr>
          <a:xfrm>
            <a:off x="457200" y="2276872"/>
            <a:ext cx="8229600" cy="4104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solidFill>
                <a:effectLst>
                  <a:outerShdw blurRad="38100" dist="38100" dir="2700000" algn="tl">
                    <a:srgbClr val="000000">
                      <a:alpha val="43137"/>
                    </a:srgbClr>
                  </a:outerShdw>
                </a:effectLst>
                <a:latin typeface="Times New Roman" pitchFamily="18" charset="0"/>
                <a:cs typeface="+mn-cs"/>
              </a:defRPr>
            </a:lvl1pPr>
          </a:lstStyle>
          <a:p>
            <a:pPr>
              <a:defRPr/>
            </a:pPr>
            <a:fld id="{A14A7B80-D747-4AE8-997D-F395544CAA97}" type="datetimeFigureOut">
              <a:rPr lang="en-US"/>
              <a:pPr>
                <a:defRPr/>
              </a:pPr>
              <a:t>4/30/2014</a:t>
            </a:fld>
            <a:endParaRPr lang="en-GB"/>
          </a:p>
        </p:txBody>
      </p:sp>
      <p:sp>
        <p:nvSpPr>
          <p:cNvPr id="5" name="Footer Placeholder 4"/>
          <p:cNvSpPr>
            <a:spLocks noGrp="1"/>
          </p:cNvSpPr>
          <p:nvPr>
            <p:ph type="ftr" sz="quarter" idx="11"/>
          </p:nvPr>
        </p:nvSpPr>
        <p:spPr/>
        <p:txBody>
          <a:bodyPr/>
          <a:lstStyle>
            <a:lvl1pPr>
              <a:defRPr>
                <a:solidFill>
                  <a:schemeClr val="tx1"/>
                </a:solidFill>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 name="Straight Connector 9"/>
          <p:cNvCxnSpPr/>
          <p:nvPr userDrawn="1"/>
        </p:nvCxnSpPr>
        <p:spPr>
          <a:xfrm>
            <a:off x="1500188" y="2565400"/>
            <a:ext cx="7634287" cy="1588"/>
          </a:xfrm>
          <a:prstGeom prst="line">
            <a:avLst/>
          </a:prstGeom>
          <a:ln w="254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13"/>
          </p:nvPr>
        </p:nvSpPr>
        <p:spPr>
          <a:xfrm>
            <a:off x="1403648" y="1628800"/>
            <a:ext cx="7633394" cy="792163"/>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Tx/>
              <a:buNone/>
              <a:tabLst/>
              <a:defRPr sz="3200" b="1"/>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2" name="Text Placeholder 12"/>
          <p:cNvSpPr>
            <a:spLocks noGrp="1"/>
          </p:cNvSpPr>
          <p:nvPr>
            <p:ph type="body" sz="quarter" idx="14"/>
          </p:nvPr>
        </p:nvSpPr>
        <p:spPr>
          <a:xfrm>
            <a:off x="1403648" y="2708920"/>
            <a:ext cx="7632848" cy="2952328"/>
          </a:xfrm>
          <a:prstGeom prst="rect">
            <a:avLst/>
          </a:prstGeom>
        </p:spPr>
        <p:txBody>
          <a:bodyPr/>
          <a:lstStyle>
            <a:lvl1pPr marL="0" indent="0">
              <a:buNone/>
              <a:defRPr sz="3200"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5"/>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
        <p:nvSpPr>
          <p:cNvPr id="6" name="Footer Placeholder 4"/>
          <p:cNvSpPr>
            <a:spLocks noGrp="1"/>
          </p:cNvSpPr>
          <p:nvPr>
            <p:ph type="ftr" sz="quarter" idx="16"/>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fld id="{CC3DF394-C19D-4560-99C6-8385782482A6}" type="datetimeFigureOut">
              <a:rPr lang="en-GB"/>
              <a:pPr>
                <a:defRPr/>
              </a:pPr>
              <a:t>30/04/2014</a:t>
            </a:fld>
            <a:endParaRPr lang="en-GB"/>
          </a:p>
        </p:txBody>
      </p:sp>
      <p:sp>
        <p:nvSpPr>
          <p:cNvPr id="3" name="Footer Placeholder 2"/>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5" name="Straight Connector 5"/>
          <p:cNvCxnSpPr/>
          <p:nvPr userDrawn="1"/>
        </p:nvCxnSpPr>
        <p:spPr>
          <a:xfrm>
            <a:off x="1509713" y="2679700"/>
            <a:ext cx="7634287" cy="1588"/>
          </a:xfrm>
          <a:prstGeom prst="line">
            <a:avLst/>
          </a:prstGeom>
          <a:ln w="254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10"/>
          <p:cNvSpPr>
            <a:spLocks noGrp="1"/>
          </p:cNvSpPr>
          <p:nvPr>
            <p:ph type="body" sz="quarter" idx="13"/>
          </p:nvPr>
        </p:nvSpPr>
        <p:spPr>
          <a:xfrm>
            <a:off x="4211960" y="1916832"/>
            <a:ext cx="4825082" cy="792163"/>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Tx/>
              <a:buNone/>
              <a:tabLst/>
              <a:defRPr sz="3200"/>
            </a:lvl1pPr>
            <a:lvl2pPr>
              <a:buNone/>
              <a:defRPr/>
            </a:lvl2pPr>
            <a:lvl3pPr>
              <a:buNone/>
              <a:defRPr/>
            </a:lvl3pPr>
            <a:lvl4pPr>
              <a:buNone/>
              <a:defRPr/>
            </a:lvl4pPr>
            <a:lvl5pPr>
              <a:buNone/>
              <a:defRPr/>
            </a:lvl5pPr>
          </a:lstStyle>
          <a:p>
            <a:pPr lvl="0"/>
            <a:r>
              <a:rPr lang="en-US" dirty="0" smtClean="0"/>
              <a:t>Click to edit Master text styles</a:t>
            </a:r>
          </a:p>
        </p:txBody>
      </p:sp>
      <p:sp>
        <p:nvSpPr>
          <p:cNvPr id="9" name="Text Placeholder 17"/>
          <p:cNvSpPr>
            <a:spLocks noGrp="1"/>
          </p:cNvSpPr>
          <p:nvPr>
            <p:ph type="body" sz="quarter" idx="14"/>
          </p:nvPr>
        </p:nvSpPr>
        <p:spPr>
          <a:xfrm>
            <a:off x="4211960" y="2852936"/>
            <a:ext cx="4824536" cy="2952328"/>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Picture Placeholder 10"/>
          <p:cNvSpPr>
            <a:spLocks noGrp="1"/>
          </p:cNvSpPr>
          <p:nvPr>
            <p:ph type="pic" sz="quarter" idx="15"/>
          </p:nvPr>
        </p:nvSpPr>
        <p:spPr>
          <a:xfrm>
            <a:off x="755576" y="1484784"/>
            <a:ext cx="3167062" cy="4679950"/>
          </a:xfrm>
          <a:prstGeom prst="rect">
            <a:avLst/>
          </a:prstGeom>
        </p:spPr>
        <p:txBody>
          <a:bodyPr/>
          <a:lstStyle>
            <a:lvl1pPr>
              <a:buNone/>
              <a:defRPr sz="1400"/>
            </a:lvl1pPr>
          </a:lstStyle>
          <a:p>
            <a:pPr lvl="0"/>
            <a:r>
              <a:rPr lang="en-US" noProof="0" smtClean="0"/>
              <a:t>Click icon to add picture</a:t>
            </a:r>
            <a:endParaRPr lang="en-GB" noProof="0" dirty="0"/>
          </a:p>
        </p:txBody>
      </p:sp>
      <p:sp>
        <p:nvSpPr>
          <p:cNvPr id="6" name="Date Placeholder 2"/>
          <p:cNvSpPr>
            <a:spLocks noGrp="1"/>
          </p:cNvSpPr>
          <p:nvPr>
            <p:ph type="dt" sz="half" idx="16"/>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fld id="{CC9DC054-8371-4AF0-9A1C-6A9B7E8A8C3F}" type="datetimeFigureOut">
              <a:rPr lang="en-GB"/>
              <a:pPr>
                <a:defRPr/>
              </a:pPr>
              <a:t>30/04/2014</a:t>
            </a:fld>
            <a:endParaRPr lang="en-GB"/>
          </a:p>
        </p:txBody>
      </p:sp>
      <p:sp>
        <p:nvSpPr>
          <p:cNvPr id="7" name="Footer Placeholder 3"/>
          <p:cNvSpPr>
            <a:spLocks noGrp="1"/>
          </p:cNvSpPr>
          <p:nvPr>
            <p:ph type="ftr" sz="quarter" idx="17"/>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5" name="Straight Connector 5"/>
          <p:cNvCxnSpPr/>
          <p:nvPr userDrawn="1"/>
        </p:nvCxnSpPr>
        <p:spPr>
          <a:xfrm>
            <a:off x="1509713" y="2679700"/>
            <a:ext cx="7634287" cy="1588"/>
          </a:xfrm>
          <a:prstGeom prst="line">
            <a:avLst/>
          </a:prstGeom>
          <a:ln w="254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10"/>
          <p:cNvSpPr>
            <a:spLocks noGrp="1"/>
          </p:cNvSpPr>
          <p:nvPr>
            <p:ph type="body" sz="quarter" idx="13"/>
          </p:nvPr>
        </p:nvSpPr>
        <p:spPr>
          <a:xfrm>
            <a:off x="1403648" y="1916832"/>
            <a:ext cx="7633394" cy="792163"/>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Tx/>
              <a:buNone/>
              <a:tabLst/>
              <a:defRPr sz="3200"/>
            </a:lvl1pPr>
            <a:lvl2pPr>
              <a:buNone/>
              <a:defRPr/>
            </a:lvl2pPr>
            <a:lvl3pPr>
              <a:buNone/>
              <a:defRPr/>
            </a:lvl3pPr>
            <a:lvl4pPr>
              <a:buNone/>
              <a:defRPr/>
            </a:lvl4pPr>
            <a:lvl5pPr>
              <a:buNone/>
              <a:defRPr/>
            </a:lvl5pPr>
          </a:lstStyle>
          <a:p>
            <a:pPr lvl="0"/>
            <a:r>
              <a:rPr lang="en-US" dirty="0" smtClean="0"/>
              <a:t>Click to edit Master text styles</a:t>
            </a:r>
          </a:p>
        </p:txBody>
      </p:sp>
      <p:sp>
        <p:nvSpPr>
          <p:cNvPr id="9" name="Text Placeholder 11"/>
          <p:cNvSpPr>
            <a:spLocks noGrp="1"/>
          </p:cNvSpPr>
          <p:nvPr>
            <p:ph type="body" sz="quarter" idx="14"/>
          </p:nvPr>
        </p:nvSpPr>
        <p:spPr>
          <a:xfrm>
            <a:off x="4283968" y="2924944"/>
            <a:ext cx="4680520" cy="3312368"/>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Picture Placeholder 10"/>
          <p:cNvSpPr>
            <a:spLocks noGrp="1"/>
          </p:cNvSpPr>
          <p:nvPr>
            <p:ph type="pic" sz="quarter" idx="15"/>
          </p:nvPr>
        </p:nvSpPr>
        <p:spPr>
          <a:xfrm>
            <a:off x="179512" y="2924943"/>
            <a:ext cx="3887663" cy="3313029"/>
          </a:xfrm>
          <a:prstGeom prst="rect">
            <a:avLst/>
          </a:prstGeom>
        </p:spPr>
        <p:txBody>
          <a:bodyPr/>
          <a:lstStyle>
            <a:lvl1pPr>
              <a:buNone/>
              <a:defRPr sz="1200"/>
            </a:lvl1pPr>
          </a:lstStyle>
          <a:p>
            <a:pPr lvl="0"/>
            <a:r>
              <a:rPr lang="en-US" noProof="0" smtClean="0"/>
              <a:t>Click icon to add picture</a:t>
            </a:r>
            <a:endParaRPr lang="en-GB" noProof="0" dirty="0"/>
          </a:p>
        </p:txBody>
      </p:sp>
      <p:sp>
        <p:nvSpPr>
          <p:cNvPr id="6" name="Date Placeholder 2"/>
          <p:cNvSpPr>
            <a:spLocks noGrp="1"/>
          </p:cNvSpPr>
          <p:nvPr>
            <p:ph type="dt" sz="half" idx="16"/>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fld id="{2490CC91-0F32-4F9C-9B6F-984067AAA43B}" type="datetimeFigureOut">
              <a:rPr lang="en-GB"/>
              <a:pPr>
                <a:defRPr/>
              </a:pPr>
              <a:t>30/04/2014</a:t>
            </a:fld>
            <a:endParaRPr lang="en-GB"/>
          </a:p>
        </p:txBody>
      </p:sp>
      <p:sp>
        <p:nvSpPr>
          <p:cNvPr id="7" name="Footer Placeholder 3"/>
          <p:cNvSpPr>
            <a:spLocks noGrp="1"/>
          </p:cNvSpPr>
          <p:nvPr>
            <p:ph type="ftr" sz="quarter" idx="17"/>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TextBox 7"/>
          <p:cNvSpPr txBox="1"/>
          <p:nvPr userDrawn="1"/>
        </p:nvSpPr>
        <p:spPr>
          <a:xfrm>
            <a:off x="684213" y="1484313"/>
            <a:ext cx="7456487" cy="708025"/>
          </a:xfrm>
          <a:prstGeom prst="rect">
            <a:avLst/>
          </a:prstGeom>
          <a:noFill/>
        </p:spPr>
        <p:txBody>
          <a:bodyPr>
            <a:spAutoFit/>
          </a:bodyPr>
          <a:lstStyle/>
          <a:p>
            <a:pPr>
              <a:defRPr/>
            </a:pPr>
            <a:r>
              <a:rPr lang="en-US" sz="4000" dirty="0">
                <a:solidFill>
                  <a:prstClr val="black"/>
                </a:solidFill>
                <a:latin typeface="Arial"/>
                <a:cs typeface="Arial"/>
              </a:rPr>
              <a:t>Title of Slide</a:t>
            </a:r>
          </a:p>
        </p:txBody>
      </p:sp>
      <p:cxnSp>
        <p:nvCxnSpPr>
          <p:cNvPr id="5" name="Straight Connector 8"/>
          <p:cNvCxnSpPr/>
          <p:nvPr userDrawn="1"/>
        </p:nvCxnSpPr>
        <p:spPr>
          <a:xfrm>
            <a:off x="777875" y="2190750"/>
            <a:ext cx="7634288" cy="1588"/>
          </a:xfrm>
          <a:prstGeom prst="line">
            <a:avLst/>
          </a:prstGeom>
          <a:ln w="254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Vertical Text Placeholder 2"/>
          <p:cNvSpPr>
            <a:spLocks noGrp="1"/>
          </p:cNvSpPr>
          <p:nvPr>
            <p:ph type="body" orient="vert" idx="1"/>
          </p:nvPr>
        </p:nvSpPr>
        <p:spPr>
          <a:xfrm>
            <a:off x="683568" y="2262882"/>
            <a:ext cx="8003232" cy="411844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fld id="{725FB03D-ED04-4795-B4A7-969811271DF1}" type="datetimeFigureOut">
              <a:rPr lang="en-GB"/>
              <a:pPr>
                <a:defRPr/>
              </a:pPr>
              <a:t>30/04/2014</a:t>
            </a:fld>
            <a:endParaRPr lang="en-GB"/>
          </a:p>
        </p:txBody>
      </p:sp>
      <p:sp>
        <p:nvSpPr>
          <p:cNvPr id="7" name="Footer Placeholder 4"/>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84784"/>
            <a:ext cx="2057400" cy="4896544"/>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3568" y="1484784"/>
            <a:ext cx="5793432" cy="48965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fld id="{C7D3E5C8-9516-49FF-9DDB-B33E744F1F30}" type="datetimeFigureOut">
              <a:rPr lang="en-GB"/>
              <a:pPr>
                <a:defRPr/>
              </a:pPr>
              <a:t>30/04/2014</a:t>
            </a:fld>
            <a:endParaRPr lang="en-GB"/>
          </a:p>
        </p:txBody>
      </p:sp>
      <p:sp>
        <p:nvSpPr>
          <p:cNvPr id="5" name="Footer Placeholder 4"/>
          <p:cNvSpPr>
            <a:spLocks noGrp="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80920" cy="792163"/>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67544" y="2286000"/>
            <a:ext cx="8219256" cy="4167336"/>
          </a:xfrm>
          <a:prstGeom prst="rect">
            <a:avLst/>
          </a:prstGeo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
        <p:nvSpPr>
          <p:cNvPr id="5" name="Rectangle 5"/>
          <p:cNvSpPr>
            <a:spLocks noGrp="1" noChangeArrowheads="1"/>
          </p:cNvSpPr>
          <p:nvPr>
            <p:ph type="ftr" sz="quarter" idx="11"/>
          </p:nvPr>
        </p:nvSpPr>
        <p:spPr/>
        <p:txBody>
          <a:bodyPr/>
          <a:lstStyle>
            <a:lvl1pPr>
              <a:defRPr>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720080"/>
          </a:xfrm>
          <a:prstGeom prst="rect">
            <a:avLst/>
          </a:prstGeom>
        </p:spPr>
        <p:txBody>
          <a:bodyPr/>
          <a:lstStyle>
            <a:lvl1pPr>
              <a:defRPr sz="3600" b="1"/>
            </a:lvl1pPr>
          </a:lstStyle>
          <a:p>
            <a:r>
              <a:rPr lang="en-US"/>
              <a:t>Click to edit Master title style</a:t>
            </a:r>
          </a:p>
        </p:txBody>
      </p:sp>
      <p:sp>
        <p:nvSpPr>
          <p:cNvPr id="3" name="Content Placeholder 2"/>
          <p:cNvSpPr>
            <a:spLocks noGrp="1"/>
          </p:cNvSpPr>
          <p:nvPr>
            <p:ph idx="1"/>
          </p:nvPr>
        </p:nvSpPr>
        <p:spPr>
          <a:xfrm>
            <a:off x="457200" y="2276872"/>
            <a:ext cx="8229600" cy="4104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solidFill>
                <a:effectLst>
                  <a:outerShdw blurRad="38100" dist="38100" dir="2700000" algn="tl">
                    <a:srgbClr val="000000">
                      <a:alpha val="43137"/>
                    </a:srgbClr>
                  </a:outerShdw>
                </a:effectLst>
                <a:latin typeface="Times New Roman" pitchFamily="18" charset="0"/>
                <a:cs typeface="+mn-cs"/>
              </a:defRPr>
            </a:lvl1pPr>
          </a:lstStyle>
          <a:p>
            <a:pPr>
              <a:defRPr/>
            </a:pPr>
            <a:fld id="{D65D72D5-C85E-4A8B-BE19-077FED1DDE3C}" type="datetimeFigureOut">
              <a:rPr lang="en-US"/>
              <a:pPr>
                <a:defRPr/>
              </a:pPr>
              <a:t>4/30/2014</a:t>
            </a:fld>
            <a:endParaRPr lang="en-GB"/>
          </a:p>
        </p:txBody>
      </p:sp>
      <p:sp>
        <p:nvSpPr>
          <p:cNvPr id="5" name="Footer Placeholder 4"/>
          <p:cNvSpPr>
            <a:spLocks noGrp="1"/>
          </p:cNvSpPr>
          <p:nvPr>
            <p:ph type="ftr" sz="quarter" idx="11"/>
          </p:nvPr>
        </p:nvSpPr>
        <p:spPr/>
        <p:txBody>
          <a:bodyPr/>
          <a:lstStyle>
            <a:lvl1pPr>
              <a:defRPr>
                <a:solidFill>
                  <a:schemeClr val="tx1"/>
                </a:solidFill>
                <a:effectLst>
                  <a:outerShdw blurRad="38100" dist="38100" dir="2700000" algn="tl">
                    <a:srgbClr val="000000">
                      <a:alpha val="43137"/>
                    </a:srgbClr>
                  </a:outerShdw>
                </a:effectLst>
                <a:latin typeface="Times New Roman" pitchFamily="18" charset="0"/>
                <a:cs typeface="+mn-cs"/>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524625"/>
            <a:ext cx="2133600" cy="196850"/>
          </a:xfrm>
          <a:prstGeom prst="rect">
            <a:avLst/>
          </a:prstGeom>
        </p:spPr>
        <p:txBody>
          <a:bodyPr vert="horz" lIns="91440" tIns="45720" rIns="91440" bIns="45720" rtlCol="0" anchor="ctr"/>
          <a:lstStyle>
            <a:lvl1pPr algn="l">
              <a:defRPr sz="800">
                <a:solidFill>
                  <a:prstClr val="black"/>
                </a:solidFill>
                <a:latin typeface="Arial" charset="0"/>
                <a:cs typeface="Arial" charset="0"/>
              </a:defRPr>
            </a:lvl1pPr>
          </a:lstStyle>
          <a:p>
            <a:pPr>
              <a:defRPr/>
            </a:pPr>
            <a:endParaRPr lang="en-GB"/>
          </a:p>
        </p:txBody>
      </p:sp>
      <p:sp>
        <p:nvSpPr>
          <p:cNvPr id="5" name="Footer Placeholder 4"/>
          <p:cNvSpPr>
            <a:spLocks noGrp="1"/>
          </p:cNvSpPr>
          <p:nvPr>
            <p:ph type="ftr" sz="quarter" idx="3"/>
          </p:nvPr>
        </p:nvSpPr>
        <p:spPr>
          <a:xfrm>
            <a:off x="3124200" y="6524625"/>
            <a:ext cx="2895600" cy="196850"/>
          </a:xfrm>
          <a:prstGeom prst="rect">
            <a:avLst/>
          </a:prstGeom>
        </p:spPr>
        <p:txBody>
          <a:bodyPr vert="horz" lIns="91440" tIns="45720" rIns="91440" bIns="45720" rtlCol="0" anchor="ctr"/>
          <a:lstStyle>
            <a:lvl1pPr algn="ctr">
              <a:defRPr sz="800">
                <a:solidFill>
                  <a:prstClr val="black"/>
                </a:solidFill>
                <a:latin typeface="Arial" charset="0"/>
                <a:cs typeface="Arial" charset="0"/>
              </a:defRPr>
            </a:lvl1pPr>
          </a:lstStyle>
          <a:p>
            <a:pPr>
              <a:defRPr/>
            </a:pPr>
            <a:r>
              <a:rPr lang="en-GB"/>
              <a:t>Footer</a:t>
            </a:r>
            <a:endParaRPr lang="en-GB" dirty="0"/>
          </a:p>
        </p:txBody>
      </p:sp>
      <p:sp>
        <p:nvSpPr>
          <p:cNvPr id="7" name="Rectangle 6"/>
          <p:cNvSpPr txBox="1">
            <a:spLocks noChangeArrowheads="1"/>
          </p:cNvSpPr>
          <p:nvPr userDrawn="1"/>
        </p:nvSpPr>
        <p:spPr>
          <a:xfrm>
            <a:off x="6553200" y="6524625"/>
            <a:ext cx="2133600" cy="196850"/>
          </a:xfrm>
          <a:prstGeom prst="rect">
            <a:avLst/>
          </a:prstGeom>
          <a:ln/>
        </p:spPr>
        <p:txBody>
          <a:bodyPr anchor="ctr"/>
          <a:lstStyle>
            <a:lvl1pPr>
              <a:defRPr>
                <a:solidFill>
                  <a:schemeClr val="tx1"/>
                </a:solidFill>
              </a:defRPr>
            </a:lvl1pPr>
          </a:lstStyle>
          <a:p>
            <a:pPr algn="r">
              <a:defRPr/>
            </a:pPr>
            <a:fld id="{97BBC4E7-D8D1-4CDC-AC71-4AB7BFE3E8D4}" type="slidenum">
              <a:rPr lang="en-GB" sz="800" smtClean="0">
                <a:solidFill>
                  <a:prstClr val="black"/>
                </a:solidFill>
                <a:latin typeface="Arial" charset="0"/>
              </a:rPr>
              <a:pPr algn="r">
                <a:defRPr/>
              </a:pPr>
              <a:t>‹#›</a:t>
            </a:fld>
            <a:endParaRPr lang="en-GB" sz="800" dirty="0">
              <a:solidFill>
                <a:prstClr val="black"/>
              </a:solidFill>
              <a:latin typeface="Arial" charset="0"/>
            </a:endParaRPr>
          </a:p>
        </p:txBody>
      </p:sp>
      <p:pic>
        <p:nvPicPr>
          <p:cNvPr id="1029" name="Picture 5" descr="S:\Executive Education\Programmes\Innsbruck Summer School\Admin\MCI_4C.gif"/>
          <p:cNvPicPr>
            <a:picLocks noChangeAspect="1" noChangeArrowheads="1"/>
          </p:cNvPicPr>
          <p:nvPr userDrawn="1"/>
        </p:nvPicPr>
        <p:blipFill>
          <a:blip r:embed="rId12"/>
          <a:srcRect/>
          <a:stretch>
            <a:fillRect/>
          </a:stretch>
        </p:blipFill>
        <p:spPr bwMode="auto">
          <a:xfrm>
            <a:off x="6875463" y="549275"/>
            <a:ext cx="1825625" cy="792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524625"/>
            <a:ext cx="2133600" cy="196850"/>
          </a:xfrm>
          <a:prstGeom prst="rect">
            <a:avLst/>
          </a:prstGeom>
        </p:spPr>
        <p:txBody>
          <a:bodyPr vert="horz" lIns="91440" tIns="45720" rIns="91440" bIns="45720" rtlCol="0" anchor="ctr"/>
          <a:lstStyle>
            <a:lvl1pPr algn="l">
              <a:defRPr sz="800">
                <a:solidFill>
                  <a:prstClr val="black"/>
                </a:solidFill>
                <a:latin typeface="Arial" charset="0"/>
                <a:cs typeface="Arial" charset="0"/>
              </a:defRPr>
            </a:lvl1pPr>
          </a:lstStyle>
          <a:p>
            <a:pPr>
              <a:defRPr/>
            </a:pPr>
            <a:endParaRPr lang="en-GB"/>
          </a:p>
        </p:txBody>
      </p:sp>
      <p:sp>
        <p:nvSpPr>
          <p:cNvPr id="5" name="Footer Placeholder 4"/>
          <p:cNvSpPr>
            <a:spLocks noGrp="1"/>
          </p:cNvSpPr>
          <p:nvPr>
            <p:ph type="ftr" sz="quarter" idx="3"/>
          </p:nvPr>
        </p:nvSpPr>
        <p:spPr>
          <a:xfrm>
            <a:off x="3124200" y="6524625"/>
            <a:ext cx="2895600" cy="196850"/>
          </a:xfrm>
          <a:prstGeom prst="rect">
            <a:avLst/>
          </a:prstGeom>
        </p:spPr>
        <p:txBody>
          <a:bodyPr vert="horz" lIns="91440" tIns="45720" rIns="91440" bIns="45720" rtlCol="0" anchor="ctr"/>
          <a:lstStyle>
            <a:lvl1pPr algn="ctr">
              <a:defRPr sz="800">
                <a:solidFill>
                  <a:prstClr val="black"/>
                </a:solidFill>
                <a:latin typeface="Arial" charset="0"/>
                <a:cs typeface="Arial" charset="0"/>
              </a:defRPr>
            </a:lvl1pPr>
          </a:lstStyle>
          <a:p>
            <a:pPr>
              <a:defRPr/>
            </a:pPr>
            <a:r>
              <a:rPr lang="en-GB"/>
              <a:t>Footer</a:t>
            </a:r>
            <a:endParaRPr lang="en-GB" dirty="0"/>
          </a:p>
        </p:txBody>
      </p:sp>
      <p:sp>
        <p:nvSpPr>
          <p:cNvPr id="7" name="Rectangle 6"/>
          <p:cNvSpPr txBox="1">
            <a:spLocks noChangeArrowheads="1"/>
          </p:cNvSpPr>
          <p:nvPr userDrawn="1"/>
        </p:nvSpPr>
        <p:spPr>
          <a:xfrm>
            <a:off x="6553200" y="6524625"/>
            <a:ext cx="2133600" cy="196850"/>
          </a:xfrm>
          <a:prstGeom prst="rect">
            <a:avLst/>
          </a:prstGeom>
          <a:ln/>
        </p:spPr>
        <p:txBody>
          <a:bodyPr anchor="ctr"/>
          <a:lstStyle>
            <a:lvl1pPr>
              <a:defRPr>
                <a:solidFill>
                  <a:schemeClr val="tx1"/>
                </a:solidFill>
              </a:defRPr>
            </a:lvl1pPr>
          </a:lstStyle>
          <a:p>
            <a:pPr algn="r">
              <a:defRPr/>
            </a:pPr>
            <a:fld id="{CAF0576A-8E60-4397-A8B5-79C12E12763A}" type="slidenum">
              <a:rPr lang="en-GB" sz="800" smtClean="0">
                <a:solidFill>
                  <a:prstClr val="black"/>
                </a:solidFill>
                <a:latin typeface="Arial" charset="0"/>
              </a:rPr>
              <a:pPr algn="r">
                <a:defRPr/>
              </a:pPr>
              <a:t>‹#›</a:t>
            </a:fld>
            <a:endParaRPr lang="en-GB" sz="800" dirty="0">
              <a:solidFill>
                <a:prstClr val="black"/>
              </a:solidFill>
              <a:latin typeface="Arial"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ris-initiative.org.uk/"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www.nice.org.uk/nicemedia/pdf/CG82FullGuideline.pdf"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www.nice.org.uk/guidance/index.jsp?action=download&amp;o=64924"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ethink.org/lethaldiscrimination" TargetMode="Externa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psych.ac.uk/pdf/RCP_11049_Positive%20Cardiometabolic%20Health%20chart-%20website.pdf"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hyperlink" Target="http://www.iphys.org.au/media/HeAL_declaration.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hyperlink" Target="http://www.iris-initiative.org.uk/gp-commissioning/"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hyperlink" Target="http://www.pssru.ac.uk/pdf/dp2745.pdf" TargetMode="Externa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17.w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entreformentalhealth.org.uk/publications/investing_in_recovery.aspx?ID=704" TargetMode="Externa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5.png"/><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theguardian.com/" TargetMode="Externa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hyperlink" Target="http://www.rethink.org/media/973932/LOST%20GENERATION%20-%20Rethink%20Mental%20Illness%20report.pdf"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3.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8.xml"/><Relationship Id="rId1" Type="http://schemas.openxmlformats.org/officeDocument/2006/relationships/vmlDrawing" Target="../drawings/vmlDrawing7.v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8.v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9.v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10.v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11.v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ctrTitle" idx="4294967295"/>
          </p:nvPr>
        </p:nvSpPr>
        <p:spPr>
          <a:xfrm>
            <a:off x="684213" y="36513"/>
            <a:ext cx="7812087" cy="4114800"/>
          </a:xfrm>
          <a:prstGeom prst="rect">
            <a:avLst/>
          </a:prstGeom>
        </p:spPr>
        <p:txBody>
          <a:bodyPr anchor="b">
            <a:spAutoFit/>
          </a:bodyPr>
          <a:lstStyle/>
          <a:p>
            <a:pPr eaLnBrk="1" hangingPunct="1">
              <a:defRPr/>
            </a:pPr>
            <a:r>
              <a:rPr lang="en-GB" smtClean="0">
                <a:solidFill>
                  <a:srgbClr val="CCFFFF"/>
                </a:solidFill>
                <a:effectLst>
                  <a:outerShdw blurRad="38100" dist="38100" dir="2700000" algn="tl">
                    <a:srgbClr val="C0C0C0"/>
                  </a:outerShdw>
                </a:effectLst>
                <a:cs typeface="Times New Roman" pitchFamily="18" charset="0"/>
              </a:rPr>
              <a:t/>
            </a:r>
            <a:br>
              <a:rPr lang="en-GB" smtClean="0">
                <a:solidFill>
                  <a:srgbClr val="CCFFFF"/>
                </a:solidFill>
                <a:effectLst>
                  <a:outerShdw blurRad="38100" dist="38100" dir="2700000" algn="tl">
                    <a:srgbClr val="C0C0C0"/>
                  </a:outerShdw>
                </a:effectLst>
                <a:cs typeface="Times New Roman" pitchFamily="18" charset="0"/>
              </a:rPr>
            </a:br>
            <a:r>
              <a:rPr lang="en-GB" smtClean="0">
                <a:solidFill>
                  <a:srgbClr val="CCFFFF"/>
                </a:solidFill>
                <a:effectLst>
                  <a:outerShdw blurRad="38100" dist="38100" dir="2700000" algn="tl">
                    <a:srgbClr val="C0C0C0"/>
                  </a:outerShdw>
                </a:effectLst>
                <a:cs typeface="Times New Roman" pitchFamily="18" charset="0"/>
              </a:rPr>
              <a:t/>
            </a:r>
            <a:br>
              <a:rPr lang="en-GB" smtClean="0">
                <a:solidFill>
                  <a:srgbClr val="CCFFFF"/>
                </a:solidFill>
                <a:effectLst>
                  <a:outerShdw blurRad="38100" dist="38100" dir="2700000" algn="tl">
                    <a:srgbClr val="C0C0C0"/>
                  </a:outerShdw>
                </a:effectLst>
                <a:cs typeface="Times New Roman" pitchFamily="18" charset="0"/>
              </a:rPr>
            </a:br>
            <a:r>
              <a:rPr lang="en-GB" smtClean="0">
                <a:solidFill>
                  <a:srgbClr val="CCFFFF"/>
                </a:solidFill>
                <a:effectLst>
                  <a:outerShdw blurRad="38100" dist="38100" dir="2700000" algn="tl">
                    <a:srgbClr val="C0C0C0"/>
                  </a:outerShdw>
                </a:effectLst>
                <a:cs typeface="Times New Roman" pitchFamily="18" charset="0"/>
              </a:rPr>
              <a:t/>
            </a:r>
            <a:br>
              <a:rPr lang="en-GB" smtClean="0">
                <a:solidFill>
                  <a:srgbClr val="CCFFFF"/>
                </a:solidFill>
                <a:effectLst>
                  <a:outerShdw blurRad="38100" dist="38100" dir="2700000" algn="tl">
                    <a:srgbClr val="C0C0C0"/>
                  </a:outerShdw>
                </a:effectLst>
                <a:cs typeface="Times New Roman" pitchFamily="18" charset="0"/>
              </a:rPr>
            </a:br>
            <a:r>
              <a:rPr lang="en-GB" sz="6600" smtClean="0">
                <a:effectLst>
                  <a:outerShdw blurRad="38100" dist="38100" dir="2700000" algn="tl">
                    <a:srgbClr val="C0C0C0"/>
                  </a:outerShdw>
                </a:effectLst>
                <a:cs typeface="Times New Roman" pitchFamily="18" charset="0"/>
              </a:rPr>
              <a:t>Best Practice in Early Intervention in 2014</a:t>
            </a:r>
            <a:endParaRPr lang="en-GB" sz="6600" smtClean="0">
              <a:solidFill>
                <a:srgbClr val="CCFFFF"/>
              </a:solidFill>
              <a:effectLst>
                <a:outerShdw blurRad="38100" dist="38100" dir="2700000" algn="tl">
                  <a:srgbClr val="C0C0C0"/>
                </a:outerShdw>
              </a:effectLst>
              <a:cs typeface="Times New Roman" pitchFamily="18" charset="0"/>
            </a:endParaRPr>
          </a:p>
        </p:txBody>
      </p:sp>
      <p:sp>
        <p:nvSpPr>
          <p:cNvPr id="1027" name="Rectangle 3"/>
          <p:cNvSpPr>
            <a:spLocks noGrp="1" noChangeArrowheads="1"/>
          </p:cNvSpPr>
          <p:nvPr>
            <p:ph type="subTitle" idx="4294967295"/>
          </p:nvPr>
        </p:nvSpPr>
        <p:spPr>
          <a:xfrm>
            <a:off x="611188" y="4076700"/>
            <a:ext cx="8280400" cy="2279650"/>
          </a:xfrm>
          <a:prstGeom prst="rect">
            <a:avLst/>
          </a:prstGeom>
        </p:spPr>
        <p:txBody>
          <a:bodyPr/>
          <a:lstStyle/>
          <a:p>
            <a:pPr marL="0" indent="0" algn="ctr" eaLnBrk="1" hangingPunct="1">
              <a:buFontTx/>
              <a:buNone/>
              <a:defRPr/>
            </a:pPr>
            <a:endParaRPr lang="en-GB" sz="2000" smtClean="0">
              <a:effectLst>
                <a:outerShdw blurRad="38100" dist="38100" dir="2700000" algn="tl">
                  <a:srgbClr val="C0C0C0"/>
                </a:outerShdw>
              </a:effectLst>
              <a:cs typeface="Times New Roman" pitchFamily="18" charset="0"/>
            </a:endParaRPr>
          </a:p>
          <a:p>
            <a:pPr marL="0" indent="0" algn="ctr" eaLnBrk="1" hangingPunct="1">
              <a:buFontTx/>
              <a:buNone/>
              <a:defRPr/>
            </a:pPr>
            <a:r>
              <a:rPr lang="en-GB" sz="2000" smtClean="0">
                <a:effectLst>
                  <a:outerShdw blurRad="38100" dist="38100" dir="2700000" algn="tl">
                    <a:srgbClr val="C0C0C0"/>
                  </a:outerShdw>
                </a:effectLst>
                <a:cs typeface="Times New Roman" pitchFamily="18" charset="0"/>
              </a:rPr>
              <a:t>Moggie McGowan 02/05/14</a:t>
            </a:r>
          </a:p>
          <a:p>
            <a:pPr marL="0" indent="0" algn="ctr" eaLnBrk="1" hangingPunct="1">
              <a:buFontTx/>
              <a:buNone/>
              <a:defRPr/>
            </a:pPr>
            <a:endParaRPr lang="en-GB" sz="2000" smtClean="0">
              <a:effectLst>
                <a:outerShdw blurRad="38100" dist="38100" dir="2700000" algn="tl">
                  <a:srgbClr val="C0C0C0"/>
                </a:outerShdw>
              </a:effectLst>
              <a:cs typeface="Times New Roman" pitchFamily="18" charset="0"/>
            </a:endParaRPr>
          </a:p>
          <a:p>
            <a:pPr marL="0" indent="0" algn="ctr" eaLnBrk="1" hangingPunct="1">
              <a:buFontTx/>
              <a:buNone/>
              <a:defRPr/>
            </a:pPr>
            <a:r>
              <a:rPr lang="en-GB" sz="2400" b="1" smtClean="0">
                <a:effectLst>
                  <a:outerShdw blurRad="38100" dist="38100" dir="2700000" algn="tl">
                    <a:srgbClr val="C0C0C0"/>
                  </a:outerShdw>
                </a:effectLst>
                <a:hlinkClick r:id="rId2"/>
              </a:rPr>
              <a:t>www.iris-initiative.org.uk</a:t>
            </a:r>
            <a:r>
              <a:rPr lang="en-GB" sz="2400" smtClean="0">
                <a:effectLst>
                  <a:outerShdw blurRad="38100" dist="38100" dir="2700000" algn="tl">
                    <a:srgbClr val="C0C0C0"/>
                  </a:outerShdw>
                </a:effectLst>
              </a:rPr>
              <a:t> </a:t>
            </a:r>
          </a:p>
          <a:p>
            <a:pPr marL="0" indent="0" algn="ctr" eaLnBrk="1" hangingPunct="1">
              <a:buFontTx/>
              <a:buNone/>
              <a:defRPr/>
            </a:pPr>
            <a:endParaRPr lang="en-GB" sz="2000" smtClean="0">
              <a:effectLst>
                <a:outerShdw blurRad="38100" dist="38100" dir="2700000" algn="tl">
                  <a:srgbClr val="C0C0C0"/>
                </a:outerShdw>
              </a:effectLst>
              <a:cs typeface="Times New Roman" pitchFamily="18" charset="0"/>
            </a:endParaRPr>
          </a:p>
          <a:p>
            <a:pPr marL="0" indent="0" algn="ctr" eaLnBrk="1" hangingPunct="1">
              <a:buFontTx/>
              <a:buNone/>
              <a:defRPr/>
            </a:pPr>
            <a:endParaRPr lang="en-GB" sz="2000" smtClean="0">
              <a:effectLst>
                <a:outerShdw blurRad="38100" dist="38100" dir="2700000" algn="tl">
                  <a:srgbClr val="C0C0C0"/>
                </a:outerShdw>
              </a:effectLst>
              <a:cs typeface="Times New Roman" pitchFamily="18" charset="0"/>
            </a:endParaRPr>
          </a:p>
        </p:txBody>
      </p:sp>
      <p:pic>
        <p:nvPicPr>
          <p:cNvPr id="23555" name="Picture 2"/>
          <p:cNvPicPr>
            <a:picLocks noChangeAspect="1" noChangeArrowheads="1"/>
          </p:cNvPicPr>
          <p:nvPr/>
        </p:nvPicPr>
        <p:blipFill>
          <a:blip r:embed="rId3"/>
          <a:srcRect/>
          <a:stretch>
            <a:fillRect/>
          </a:stretch>
        </p:blipFill>
        <p:spPr bwMode="auto">
          <a:xfrm>
            <a:off x="2195513" y="836613"/>
            <a:ext cx="4718050" cy="108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68313" y="908050"/>
            <a:ext cx="8229600" cy="1368425"/>
          </a:xfrm>
          <a:prstGeom prst="rect">
            <a:avLst/>
          </a:prstGeom>
        </p:spPr>
        <p:txBody>
          <a:bodyPr anchor="b"/>
          <a:lstStyle/>
          <a:p>
            <a:pPr eaLnBrk="1" hangingPunct="1">
              <a:defRPr/>
            </a:pP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Drivers for EIP in UK</a:t>
            </a:r>
            <a:br>
              <a:rPr lang="en-GB" sz="4000" smtClean="0">
                <a:effectLst>
                  <a:outerShdw blurRad="38100" dist="38100" dir="2700000" algn="tl">
                    <a:srgbClr val="C0C0C0"/>
                  </a:outerShdw>
                </a:effectLst>
              </a:rPr>
            </a:br>
            <a:endParaRPr lang="en-GB" sz="4000" smtClean="0">
              <a:effectLst>
                <a:outerShdw blurRad="38100" dist="38100" dir="2700000" algn="tl">
                  <a:srgbClr val="C0C0C0"/>
                </a:outerShdw>
              </a:effectLst>
            </a:endParaRPr>
          </a:p>
        </p:txBody>
      </p:sp>
      <p:sp>
        <p:nvSpPr>
          <p:cNvPr id="61443" name="Rectangle 3"/>
          <p:cNvSpPr>
            <a:spLocks noGrp="1" noChangeArrowheads="1"/>
          </p:cNvSpPr>
          <p:nvPr>
            <p:ph idx="4294967295"/>
          </p:nvPr>
        </p:nvSpPr>
        <p:spPr>
          <a:xfrm>
            <a:off x="468313" y="1989138"/>
            <a:ext cx="8229600" cy="4105275"/>
          </a:xfrm>
          <a:prstGeom prst="rect">
            <a:avLst/>
          </a:prstGeom>
        </p:spPr>
        <p:txBody>
          <a:bodyPr/>
          <a:lstStyle/>
          <a:p>
            <a:pPr eaLnBrk="1" hangingPunct="1">
              <a:lnSpc>
                <a:spcPct val="90000"/>
              </a:lnSpc>
              <a:defRPr/>
            </a:pPr>
            <a:r>
              <a:rPr lang="en-GB" sz="2400" smtClean="0">
                <a:effectLst>
                  <a:outerShdw blurRad="38100" dist="38100" dir="2700000" algn="tl">
                    <a:srgbClr val="C0C0C0"/>
                  </a:outerShdw>
                </a:effectLst>
              </a:rPr>
              <a:t>Mental Health Policy/Modernisation/Transformation</a:t>
            </a:r>
          </a:p>
          <a:p>
            <a:pPr eaLnBrk="1" hangingPunct="1">
              <a:lnSpc>
                <a:spcPct val="90000"/>
              </a:lnSpc>
              <a:defRPr/>
            </a:pPr>
            <a:r>
              <a:rPr lang="en-GB" sz="2400" b="1" smtClean="0">
                <a:effectLst>
                  <a:outerShdw blurRad="38100" dist="38100" dir="2700000" algn="tl">
                    <a:srgbClr val="C0C0C0"/>
                  </a:outerShdw>
                </a:effectLst>
              </a:rPr>
              <a:t>UK and international research evidence for EI </a:t>
            </a:r>
          </a:p>
          <a:p>
            <a:pPr eaLnBrk="1" hangingPunct="1">
              <a:lnSpc>
                <a:spcPct val="90000"/>
              </a:lnSpc>
              <a:defRPr/>
            </a:pPr>
            <a:r>
              <a:rPr lang="en-GB" sz="2400" smtClean="0">
                <a:effectLst>
                  <a:outerShdw blurRad="38100" dist="38100" dir="2700000" algn="tl">
                    <a:srgbClr val="C0C0C0"/>
                  </a:outerShdw>
                </a:effectLst>
              </a:rPr>
              <a:t>Problems with TAU/late intervention </a:t>
            </a:r>
          </a:p>
          <a:p>
            <a:pPr eaLnBrk="1" hangingPunct="1">
              <a:lnSpc>
                <a:spcPct val="90000"/>
              </a:lnSpc>
              <a:defRPr/>
            </a:pPr>
            <a:r>
              <a:rPr lang="en-GB" sz="2400" smtClean="0">
                <a:effectLst>
                  <a:outerShdw blurRad="38100" dist="38100" dir="2700000" algn="tl">
                    <a:srgbClr val="C0C0C0"/>
                  </a:outerShdw>
                </a:effectLst>
              </a:rPr>
              <a:t>New treatments and Guidelines</a:t>
            </a:r>
          </a:p>
          <a:p>
            <a:pPr eaLnBrk="1" hangingPunct="1">
              <a:lnSpc>
                <a:spcPct val="90000"/>
              </a:lnSpc>
              <a:defRPr/>
            </a:pPr>
            <a:r>
              <a:rPr lang="en-GB" sz="2400" smtClean="0">
                <a:effectLst>
                  <a:outerShdw blurRad="38100" dist="38100" dir="2700000" algn="tl">
                    <a:srgbClr val="C0C0C0"/>
                  </a:outerShdw>
                </a:effectLst>
              </a:rPr>
              <a:t>Costs/Benefits research</a:t>
            </a:r>
          </a:p>
          <a:p>
            <a:pPr eaLnBrk="1" hangingPunct="1">
              <a:lnSpc>
                <a:spcPct val="90000"/>
              </a:lnSpc>
              <a:defRPr/>
            </a:pPr>
            <a:r>
              <a:rPr lang="en-GB" sz="2400" smtClean="0">
                <a:effectLst>
                  <a:outerShdw blurRad="38100" dist="38100" dir="2700000" algn="tl">
                    <a:srgbClr val="C0C0C0"/>
                  </a:outerShdw>
                </a:effectLst>
              </a:rPr>
              <a:t>Social Movements, campaigning and challenges to dominance of the established paradigm</a:t>
            </a:r>
          </a:p>
          <a:p>
            <a:pPr eaLnBrk="1" hangingPunct="1">
              <a:lnSpc>
                <a:spcPct val="90000"/>
              </a:lnSpc>
              <a:defRPr/>
            </a:pPr>
            <a:r>
              <a:rPr lang="en-GB" sz="2400" smtClean="0">
                <a:effectLst>
                  <a:outerShdw blurRad="38100" dist="38100" dir="2700000" algn="tl">
                    <a:srgbClr val="C0C0C0"/>
                  </a:outerShdw>
                </a:effectLst>
              </a:rPr>
              <a:t>Outcomes agenda and Performance Management</a:t>
            </a:r>
          </a:p>
          <a:p>
            <a:pPr eaLnBrk="1" hangingPunct="1">
              <a:lnSpc>
                <a:spcPct val="90000"/>
              </a:lnSpc>
              <a:defRPr/>
            </a:pPr>
            <a:r>
              <a:rPr lang="en-GB" sz="2400" smtClean="0">
                <a:effectLst>
                  <a:outerShdw blurRad="38100" dist="38100" dir="2700000" algn="tl">
                    <a:srgbClr val="C0C0C0"/>
                  </a:outerShdw>
                </a:effectLst>
              </a:rPr>
              <a:t>Austerity?</a:t>
            </a:r>
          </a:p>
        </p:txBody>
      </p:sp>
      <p:pic>
        <p:nvPicPr>
          <p:cNvPr id="40963"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412875"/>
            <a:ext cx="8229600" cy="720725"/>
          </a:xfrm>
        </p:spPr>
        <p:txBody>
          <a:bodyPr vert="horz" wrap="square" lIns="91440" tIns="45720" rIns="91440" bIns="45720" numCol="1" anchor="b" anchorCtr="0" compatLnSpc="1">
            <a:prstTxWarp prst="textNoShape">
              <a:avLst/>
            </a:prstTxWarp>
          </a:bodyPr>
          <a:lstStyle/>
          <a:p>
            <a:pPr eaLnBrk="1" hangingPunct="1">
              <a:defRPr/>
            </a:pPr>
            <a:r>
              <a:rPr lang="en-GB" b="0" dirty="0" smtClean="0">
                <a:effectLst>
                  <a:outerShdw blurRad="38100" dist="38100" dir="2700000" algn="tl">
                    <a:srgbClr val="C0C0C0"/>
                  </a:outerShdw>
                </a:effectLst>
              </a:rPr>
              <a:t>Research Evidence and EIP</a:t>
            </a:r>
          </a:p>
        </p:txBody>
      </p:sp>
      <p:sp>
        <p:nvSpPr>
          <p:cNvPr id="7171" name="Rectangle 3"/>
          <p:cNvSpPr>
            <a:spLocks noGrp="1" noChangeArrowheads="1"/>
          </p:cNvSpPr>
          <p:nvPr>
            <p:ph idx="1"/>
          </p:nvPr>
        </p:nvSpPr>
        <p:spPr>
          <a:xfrm>
            <a:off x="457200" y="2276475"/>
            <a:ext cx="8229600" cy="4105275"/>
          </a:xfrm>
        </p:spPr>
        <p:txBody>
          <a:bodyPr vert="horz" wrap="square" lIns="91440" tIns="45720" rIns="91440" bIns="45720" numCol="1" anchor="t" anchorCtr="0" compatLnSpc="1">
            <a:prstTxWarp prst="textNoShape">
              <a:avLst/>
            </a:prstTxWarp>
          </a:bodyPr>
          <a:lstStyle/>
          <a:p>
            <a:pPr eaLnBrk="1" hangingPunct="1">
              <a:buFontTx/>
              <a:buNone/>
              <a:defRPr/>
            </a:pPr>
            <a:r>
              <a:rPr lang="en-GB" smtClean="0">
                <a:effectLst>
                  <a:outerShdw blurRad="38100" dist="38100" dir="2700000" algn="tl">
                    <a:srgbClr val="C0C0C0"/>
                  </a:outerShdw>
                </a:effectLst>
              </a:rPr>
              <a:t>	</a:t>
            </a:r>
            <a:r>
              <a:rPr lang="en-GB" smtClean="0"/>
              <a:t>Key Research Findings:</a:t>
            </a:r>
          </a:p>
          <a:p>
            <a:pPr eaLnBrk="1" hangingPunct="1">
              <a:buFontTx/>
              <a:buNone/>
              <a:defRPr/>
            </a:pPr>
            <a:endParaRPr lang="en-GB" sz="1600" smtClean="0"/>
          </a:p>
          <a:p>
            <a:pPr eaLnBrk="1" hangingPunct="1">
              <a:defRPr/>
            </a:pPr>
            <a:r>
              <a:rPr lang="en-GB" smtClean="0"/>
              <a:t>Delayed treatment has serious consequences</a:t>
            </a:r>
          </a:p>
          <a:p>
            <a:pPr eaLnBrk="1" hangingPunct="1">
              <a:defRPr/>
            </a:pPr>
            <a:r>
              <a:rPr lang="en-GB" smtClean="0"/>
              <a:t>Early intervention can reduce long term morbidity</a:t>
            </a:r>
          </a:p>
          <a:p>
            <a:pPr eaLnBrk="1" hangingPunct="1">
              <a:defRPr/>
            </a:pPr>
            <a:r>
              <a:rPr lang="en-GB" smtClean="0"/>
              <a:t>Late intervention and disability is costly</a:t>
            </a:r>
          </a:p>
          <a:p>
            <a:pPr eaLnBrk="1" hangingPunct="1">
              <a:defRPr/>
            </a:pPr>
            <a:r>
              <a:rPr lang="en-GB" smtClean="0"/>
              <a:t>Substantially reduced life expectancy with TAU</a:t>
            </a:r>
          </a:p>
          <a:p>
            <a:pPr eaLnBrk="1" hangingPunct="1">
              <a:buFontTx/>
              <a:buNone/>
              <a:defRPr/>
            </a:pPr>
            <a:endParaRPr lang="en-GB" smtClean="0"/>
          </a:p>
        </p:txBody>
      </p:sp>
      <p:pic>
        <p:nvPicPr>
          <p:cNvPr id="43011"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1412875"/>
            <a:ext cx="8229600" cy="720725"/>
          </a:xfrm>
        </p:spPr>
        <p:txBody>
          <a:bodyPr vert="horz" wrap="square" lIns="91440" tIns="45720" rIns="91440" bIns="45720" numCol="1" anchor="b" anchorCtr="0" compatLnSpc="1">
            <a:prstTxWarp prst="textNoShape">
              <a:avLst/>
            </a:prstTxWarp>
          </a:bodyPr>
          <a:lstStyle/>
          <a:p>
            <a:pPr eaLnBrk="1" hangingPunct="1">
              <a:defRPr/>
            </a:pPr>
            <a:r>
              <a:rPr lang="en-GB" b="0" smtClean="0">
                <a:effectLst>
                  <a:outerShdw blurRad="38100" dist="38100" dir="2700000" algn="tl">
                    <a:srgbClr val="C0C0C0"/>
                  </a:outerShdw>
                </a:effectLst>
              </a:rPr>
              <a:t>International Research:</a:t>
            </a:r>
          </a:p>
        </p:txBody>
      </p:sp>
      <p:sp>
        <p:nvSpPr>
          <p:cNvPr id="45058" name="Rectangle 3"/>
          <p:cNvSpPr>
            <a:spLocks noGrp="1" noChangeArrowheads="1"/>
          </p:cNvSpPr>
          <p:nvPr>
            <p:ph idx="1"/>
          </p:nvPr>
        </p:nvSpPr>
        <p:spPr bwMode="auto">
          <a:xfrm>
            <a:off x="468313" y="2420938"/>
            <a:ext cx="8229600" cy="410527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GB" smtClean="0"/>
              <a:t>Patrick McGorry, Alison Yung (Aus)</a:t>
            </a:r>
          </a:p>
          <a:p>
            <a:pPr eaLnBrk="1" hangingPunct="1">
              <a:lnSpc>
                <a:spcPct val="90000"/>
              </a:lnSpc>
            </a:pPr>
            <a:r>
              <a:rPr lang="en-GB" smtClean="0"/>
              <a:t>Tom McGlashan, Tandy Miller (USA)</a:t>
            </a:r>
          </a:p>
          <a:p>
            <a:pPr eaLnBrk="1" hangingPunct="1">
              <a:lnSpc>
                <a:spcPct val="90000"/>
              </a:lnSpc>
            </a:pPr>
            <a:r>
              <a:rPr lang="en-GB" smtClean="0"/>
              <a:t>TK Larsen, Jan Johannessen (Norway)</a:t>
            </a:r>
          </a:p>
          <a:p>
            <a:pPr eaLnBrk="1" hangingPunct="1">
              <a:lnSpc>
                <a:spcPct val="90000"/>
              </a:lnSpc>
            </a:pPr>
            <a:r>
              <a:rPr lang="en-GB" smtClean="0"/>
              <a:t>Max Birchwood et al (UK)</a:t>
            </a:r>
          </a:p>
          <a:p>
            <a:pPr eaLnBrk="1" hangingPunct="1">
              <a:lnSpc>
                <a:spcPct val="90000"/>
              </a:lnSpc>
            </a:pPr>
            <a:r>
              <a:rPr lang="en-GB" smtClean="0"/>
              <a:t>Nick Tarrier,Tony Morrison, Paul French (UK)</a:t>
            </a:r>
          </a:p>
          <a:p>
            <a:pPr eaLnBrk="1" hangingPunct="1">
              <a:lnSpc>
                <a:spcPct val="90000"/>
              </a:lnSpc>
              <a:buFont typeface="Arial" charset="0"/>
              <a:buNone/>
            </a:pPr>
            <a:endParaRPr lang="en-GB" smtClean="0"/>
          </a:p>
        </p:txBody>
      </p:sp>
      <p:pic>
        <p:nvPicPr>
          <p:cNvPr id="45059"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bwMode="auto">
          <a:xfrm>
            <a:off x="0" y="404813"/>
            <a:ext cx="9144000" cy="1358900"/>
          </a:xfrm>
          <a:solidFill>
            <a:srgbClr val="FFFFFF"/>
          </a:solidFill>
          <a:ln>
            <a:solidFill>
              <a:srgbClr val="000000"/>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altLang="en-US" sz="4000" smtClean="0"/>
              <a:t>NICE 2009 review of Schizophrenia</a:t>
            </a:r>
          </a:p>
        </p:txBody>
      </p:sp>
      <p:sp>
        <p:nvSpPr>
          <p:cNvPr id="3" name="Content Placeholder 2"/>
          <p:cNvSpPr>
            <a:spLocks noGrp="1"/>
          </p:cNvSpPr>
          <p:nvPr>
            <p:ph idx="1"/>
          </p:nvPr>
        </p:nvSpPr>
        <p:spPr>
          <a:xfrm>
            <a:off x="358775" y="1916113"/>
            <a:ext cx="8785225" cy="3484562"/>
          </a:xfrm>
          <a:solidFill>
            <a:schemeClr val="bg1">
              <a:lumMod val="85000"/>
            </a:schemeClr>
          </a:solidFill>
        </p:spPr>
        <p:txBody>
          <a:bodyPr/>
          <a:lstStyle/>
          <a:p>
            <a:pPr eaLnBrk="1" hangingPunct="1">
              <a:buFont typeface="Arial" charset="0"/>
              <a:buNone/>
              <a:defRPr/>
            </a:pPr>
            <a:r>
              <a:rPr lang="en-GB" altLang="en-US" sz="2800" i="1" smtClean="0">
                <a:solidFill>
                  <a:srgbClr val="C00000"/>
                </a:solidFill>
                <a:latin typeface="Arial Narrow" pitchFamily="34" charset="0"/>
              </a:rPr>
              <a:t>	“Early intervention can be effective with benefits lasting at least 2 years" (p79)</a:t>
            </a:r>
          </a:p>
          <a:p>
            <a:pPr eaLnBrk="1" hangingPunct="1">
              <a:buFont typeface="Arial" charset="0"/>
              <a:buNone/>
              <a:defRPr/>
            </a:pPr>
            <a:endParaRPr lang="en-GB" altLang="en-US" sz="800" i="1" smtClean="0"/>
          </a:p>
          <a:p>
            <a:pPr eaLnBrk="1" hangingPunct="1">
              <a:buFont typeface="Arial" charset="0"/>
              <a:buNone/>
              <a:defRPr/>
            </a:pPr>
            <a:r>
              <a:rPr lang="en-GB" altLang="en-US" sz="2400" smtClean="0">
                <a:solidFill>
                  <a:srgbClr val="595959"/>
                </a:solidFill>
              </a:rPr>
              <a:t>And went on to say...</a:t>
            </a:r>
          </a:p>
          <a:p>
            <a:pPr eaLnBrk="1" hangingPunct="1">
              <a:buFont typeface="Arial" charset="0"/>
              <a:buNone/>
              <a:defRPr/>
            </a:pPr>
            <a:endParaRPr lang="en-GB" altLang="en-US" sz="800" smtClean="0"/>
          </a:p>
          <a:p>
            <a:pPr eaLnBrk="1" hangingPunct="1">
              <a:buFont typeface="Arial" charset="0"/>
              <a:buNone/>
              <a:defRPr/>
            </a:pPr>
            <a:r>
              <a:rPr lang="en-GB" altLang="en-US" sz="2800" i="1" smtClean="0">
                <a:solidFill>
                  <a:srgbClr val="C00000"/>
                </a:solidFill>
                <a:latin typeface="Arial Narrow" pitchFamily="34" charset="0"/>
                <a:ea typeface="Browallia New"/>
                <a:cs typeface="Browallia New"/>
              </a:rPr>
              <a:t>	"Despite the fact that CMHTs remain the mainstay of community mental health care, there is surprisingly little evidence to show that they are an effective way of organising services" (p336).</a:t>
            </a:r>
          </a:p>
          <a:p>
            <a:pPr eaLnBrk="1" hangingPunct="1">
              <a:buFont typeface="Arial" charset="0"/>
              <a:buNone/>
              <a:defRPr/>
            </a:pPr>
            <a:r>
              <a:rPr lang="en-GB" altLang="en-US" smtClean="0"/>
              <a:t>	  </a:t>
            </a:r>
            <a:r>
              <a:rPr lang="en-GB" altLang="en-US" b="1" smtClean="0"/>
              <a:t> </a:t>
            </a:r>
            <a:r>
              <a:rPr lang="en-GB" altLang="en-US" sz="2000" b="1" u="sng" smtClean="0">
                <a:hlinkClick r:id="rId2"/>
              </a:rPr>
              <a:t>http://www.nice.org.uk/nicemedia/pdf/CG82FullGuideline.pdf</a:t>
            </a:r>
            <a:endParaRPr lang="en-GB" altLang="en-US" sz="2000" b="1" smtClean="0"/>
          </a:p>
          <a:p>
            <a:pPr eaLnBrk="1" hangingPunct="1">
              <a:defRPr/>
            </a:pPr>
            <a:endParaRPr lang="en-GB"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auto">
          <a:xfrm>
            <a:off x="0" y="404813"/>
            <a:ext cx="9144000" cy="1646237"/>
          </a:xfrm>
          <a:solidFill>
            <a:srgbClr val="FFFFFF"/>
          </a:solidFill>
          <a:ln>
            <a:solidFill>
              <a:srgbClr val="000000"/>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altLang="en-US" sz="4000" smtClean="0"/>
              <a:t>NICE 2014 review of Psychosis and Schizophrenia</a:t>
            </a:r>
            <a:r>
              <a:rPr lang="en-GB" altLang="en-US" sz="2800" smtClean="0"/>
              <a:t> </a:t>
            </a:r>
          </a:p>
        </p:txBody>
      </p:sp>
      <p:sp>
        <p:nvSpPr>
          <p:cNvPr id="3" name="Content Placeholder 2"/>
          <p:cNvSpPr>
            <a:spLocks noGrp="1"/>
          </p:cNvSpPr>
          <p:nvPr>
            <p:ph idx="1"/>
          </p:nvPr>
        </p:nvSpPr>
        <p:spPr>
          <a:xfrm>
            <a:off x="179388" y="2276475"/>
            <a:ext cx="8785225" cy="2879725"/>
          </a:xfrm>
          <a:solidFill>
            <a:schemeClr val="bg1">
              <a:lumMod val="85000"/>
            </a:schemeClr>
          </a:solidFill>
        </p:spPr>
        <p:txBody>
          <a:bodyPr/>
          <a:lstStyle/>
          <a:p>
            <a:pPr eaLnBrk="1" hangingPunct="1">
              <a:buFont typeface="Arial" charset="0"/>
              <a:buNone/>
              <a:defRPr/>
            </a:pPr>
            <a:r>
              <a:rPr lang="en-GB" altLang="en-US" sz="2000" b="1" i="1" smtClean="0">
                <a:solidFill>
                  <a:srgbClr val="990000"/>
                </a:solidFill>
              </a:rPr>
              <a:t>	</a:t>
            </a:r>
          </a:p>
          <a:p>
            <a:pPr eaLnBrk="1" hangingPunct="1">
              <a:buFont typeface="Arial" charset="0"/>
              <a:buNone/>
              <a:defRPr/>
            </a:pPr>
            <a:r>
              <a:rPr lang="en-GB" altLang="en-US" sz="2000" b="1" i="1" smtClean="0">
                <a:solidFill>
                  <a:srgbClr val="990000"/>
                </a:solidFill>
              </a:rPr>
              <a:t>	</a:t>
            </a:r>
            <a:r>
              <a:rPr lang="en-GB" altLang="en-US" sz="2800" i="1" smtClean="0">
                <a:solidFill>
                  <a:srgbClr val="990000"/>
                </a:solidFill>
              </a:rPr>
              <a:t>“EIS more than any other services developed to date, are associated with improvements in a broad range of critical outcomes, including relapse rates, symptoms, quality of life and a better experience for services”. (p551)</a:t>
            </a:r>
          </a:p>
          <a:p>
            <a:pPr eaLnBrk="1" hangingPunct="1">
              <a:buFont typeface="Arial" charset="0"/>
              <a:buNone/>
              <a:defRPr/>
            </a:pPr>
            <a:r>
              <a:rPr lang="en-GB" altLang="en-US" sz="2000" i="1" smtClean="0"/>
              <a:t>                                                                         </a:t>
            </a:r>
            <a:endParaRPr lang="en-GB" altLang="en-US" sz="2000" smtClean="0"/>
          </a:p>
          <a:p>
            <a:pPr eaLnBrk="1" hangingPunct="1">
              <a:buFont typeface="Arial" charset="0"/>
              <a:buNone/>
              <a:defRPr/>
            </a:pPr>
            <a:endParaRPr lang="en-GB" altLang="en-US" sz="2000" smtClean="0"/>
          </a:p>
          <a:p>
            <a:pPr eaLnBrk="1" hangingPunct="1">
              <a:defRPr/>
            </a:pPr>
            <a:endParaRPr lang="en-GB" altLang="en-US" sz="2000" smtClean="0"/>
          </a:p>
        </p:txBody>
      </p:sp>
      <p:sp>
        <p:nvSpPr>
          <p:cNvPr id="48131" name="Rectangle 5"/>
          <p:cNvSpPr>
            <a:spLocks noChangeArrowheads="1"/>
          </p:cNvSpPr>
          <p:nvPr/>
        </p:nvSpPr>
        <p:spPr bwMode="auto">
          <a:xfrm>
            <a:off x="827088" y="5661025"/>
            <a:ext cx="7283450" cy="366713"/>
          </a:xfrm>
          <a:prstGeom prst="rect">
            <a:avLst/>
          </a:prstGeom>
          <a:noFill/>
          <a:ln w="9525">
            <a:noFill/>
            <a:miter lim="800000"/>
            <a:headEnd/>
            <a:tailEnd/>
          </a:ln>
        </p:spPr>
        <p:txBody>
          <a:bodyPr wrap="none">
            <a:spAutoFit/>
          </a:bodyPr>
          <a:lstStyle/>
          <a:p>
            <a:pPr>
              <a:spcBef>
                <a:spcPct val="20000"/>
              </a:spcBef>
              <a:buFont typeface="Arial" charset="0"/>
              <a:buNone/>
            </a:pPr>
            <a:r>
              <a:rPr lang="en-GB" altLang="en-US" sz="1800">
                <a:latin typeface="Calibri" pitchFamily="34" charset="0"/>
                <a:hlinkClick r:id="rId2"/>
              </a:rPr>
              <a:t>http://www.nice.org.uk/guidance/index.jsp?action=download&amp;o=64924</a:t>
            </a:r>
            <a:endParaRPr lang="en-GB" altLang="en-US" sz="180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bwMode="auto">
          <a:xfrm>
            <a:off x="468313" y="1268413"/>
            <a:ext cx="8229600" cy="639762"/>
          </a:xfrm>
          <a:prstGeom prst="rect">
            <a:avLst/>
          </a:prstGeom>
          <a:solidFill>
            <a:srgbClr val="FFFFFF"/>
          </a:solidFill>
          <a:ln>
            <a:solidFill>
              <a:srgbClr val="000000"/>
            </a:solidFill>
            <a:miter lim="800000"/>
            <a:headEnd/>
            <a:tailEnd/>
          </a:ln>
        </p:spPr>
        <p:txBody>
          <a:bodyPr/>
          <a:lstStyle/>
          <a:p>
            <a:r>
              <a:rPr lang="en-GB" sz="4000" smtClean="0"/>
              <a:t>Physical Health</a:t>
            </a:r>
          </a:p>
        </p:txBody>
      </p:sp>
      <p:sp>
        <p:nvSpPr>
          <p:cNvPr id="49154" name="Rectangle 3"/>
          <p:cNvSpPr>
            <a:spLocks noGrp="1" noChangeArrowheads="1"/>
          </p:cNvSpPr>
          <p:nvPr>
            <p:ph type="body" idx="4294967295"/>
          </p:nvPr>
        </p:nvSpPr>
        <p:spPr bwMode="auto">
          <a:xfrm>
            <a:off x="468313" y="1989138"/>
            <a:ext cx="8229600" cy="4525962"/>
          </a:xfrm>
          <a:prstGeom prst="rect">
            <a:avLst/>
          </a:prstGeom>
          <a:solidFill>
            <a:srgbClr val="FFFFFF"/>
          </a:solidFill>
          <a:ln>
            <a:solidFill>
              <a:srgbClr val="000000"/>
            </a:solidFill>
            <a:miter lim="800000"/>
            <a:headEnd/>
            <a:tailEnd/>
          </a:ln>
        </p:spPr>
        <p:txBody>
          <a:bodyPr/>
          <a:lstStyle/>
          <a:p>
            <a:pPr>
              <a:lnSpc>
                <a:spcPct val="90000"/>
              </a:lnSpc>
              <a:buFont typeface="Arial" charset="0"/>
              <a:buNone/>
            </a:pPr>
            <a:r>
              <a:rPr lang="en-GB" sz="2800" smtClean="0"/>
              <a:t>	People with serious mental illnesses die on average 20 years earlier </a:t>
            </a:r>
            <a:endParaRPr lang="en-GB" sz="2400" smtClean="0"/>
          </a:p>
          <a:p>
            <a:pPr>
              <a:lnSpc>
                <a:spcPct val="90000"/>
              </a:lnSpc>
            </a:pPr>
            <a:r>
              <a:rPr lang="en-GB" sz="2400" smtClean="0"/>
              <a:t>Antipsychotic medications are associated with substantial weight gain. (Journal of Clinical Psychiatry, 2009)</a:t>
            </a:r>
          </a:p>
          <a:p>
            <a:pPr>
              <a:lnSpc>
                <a:spcPct val="90000"/>
              </a:lnSpc>
            </a:pPr>
            <a:r>
              <a:rPr lang="en-GB" sz="2400" smtClean="0"/>
              <a:t>Olanzapine and Aripriprazole induced insulin resistance (Diabetes, July 8 2013 American Diabetes Association)</a:t>
            </a:r>
          </a:p>
          <a:p>
            <a:pPr>
              <a:lnSpc>
                <a:spcPct val="90000"/>
              </a:lnSpc>
            </a:pPr>
            <a:r>
              <a:rPr lang="en-GB" sz="2400" smtClean="0"/>
              <a:t>Children and young people prescribed antipsychotics had an increased risk of type 2 diabetes that increased with cumulative dose (JAMA, August 21 2013)</a:t>
            </a:r>
          </a:p>
          <a:p>
            <a:pPr>
              <a:lnSpc>
                <a:spcPct val="90000"/>
              </a:lnSpc>
            </a:pPr>
            <a:r>
              <a:rPr lang="en-GB" sz="2400" smtClean="0"/>
              <a:t>59% of patients with FEP use tobacco at time of presentation (Journal of Clinical Psychiatry, in press)</a:t>
            </a:r>
          </a:p>
        </p:txBody>
      </p:sp>
      <p:pic>
        <p:nvPicPr>
          <p:cNvPr id="49155"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bwMode="auto">
          <a:xfrm>
            <a:off x="468313" y="1125538"/>
            <a:ext cx="8229600" cy="709612"/>
          </a:xfrm>
          <a:prstGeom prst="rect">
            <a:avLst/>
          </a:prstGeom>
          <a:solidFill>
            <a:srgbClr val="FFFFFF"/>
          </a:solidFill>
          <a:ln>
            <a:solidFill>
              <a:srgbClr val="000000"/>
            </a:solidFill>
            <a:miter lim="800000"/>
            <a:headEnd/>
            <a:tailEnd/>
          </a:ln>
        </p:spPr>
        <p:txBody>
          <a:bodyPr/>
          <a:lstStyle/>
          <a:p>
            <a:r>
              <a:rPr lang="en-GB" sz="4000" smtClean="0"/>
              <a:t>  Lethal Discrimination</a:t>
            </a:r>
          </a:p>
        </p:txBody>
      </p:sp>
      <p:sp>
        <p:nvSpPr>
          <p:cNvPr id="51202" name="Rectangle 3"/>
          <p:cNvSpPr>
            <a:spLocks noGrp="1" noChangeArrowheads="1"/>
          </p:cNvSpPr>
          <p:nvPr>
            <p:ph type="body" idx="4294967295"/>
          </p:nvPr>
        </p:nvSpPr>
        <p:spPr bwMode="auto">
          <a:xfrm>
            <a:off x="468313" y="1773238"/>
            <a:ext cx="8229600" cy="4897437"/>
          </a:xfrm>
          <a:prstGeom prst="rect">
            <a:avLst/>
          </a:prstGeom>
          <a:solidFill>
            <a:srgbClr val="FFFFFF"/>
          </a:solidFill>
          <a:ln>
            <a:solidFill>
              <a:srgbClr val="000000"/>
            </a:solidFill>
            <a:miter lim="800000"/>
            <a:headEnd/>
            <a:tailEnd/>
          </a:ln>
        </p:spPr>
        <p:txBody>
          <a:bodyPr/>
          <a:lstStyle/>
          <a:p>
            <a:pPr>
              <a:lnSpc>
                <a:spcPct val="80000"/>
              </a:lnSpc>
            </a:pPr>
            <a:r>
              <a:rPr lang="en-GB" sz="2400" smtClean="0"/>
              <a:t>More than 40% of all tobacco is smoked by people with mental illness, but they are less likely to be given support to quit.</a:t>
            </a:r>
          </a:p>
          <a:p>
            <a:pPr>
              <a:lnSpc>
                <a:spcPct val="80000"/>
              </a:lnSpc>
            </a:pPr>
            <a:r>
              <a:rPr lang="en-GB" sz="2400" smtClean="0"/>
              <a:t>Fewer than 30% of people with schizophrenia are being given a basic annual physical health check.</a:t>
            </a:r>
          </a:p>
          <a:p>
            <a:pPr>
              <a:lnSpc>
                <a:spcPct val="80000"/>
              </a:lnSpc>
            </a:pPr>
            <a:r>
              <a:rPr lang="en-GB" sz="2400" smtClean="0"/>
              <a:t>People gain an average of 13lbs in the first two months of taking antipsychotic medication and this continues over the first year. </a:t>
            </a:r>
          </a:p>
          <a:p>
            <a:pPr>
              <a:lnSpc>
                <a:spcPct val="80000"/>
              </a:lnSpc>
            </a:pPr>
            <a:r>
              <a:rPr lang="en-GB" sz="2400" smtClean="0"/>
              <a:t>Despite this, in some areas 70% of people in this group are not having their weight monitored.</a:t>
            </a:r>
          </a:p>
          <a:p>
            <a:pPr>
              <a:lnSpc>
                <a:spcPct val="80000"/>
              </a:lnSpc>
            </a:pPr>
            <a:r>
              <a:rPr lang="en-GB" sz="2400" smtClean="0"/>
              <a:t>Many health professionals are failing to take people with mental illness seriously when they raise concerns about their physical health.</a:t>
            </a:r>
          </a:p>
          <a:p>
            <a:pPr>
              <a:lnSpc>
                <a:spcPct val="80000"/>
              </a:lnSpc>
              <a:buFont typeface="Arial" charset="0"/>
              <a:buNone/>
            </a:pPr>
            <a:r>
              <a:rPr lang="en-GB" sz="2000" smtClean="0"/>
              <a:t>			</a:t>
            </a:r>
          </a:p>
          <a:p>
            <a:pPr algn="ctr">
              <a:lnSpc>
                <a:spcPct val="80000"/>
              </a:lnSpc>
              <a:buFont typeface="Arial" charset="0"/>
              <a:buNone/>
            </a:pPr>
            <a:r>
              <a:rPr lang="en-GB" sz="2000" smtClean="0">
                <a:hlinkClick r:id="rId2"/>
              </a:rPr>
              <a:t>www.rethink.org/lethaldiscrimination</a:t>
            </a:r>
            <a:endParaRPr lang="en-GB" sz="2000" smtClean="0"/>
          </a:p>
          <a:p>
            <a:pPr algn="ctr">
              <a:lnSpc>
                <a:spcPct val="80000"/>
              </a:lnSpc>
              <a:buFont typeface="Arial" charset="0"/>
              <a:buNone/>
            </a:pPr>
            <a:endParaRPr lang="en-GB" sz="2000" smtClean="0"/>
          </a:p>
          <a:p>
            <a:pPr>
              <a:lnSpc>
                <a:spcPct val="80000"/>
              </a:lnSpc>
              <a:buFont typeface="Arial" charset="0"/>
              <a:buNone/>
            </a:pPr>
            <a:endParaRPr lang="en-GB" sz="2000" smtClean="0"/>
          </a:p>
        </p:txBody>
      </p:sp>
      <p:pic>
        <p:nvPicPr>
          <p:cNvPr id="51203"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pic>
        <p:nvPicPr>
          <p:cNvPr id="51204" name="Picture 5" descr="Rethink logo"/>
          <p:cNvPicPr>
            <a:picLocks noChangeAspect="1" noChangeArrowheads="1"/>
          </p:cNvPicPr>
          <p:nvPr/>
        </p:nvPicPr>
        <p:blipFill>
          <a:blip r:embed="rId4"/>
          <a:srcRect/>
          <a:stretch>
            <a:fillRect/>
          </a:stretch>
        </p:blipFill>
        <p:spPr bwMode="auto">
          <a:xfrm>
            <a:off x="971550" y="115888"/>
            <a:ext cx="8636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bwMode="auto">
          <a:xfrm>
            <a:off x="395288" y="765175"/>
            <a:ext cx="8291512" cy="796925"/>
          </a:xfrm>
          <a:prstGeom prst="rect">
            <a:avLst/>
          </a:prstGeom>
          <a:solidFill>
            <a:srgbClr val="FFFFFF"/>
          </a:solidFill>
          <a:ln>
            <a:solidFill>
              <a:srgbClr val="000000"/>
            </a:solidFill>
            <a:miter lim="800000"/>
            <a:headEnd/>
            <a:tailEnd/>
          </a:ln>
        </p:spPr>
        <p:txBody>
          <a:bodyPr/>
          <a:lstStyle/>
          <a:p>
            <a:r>
              <a:rPr lang="en-GB" sz="3600" b="1" smtClean="0"/>
              <a:t>Healthy Active Lives (HeAL)</a:t>
            </a:r>
            <a:r>
              <a:rPr lang="en-GB" sz="3600" smtClean="0"/>
              <a:t> </a:t>
            </a:r>
            <a:r>
              <a:rPr lang="en-GB" sz="3600" b="1" smtClean="0"/>
              <a:t>Declaration</a:t>
            </a:r>
          </a:p>
        </p:txBody>
      </p:sp>
      <p:sp>
        <p:nvSpPr>
          <p:cNvPr id="52226" name="Rectangle 3"/>
          <p:cNvSpPr>
            <a:spLocks noGrp="1" noChangeArrowheads="1"/>
          </p:cNvSpPr>
          <p:nvPr>
            <p:ph type="body" idx="4294967295"/>
          </p:nvPr>
        </p:nvSpPr>
        <p:spPr bwMode="auto">
          <a:xfrm>
            <a:off x="395288" y="1700213"/>
            <a:ext cx="8280400" cy="4924425"/>
          </a:xfrm>
          <a:prstGeom prst="rect">
            <a:avLst/>
          </a:prstGeom>
          <a:solidFill>
            <a:srgbClr val="FFFFFF"/>
          </a:solidFill>
          <a:ln>
            <a:solidFill>
              <a:srgbClr val="000000"/>
            </a:solidFill>
            <a:miter lim="800000"/>
            <a:headEnd/>
            <a:tailEnd/>
          </a:ln>
        </p:spPr>
        <p:txBody>
          <a:bodyPr/>
          <a:lstStyle/>
          <a:p>
            <a:pPr>
              <a:lnSpc>
                <a:spcPct val="80000"/>
              </a:lnSpc>
              <a:buFont typeface="Arial" charset="0"/>
              <a:buNone/>
            </a:pPr>
            <a:r>
              <a:rPr lang="en-GB" sz="2400" b="1" smtClean="0"/>
              <a:t>	Keeping the Body in Mind in Youth with Psychosis</a:t>
            </a:r>
            <a:br>
              <a:rPr lang="en-GB" sz="2400" b="1" smtClean="0"/>
            </a:br>
            <a:endParaRPr lang="en-GB" sz="2400" b="1" smtClean="0"/>
          </a:p>
          <a:p>
            <a:pPr>
              <a:lnSpc>
                <a:spcPct val="80000"/>
              </a:lnSpc>
            </a:pPr>
            <a:r>
              <a:rPr lang="en-GB" sz="2000" smtClean="0"/>
              <a:t>Young people experiencing psychosis have the same life expectancy and expectations of life as their peers who have not experienced psychosis</a:t>
            </a:r>
          </a:p>
          <a:p>
            <a:pPr>
              <a:lnSpc>
                <a:spcPct val="80000"/>
              </a:lnSpc>
            </a:pPr>
            <a:r>
              <a:rPr lang="en-GB" sz="2000" smtClean="0"/>
              <a:t>Young people experiencing psychosis, their family and supporters know how to, and are consistently supported to, maintain physical health and minimize risks associated with their treatment </a:t>
            </a:r>
          </a:p>
          <a:p>
            <a:pPr>
              <a:lnSpc>
                <a:spcPct val="80000"/>
              </a:lnSpc>
            </a:pPr>
            <a:r>
              <a:rPr lang="en-GB" sz="2000" smtClean="0"/>
              <a:t>Concerns expressed by young people experiencing psychosis, their family and supporters, about the adverse effects from the medicines used to treat psychosis are respected and inform treatment decisions</a:t>
            </a:r>
          </a:p>
          <a:p>
            <a:pPr>
              <a:lnSpc>
                <a:spcPct val="80000"/>
              </a:lnSpc>
            </a:pPr>
            <a:r>
              <a:rPr lang="en-GB" sz="2000" smtClean="0"/>
              <a:t>Health care professionals and their organisations work cohesively in a united effort to protect and maintain the physical health of young people experiencing psychosis </a:t>
            </a:r>
          </a:p>
          <a:p>
            <a:pPr>
              <a:lnSpc>
                <a:spcPct val="80000"/>
              </a:lnSpc>
            </a:pPr>
            <a:r>
              <a:rPr lang="en-GB" sz="2000" smtClean="0"/>
              <a:t>Healthy active lives are promoted routinely from the start of treatment, focusing on healthy nutrition and diet, physical and purposeful activity, and reduced tobacco use</a:t>
            </a:r>
          </a:p>
          <a:p>
            <a:pPr>
              <a:lnSpc>
                <a:spcPct val="80000"/>
              </a:lnSpc>
            </a:pPr>
            <a:endParaRPr lang="en-GB" sz="2000" smtClean="0"/>
          </a:p>
        </p:txBody>
      </p:sp>
      <p:pic>
        <p:nvPicPr>
          <p:cNvPr id="52227" name="Picture 2"/>
          <p:cNvPicPr>
            <a:picLocks noChangeAspect="1" noChangeArrowheads="1"/>
          </p:cNvPicPr>
          <p:nvPr/>
        </p:nvPicPr>
        <p:blipFill>
          <a:blip r:embed="rId2"/>
          <a:srcRect/>
          <a:stretch>
            <a:fillRect/>
          </a:stretch>
        </p:blipFill>
        <p:spPr bwMode="auto">
          <a:xfrm>
            <a:off x="6019800" y="0"/>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611188" y="620713"/>
            <a:ext cx="7921625" cy="4784725"/>
          </a:xfrm>
          <a:prstGeom prst="rect">
            <a:avLst/>
          </a:prstGeom>
          <a:noFill/>
          <a:ln w="9525">
            <a:noFill/>
            <a:miter lim="800000"/>
            <a:headEnd/>
            <a:tailEnd/>
          </a:ln>
        </p:spPr>
        <p:txBody>
          <a:bodyPr>
            <a:spAutoFit/>
          </a:bodyPr>
          <a:lstStyle/>
          <a:p>
            <a:endParaRPr lang="en-GB" sz="1800">
              <a:latin typeface="Arial" charset="0"/>
            </a:endParaRPr>
          </a:p>
          <a:p>
            <a:r>
              <a:rPr lang="en-GB" sz="1800">
                <a:latin typeface="Arial" charset="0"/>
              </a:rPr>
              <a:t> </a:t>
            </a:r>
          </a:p>
          <a:p>
            <a:r>
              <a:rPr lang="en-GB" sz="4400" b="1">
                <a:latin typeface="Arial" charset="0"/>
              </a:rPr>
              <a:t>Lester UK Adaptation</a:t>
            </a:r>
            <a:r>
              <a:rPr lang="en-GB" sz="1800" b="1">
                <a:latin typeface="Arial" charset="0"/>
              </a:rPr>
              <a:t> </a:t>
            </a:r>
          </a:p>
          <a:p>
            <a:endParaRPr lang="en-GB" sz="1800">
              <a:latin typeface="Arial" charset="0"/>
            </a:endParaRPr>
          </a:p>
          <a:p>
            <a:r>
              <a:rPr lang="en-GB">
                <a:latin typeface="Arial" charset="0"/>
              </a:rPr>
              <a:t>An intervention framework for patients with psychosis on antipsychotic medication </a:t>
            </a:r>
          </a:p>
          <a:p>
            <a:endParaRPr lang="en-GB">
              <a:latin typeface="Arial" charset="0"/>
            </a:endParaRPr>
          </a:p>
          <a:p>
            <a:endParaRPr lang="en-GB" sz="1800">
              <a:latin typeface="Arial" charset="0"/>
            </a:endParaRPr>
          </a:p>
          <a:p>
            <a:r>
              <a:rPr lang="en-GB" b="1">
                <a:latin typeface="Arial" charset="0"/>
              </a:rPr>
              <a:t>Positive Cardiometabolic Health Resource </a:t>
            </a:r>
          </a:p>
          <a:p>
            <a:endParaRPr lang="en-GB" b="1">
              <a:latin typeface="Arial" charset="0"/>
            </a:endParaRPr>
          </a:p>
          <a:p>
            <a:endParaRPr lang="en-GB" sz="1800">
              <a:latin typeface="Arial" charset="0"/>
            </a:endParaRPr>
          </a:p>
          <a:p>
            <a:r>
              <a:rPr lang="en-GB" sz="1800">
                <a:latin typeface="Arial" charset="0"/>
                <a:hlinkClick r:id="rId2"/>
              </a:rPr>
              <a:t>http://www.rcpsych.ac.uk/pdf/RCP_11049_Positive%20Cardiometabolic%20Health%20chart-%20website.pdf</a:t>
            </a:r>
            <a:endParaRPr lang="en-GB" sz="1800">
              <a:latin typeface="Arial" charset="0"/>
            </a:endParaRPr>
          </a:p>
          <a:p>
            <a:endParaRPr lang="en-GB" sz="1800">
              <a:latin typeface="Arial" charset="0"/>
            </a:endParaRPr>
          </a:p>
        </p:txBody>
      </p:sp>
      <p:pic>
        <p:nvPicPr>
          <p:cNvPr id="53250"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logo_JDLT"/>
          <p:cNvPicPr>
            <a:picLocks noChangeAspect="1" noChangeArrowheads="1"/>
          </p:cNvPicPr>
          <p:nvPr/>
        </p:nvPicPr>
        <p:blipFill>
          <a:blip r:embed="rId2"/>
          <a:srcRect/>
          <a:stretch>
            <a:fillRect/>
          </a:stretch>
        </p:blipFill>
        <p:spPr bwMode="auto">
          <a:xfrm>
            <a:off x="611188" y="1844675"/>
            <a:ext cx="1536700" cy="1958975"/>
          </a:xfrm>
          <a:prstGeom prst="rect">
            <a:avLst/>
          </a:prstGeom>
          <a:noFill/>
          <a:ln w="9525">
            <a:noFill/>
            <a:miter lim="800000"/>
            <a:headEnd/>
            <a:tailEnd/>
          </a:ln>
        </p:spPr>
      </p:pic>
      <p:pic>
        <p:nvPicPr>
          <p:cNvPr id="54274" name="Picture 3" descr="HeAL"/>
          <p:cNvPicPr>
            <a:picLocks noChangeAspect="1" noChangeArrowheads="1"/>
          </p:cNvPicPr>
          <p:nvPr/>
        </p:nvPicPr>
        <p:blipFill>
          <a:blip r:embed="rId3"/>
          <a:srcRect/>
          <a:stretch>
            <a:fillRect/>
          </a:stretch>
        </p:blipFill>
        <p:spPr bwMode="auto">
          <a:xfrm>
            <a:off x="2771775" y="1557338"/>
            <a:ext cx="5730875" cy="4068762"/>
          </a:xfrm>
          <a:prstGeom prst="rect">
            <a:avLst/>
          </a:prstGeom>
          <a:noFill/>
          <a:ln w="9525">
            <a:noFill/>
            <a:miter lim="800000"/>
            <a:headEnd/>
            <a:tailEnd/>
          </a:ln>
        </p:spPr>
      </p:pic>
      <p:sp>
        <p:nvSpPr>
          <p:cNvPr id="54275" name="Rectangle 4"/>
          <p:cNvSpPr>
            <a:spLocks noChangeArrowheads="1"/>
          </p:cNvSpPr>
          <p:nvPr/>
        </p:nvSpPr>
        <p:spPr bwMode="auto">
          <a:xfrm>
            <a:off x="684213" y="3789363"/>
            <a:ext cx="9144000" cy="915987"/>
          </a:xfrm>
          <a:prstGeom prst="rect">
            <a:avLst/>
          </a:prstGeom>
          <a:noFill/>
          <a:ln w="9525">
            <a:noFill/>
            <a:miter lim="800000"/>
            <a:headEnd/>
            <a:tailEnd/>
          </a:ln>
        </p:spPr>
        <p:txBody>
          <a:bodyPr anchor="ctr">
            <a:spAutoFit/>
          </a:bodyPr>
          <a:lstStyle/>
          <a:p>
            <a:r>
              <a:rPr lang="en-GB" sz="1800">
                <a:latin typeface="Arial" charset="0"/>
                <a:hlinkClick r:id="rId4"/>
              </a:rPr>
              <a:t>Healthy Active </a:t>
            </a:r>
          </a:p>
          <a:p>
            <a:r>
              <a:rPr lang="en-GB" sz="1800">
                <a:latin typeface="Arial" charset="0"/>
                <a:hlinkClick r:id="rId4"/>
              </a:rPr>
              <a:t>Lives (HeAL)</a:t>
            </a:r>
            <a:r>
              <a:rPr lang="en-GB" sz="1800">
                <a:latin typeface="Arial" charset="0"/>
              </a:rPr>
              <a:t/>
            </a:r>
            <a:br>
              <a:rPr lang="en-GB" sz="1800">
                <a:latin typeface="Arial" charset="0"/>
              </a:rPr>
            </a:br>
            <a:endParaRPr lang="en-GB" sz="1800">
              <a:latin typeface="Arial" charset="0"/>
            </a:endParaRPr>
          </a:p>
        </p:txBody>
      </p:sp>
      <p:pic>
        <p:nvPicPr>
          <p:cNvPr id="54276" name="Picture 2"/>
          <p:cNvPicPr>
            <a:picLocks noChangeAspect="1" noChangeArrowheads="1"/>
          </p:cNvPicPr>
          <p:nvPr/>
        </p:nvPicPr>
        <p:blipFill>
          <a:blip r:embed="rId5"/>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3850" y="765175"/>
            <a:ext cx="8229600" cy="1368425"/>
          </a:xfrm>
        </p:spPr>
        <p:txBody>
          <a:bodyPr vert="horz" wrap="square" lIns="91440" tIns="45720" rIns="91440" bIns="45720" numCol="1" anchor="b" anchorCtr="0" compatLnSpc="1">
            <a:prstTxWarp prst="textNoShape">
              <a:avLst/>
            </a:prstTxWarp>
          </a:bodyPr>
          <a:lstStyle/>
          <a:p>
            <a:pPr eaLnBrk="1" hangingPunct="1">
              <a:defRPr/>
            </a:pPr>
            <a:r>
              <a:rPr lang="en-GB" sz="4000" b="0" dirty="0" smtClean="0">
                <a:effectLst>
                  <a:outerShdw blurRad="38100" dist="38100" dir="2700000" algn="tl">
                    <a:srgbClr val="C0C0C0"/>
                  </a:outerShdw>
                </a:effectLst>
              </a:rPr>
              <a:t>Drivers for EIP in UK</a:t>
            </a:r>
            <a:r>
              <a:rPr lang="en-GB" sz="4000" b="0" dirty="0">
                <a:effectLst>
                  <a:outerShdw blurRad="38100" dist="38100" dir="2700000" algn="tl">
                    <a:srgbClr val="C0C0C0"/>
                  </a:outerShdw>
                </a:effectLst>
              </a:rPr>
              <a:t/>
            </a:r>
            <a:br>
              <a:rPr lang="en-GB" sz="4000" b="0" dirty="0">
                <a:effectLst>
                  <a:outerShdw blurRad="38100" dist="38100" dir="2700000" algn="tl">
                    <a:srgbClr val="C0C0C0"/>
                  </a:outerShdw>
                </a:effectLst>
              </a:rPr>
            </a:br>
            <a:endParaRPr lang="en-GB" sz="4000" b="0" dirty="0" smtClean="0">
              <a:effectLst>
                <a:outerShdw blurRad="38100" dist="38100" dir="2700000" algn="tl">
                  <a:srgbClr val="C0C0C0"/>
                </a:outerShdw>
              </a:effectLst>
            </a:endParaRPr>
          </a:p>
        </p:txBody>
      </p:sp>
      <p:sp>
        <p:nvSpPr>
          <p:cNvPr id="61443" name="Rectangle 3"/>
          <p:cNvSpPr>
            <a:spLocks noGrp="1" noChangeArrowheads="1"/>
          </p:cNvSpPr>
          <p:nvPr>
            <p:ph idx="1"/>
          </p:nvPr>
        </p:nvSpPr>
        <p:spPr>
          <a:xfrm>
            <a:off x="468313" y="1844675"/>
            <a:ext cx="8229600" cy="4105275"/>
          </a:xfrm>
        </p:spPr>
        <p:txBody>
          <a:bodyPr vert="horz" wrap="square" lIns="91440" tIns="45720" rIns="91440" bIns="45720" numCol="1" anchor="t" anchorCtr="0" compatLnSpc="1">
            <a:prstTxWarp prst="textNoShape">
              <a:avLst/>
            </a:prstTxWarp>
          </a:bodyPr>
          <a:lstStyle/>
          <a:p>
            <a:pPr eaLnBrk="1" hangingPunct="1">
              <a:lnSpc>
                <a:spcPct val="90000"/>
              </a:lnSpc>
              <a:defRPr/>
            </a:pPr>
            <a:r>
              <a:rPr lang="en-GB" sz="2400" smtClean="0">
                <a:effectLst>
                  <a:outerShdw blurRad="38100" dist="38100" dir="2700000" algn="tl">
                    <a:srgbClr val="C0C0C0"/>
                  </a:outerShdw>
                </a:effectLst>
              </a:rPr>
              <a:t>Mental Health Policy/Modernisation/Transformation</a:t>
            </a:r>
          </a:p>
          <a:p>
            <a:pPr eaLnBrk="1" hangingPunct="1">
              <a:lnSpc>
                <a:spcPct val="90000"/>
              </a:lnSpc>
              <a:defRPr/>
            </a:pPr>
            <a:r>
              <a:rPr lang="en-GB" sz="2400" smtClean="0">
                <a:effectLst>
                  <a:outerShdw blurRad="38100" dist="38100" dir="2700000" algn="tl">
                    <a:srgbClr val="C0C0C0"/>
                  </a:outerShdw>
                </a:effectLst>
              </a:rPr>
              <a:t>UK and international research evidence for EI </a:t>
            </a:r>
          </a:p>
          <a:p>
            <a:pPr eaLnBrk="1" hangingPunct="1">
              <a:lnSpc>
                <a:spcPct val="90000"/>
              </a:lnSpc>
              <a:defRPr/>
            </a:pPr>
            <a:r>
              <a:rPr lang="en-GB" sz="2400" smtClean="0">
                <a:effectLst>
                  <a:outerShdw blurRad="38100" dist="38100" dir="2700000" algn="tl">
                    <a:srgbClr val="C0C0C0"/>
                  </a:outerShdw>
                </a:effectLst>
              </a:rPr>
              <a:t>Problems with TAU/late intervention </a:t>
            </a:r>
          </a:p>
          <a:p>
            <a:pPr eaLnBrk="1" hangingPunct="1">
              <a:lnSpc>
                <a:spcPct val="90000"/>
              </a:lnSpc>
              <a:defRPr/>
            </a:pPr>
            <a:r>
              <a:rPr lang="en-GB" sz="2400" smtClean="0">
                <a:effectLst>
                  <a:outerShdw blurRad="38100" dist="38100" dir="2700000" algn="tl">
                    <a:srgbClr val="C0C0C0"/>
                  </a:outerShdw>
                </a:effectLst>
              </a:rPr>
              <a:t>New treatments and Guidelines</a:t>
            </a:r>
          </a:p>
          <a:p>
            <a:pPr eaLnBrk="1" hangingPunct="1">
              <a:lnSpc>
                <a:spcPct val="90000"/>
              </a:lnSpc>
              <a:defRPr/>
            </a:pPr>
            <a:r>
              <a:rPr lang="en-GB" sz="2400" smtClean="0">
                <a:effectLst>
                  <a:outerShdw blurRad="38100" dist="38100" dir="2700000" algn="tl">
                    <a:srgbClr val="C0C0C0"/>
                  </a:outerShdw>
                </a:effectLst>
              </a:rPr>
              <a:t>Costs/Benefits research</a:t>
            </a:r>
          </a:p>
          <a:p>
            <a:pPr eaLnBrk="1" hangingPunct="1">
              <a:lnSpc>
                <a:spcPct val="90000"/>
              </a:lnSpc>
              <a:defRPr/>
            </a:pPr>
            <a:r>
              <a:rPr lang="en-GB" sz="2400" smtClean="0">
                <a:effectLst>
                  <a:outerShdw blurRad="38100" dist="38100" dir="2700000" algn="tl">
                    <a:srgbClr val="C0C0C0"/>
                  </a:outerShdw>
                </a:effectLst>
              </a:rPr>
              <a:t>Social Movements, campaigning and challenges to dominance of the established paradigm</a:t>
            </a:r>
          </a:p>
          <a:p>
            <a:pPr eaLnBrk="1" hangingPunct="1">
              <a:lnSpc>
                <a:spcPct val="90000"/>
              </a:lnSpc>
              <a:defRPr/>
            </a:pPr>
            <a:r>
              <a:rPr lang="en-GB" sz="2400" smtClean="0">
                <a:effectLst>
                  <a:outerShdw blurRad="38100" dist="38100" dir="2700000" algn="tl">
                    <a:srgbClr val="C0C0C0"/>
                  </a:outerShdw>
                </a:effectLst>
              </a:rPr>
              <a:t>Outcomes agenda and Performance Management</a:t>
            </a:r>
          </a:p>
          <a:p>
            <a:pPr eaLnBrk="1" hangingPunct="1">
              <a:lnSpc>
                <a:spcPct val="90000"/>
              </a:lnSpc>
              <a:defRPr/>
            </a:pPr>
            <a:r>
              <a:rPr lang="en-GB" sz="2400" smtClean="0">
                <a:effectLst>
                  <a:outerShdw blurRad="38100" dist="38100" dir="2700000" algn="tl">
                    <a:srgbClr val="C0C0C0"/>
                  </a:outerShdw>
                </a:effectLst>
              </a:rPr>
              <a:t>Austerity?</a:t>
            </a:r>
          </a:p>
        </p:txBody>
      </p:sp>
      <p:pic>
        <p:nvPicPr>
          <p:cNvPr id="24579"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GB" sz="4800" b="1" smtClean="0"/>
              <a:t/>
            </a:r>
            <a:br>
              <a:rPr lang="en-GB" sz="4800" b="1" smtClean="0"/>
            </a:br>
            <a:r>
              <a:rPr lang="en-GB" sz="4800" b="1" smtClean="0"/>
              <a:t>Bondi KBIM</a:t>
            </a:r>
            <a:br>
              <a:rPr lang="en-GB" sz="4800" b="1" smtClean="0"/>
            </a:br>
            <a:r>
              <a:rPr lang="en-GB" sz="1800" b="1" smtClean="0"/>
              <a:t>Jackie Curtis</a:t>
            </a:r>
            <a:r>
              <a:rPr lang="en-GB" sz="1800" smtClean="0"/>
              <a:t>, Early Psychosis Program, South Eastern Sydney Local Health District</a:t>
            </a:r>
            <a:r>
              <a:rPr lang="en-GB" sz="4000" smtClean="0"/>
              <a:t/>
            </a:r>
            <a:br>
              <a:rPr lang="en-GB" sz="4000" smtClean="0"/>
            </a:br>
            <a:endParaRPr lang="en-GB" sz="4000" smtClean="0"/>
          </a:p>
        </p:txBody>
      </p:sp>
      <p:sp>
        <p:nvSpPr>
          <p:cNvPr id="55298" name="Rectangle 3"/>
          <p:cNvSpPr>
            <a:spLocks noGrp="1" noChangeArrowheads="1"/>
          </p:cNvSpPr>
          <p:nvPr>
            <p:ph type="body" idx="4294967295"/>
          </p:nvPr>
        </p:nvSpPr>
        <p:spPr bwMode="auto">
          <a:xfrm>
            <a:off x="395288" y="1844675"/>
            <a:ext cx="8229600" cy="4525963"/>
          </a:xfrm>
          <a:prstGeom prst="rect">
            <a:avLst/>
          </a:prstGeom>
          <a:noFill/>
          <a:ln>
            <a:miter lim="800000"/>
            <a:headEnd/>
            <a:tailEnd/>
          </a:ln>
        </p:spPr>
        <p:txBody>
          <a:bodyPr/>
          <a:lstStyle/>
          <a:p>
            <a:pPr>
              <a:lnSpc>
                <a:spcPct val="90000"/>
              </a:lnSpc>
              <a:buFont typeface="Arial" charset="0"/>
              <a:buNone/>
            </a:pPr>
            <a:endParaRPr lang="en-GB" sz="2800" b="1" smtClean="0"/>
          </a:p>
          <a:p>
            <a:pPr>
              <a:lnSpc>
                <a:spcPct val="90000"/>
              </a:lnSpc>
              <a:buFont typeface="Arial" charset="0"/>
              <a:buNone/>
            </a:pPr>
            <a:r>
              <a:rPr lang="en-GB" sz="2800" b="1" smtClean="0"/>
              <a:t>Aim and background</a:t>
            </a:r>
          </a:p>
          <a:p>
            <a:pPr>
              <a:lnSpc>
                <a:spcPct val="90000"/>
              </a:lnSpc>
              <a:buFont typeface="Arial" charset="0"/>
              <a:buNone/>
            </a:pPr>
            <a:r>
              <a:rPr lang="en-GB" sz="2800" smtClean="0"/>
              <a:t>Antipsychotic medication initiation in youth with</a:t>
            </a:r>
          </a:p>
          <a:p>
            <a:pPr>
              <a:lnSpc>
                <a:spcPct val="90000"/>
              </a:lnSpc>
              <a:buFont typeface="Arial" charset="0"/>
              <a:buNone/>
            </a:pPr>
            <a:r>
              <a:rPr lang="en-GB" sz="2800" smtClean="0"/>
              <a:t>first-episode psychosis (FEP) induces rapid</a:t>
            </a:r>
          </a:p>
          <a:p>
            <a:pPr>
              <a:lnSpc>
                <a:spcPct val="90000"/>
              </a:lnSpc>
              <a:buFont typeface="Arial" charset="0"/>
              <a:buNone/>
            </a:pPr>
            <a:r>
              <a:rPr lang="en-GB" sz="2800" smtClean="0"/>
              <a:t>clinically significant weight gain and</a:t>
            </a:r>
          </a:p>
          <a:p>
            <a:pPr>
              <a:lnSpc>
                <a:spcPct val="90000"/>
              </a:lnSpc>
              <a:buFont typeface="Arial" charset="0"/>
              <a:buNone/>
            </a:pPr>
            <a:r>
              <a:rPr lang="en-GB" sz="2800" smtClean="0"/>
              <a:t>metabolic deterioration. This study evaluated the</a:t>
            </a:r>
          </a:p>
          <a:p>
            <a:pPr>
              <a:lnSpc>
                <a:spcPct val="90000"/>
              </a:lnSpc>
              <a:buFont typeface="Arial" charset="0"/>
              <a:buNone/>
            </a:pPr>
            <a:r>
              <a:rPr lang="en-GB" sz="2800" smtClean="0"/>
              <a:t>effectiveness of early lifestyle intervention initiated</a:t>
            </a:r>
          </a:p>
          <a:p>
            <a:pPr>
              <a:lnSpc>
                <a:spcPct val="90000"/>
              </a:lnSpc>
              <a:buFont typeface="Arial" charset="0"/>
              <a:buNone/>
            </a:pPr>
            <a:r>
              <a:rPr lang="en-GB" sz="2800" smtClean="0"/>
              <a:t>within four weeks of antipsychotic medication</a:t>
            </a:r>
          </a:p>
          <a:p>
            <a:pPr>
              <a:lnSpc>
                <a:spcPct val="90000"/>
              </a:lnSpc>
              <a:buFont typeface="Arial" charset="0"/>
              <a:buNone/>
            </a:pPr>
            <a:r>
              <a:rPr lang="en-GB" sz="2800" smtClean="0"/>
              <a:t>commencement, in attenuating weight gain in FEP.</a:t>
            </a:r>
          </a:p>
        </p:txBody>
      </p:sp>
      <p:pic>
        <p:nvPicPr>
          <p:cNvPr id="55299"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pic>
        <p:nvPicPr>
          <p:cNvPr id="55300" name="Picture 5"/>
          <p:cNvPicPr>
            <a:picLocks noChangeAspect="1" noChangeArrowheads="1"/>
          </p:cNvPicPr>
          <p:nvPr/>
        </p:nvPicPr>
        <p:blipFill>
          <a:blip r:embed="rId4"/>
          <a:srcRect/>
          <a:stretch>
            <a:fillRect/>
          </a:stretch>
        </p:blipFill>
        <p:spPr bwMode="auto">
          <a:xfrm>
            <a:off x="250825" y="115888"/>
            <a:ext cx="2160588"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6"/>
          <p:cNvSpPr>
            <a:spLocks noGrp="1" noChangeArrowheads="1"/>
          </p:cNvSpPr>
          <p:nvPr>
            <p:ph type="title" idx="4294967295"/>
          </p:nvPr>
        </p:nvSpPr>
        <p:spPr bwMode="auto">
          <a:xfrm>
            <a:off x="395288" y="620713"/>
            <a:ext cx="8229600" cy="1143000"/>
          </a:xfrm>
          <a:prstGeom prst="rect">
            <a:avLst/>
          </a:prstGeom>
          <a:noFill/>
          <a:ln>
            <a:miter lim="800000"/>
            <a:headEnd/>
            <a:tailEnd/>
          </a:ln>
        </p:spPr>
        <p:txBody>
          <a:bodyPr/>
          <a:lstStyle/>
          <a:p>
            <a:r>
              <a:rPr lang="en-GB" smtClean="0"/>
              <a:t>Results</a:t>
            </a:r>
          </a:p>
        </p:txBody>
      </p:sp>
      <p:sp>
        <p:nvSpPr>
          <p:cNvPr id="57346" name="Rectangle 7"/>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r>
              <a:rPr lang="en-GB" sz="2800" smtClean="0"/>
              <a:t>Significantly less weight gain at 12 weeks compared to standard care</a:t>
            </a:r>
          </a:p>
          <a:p>
            <a:r>
              <a:rPr lang="en-GB" sz="2800" smtClean="0"/>
              <a:t>Prevented gains in BMI and waistline</a:t>
            </a:r>
          </a:p>
          <a:p>
            <a:r>
              <a:rPr lang="en-GB" sz="2800" smtClean="0"/>
              <a:t>Prevented deterioration in blood pressure, blood lipid profiles, fasting blood glucose</a:t>
            </a:r>
          </a:p>
          <a:p>
            <a:r>
              <a:rPr lang="en-GB" sz="2800" smtClean="0"/>
              <a:t>Clinically significant improvements in aerobic fitness and reduced energy intake</a:t>
            </a:r>
          </a:p>
          <a:p>
            <a:r>
              <a:rPr lang="en-GB" sz="2800" smtClean="0"/>
              <a:t>13% of KBIM vs. 75% of standard care participants experienced </a:t>
            </a:r>
            <a:r>
              <a:rPr lang="en-GB" sz="2800" b="1" smtClean="0"/>
              <a:t>clinically significant </a:t>
            </a:r>
            <a:r>
              <a:rPr lang="en-GB" sz="2800" smtClean="0"/>
              <a:t>weight gain</a:t>
            </a:r>
          </a:p>
        </p:txBody>
      </p:sp>
      <p:pic>
        <p:nvPicPr>
          <p:cNvPr id="57347"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bwMode="auto">
          <a:xfrm>
            <a:off x="468313" y="692150"/>
            <a:ext cx="8229600" cy="1143000"/>
          </a:xfrm>
          <a:prstGeom prst="rect">
            <a:avLst/>
          </a:prstGeom>
          <a:noFill/>
          <a:ln>
            <a:miter lim="800000"/>
            <a:headEnd/>
            <a:tailEnd/>
          </a:ln>
        </p:spPr>
        <p:txBody>
          <a:bodyPr/>
          <a:lstStyle/>
          <a:p>
            <a:r>
              <a:rPr lang="en-GB" sz="4000" b="1" smtClean="0"/>
              <a:t>Conclusion</a:t>
            </a:r>
            <a:br>
              <a:rPr lang="en-GB" sz="4000" b="1" smtClean="0"/>
            </a:br>
            <a:endParaRPr lang="en-GB" sz="4000" b="1" smtClean="0"/>
          </a:p>
        </p:txBody>
      </p:sp>
      <p:sp>
        <p:nvSpPr>
          <p:cNvPr id="59394" name="Rectangle 3"/>
          <p:cNvSpPr>
            <a:spLocks noGrp="1" noChangeArrowheads="1"/>
          </p:cNvSpPr>
          <p:nvPr>
            <p:ph type="body" idx="4294967295"/>
          </p:nvPr>
        </p:nvSpPr>
        <p:spPr bwMode="auto">
          <a:xfrm>
            <a:off x="468313" y="1916113"/>
            <a:ext cx="8229600" cy="4525962"/>
          </a:xfrm>
          <a:prstGeom prst="rect">
            <a:avLst/>
          </a:prstGeom>
          <a:noFill/>
          <a:ln>
            <a:miter lim="800000"/>
            <a:headEnd/>
            <a:tailEnd/>
          </a:ln>
        </p:spPr>
        <p:txBody>
          <a:bodyPr/>
          <a:lstStyle/>
          <a:p>
            <a:pPr>
              <a:lnSpc>
                <a:spcPct val="80000"/>
              </a:lnSpc>
            </a:pPr>
            <a:r>
              <a:rPr lang="en-GB" sz="2400" smtClean="0"/>
              <a:t>Lifestyle intervention attenuates antipsychotic-induced weight gain in youth with first-episode psychosis </a:t>
            </a:r>
          </a:p>
          <a:p>
            <a:pPr>
              <a:lnSpc>
                <a:spcPct val="80000"/>
              </a:lnSpc>
            </a:pPr>
            <a:r>
              <a:rPr lang="en-GB" sz="2400" smtClean="0"/>
              <a:t>Including a skills-based lifestyle intervention as part of routine care in youth with FEP may prevent the seeding of future disease risk and reduce the life expectancy gap for people living with serious mental illness. </a:t>
            </a:r>
          </a:p>
          <a:p>
            <a:pPr>
              <a:lnSpc>
                <a:spcPct val="80000"/>
              </a:lnSpc>
            </a:pPr>
            <a:r>
              <a:rPr lang="en-GB" sz="2400" smtClean="0"/>
              <a:t>In order to achieve the </a:t>
            </a:r>
            <a:r>
              <a:rPr lang="en-GB" sz="2400" b="1" smtClean="0"/>
              <a:t>Healthy Active Lives (HeAL) Declaration </a:t>
            </a:r>
            <a:r>
              <a:rPr lang="en-GB" sz="2400" smtClean="0"/>
              <a:t>target of health parity for youth with psychosis, it is imperative young people with severe mental illness are equipped with lifestyle knowledge and skill sets that will preserve physical health.</a:t>
            </a:r>
          </a:p>
          <a:p>
            <a:pPr>
              <a:lnSpc>
                <a:spcPct val="80000"/>
              </a:lnSpc>
            </a:pPr>
            <a:endParaRPr lang="en-GB" sz="2400" smtClean="0"/>
          </a:p>
          <a:p>
            <a:pPr algn="ctr">
              <a:lnSpc>
                <a:spcPct val="80000"/>
              </a:lnSpc>
              <a:buFont typeface="Arial" charset="0"/>
              <a:buNone/>
            </a:pPr>
            <a:r>
              <a:rPr lang="en-GB" sz="3600" b="1" i="1" smtClean="0"/>
              <a:t>Don’t just screen – Intervene!</a:t>
            </a:r>
          </a:p>
        </p:txBody>
      </p:sp>
      <p:pic>
        <p:nvPicPr>
          <p:cNvPr id="59395" name="Picture 2"/>
          <p:cNvPicPr>
            <a:picLocks noChangeAspect="1" noChangeArrowheads="1"/>
          </p:cNvPicPr>
          <p:nvPr/>
        </p:nvPicPr>
        <p:blipFill>
          <a:blip r:embed="rId2"/>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68313" y="908050"/>
            <a:ext cx="8229600" cy="1368425"/>
          </a:xfrm>
          <a:prstGeom prst="rect">
            <a:avLst/>
          </a:prstGeom>
        </p:spPr>
        <p:txBody>
          <a:bodyPr anchor="b"/>
          <a:lstStyle/>
          <a:p>
            <a:pPr eaLnBrk="1" hangingPunct="1">
              <a:defRPr/>
            </a:pP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Drivers for EIP in UK</a:t>
            </a:r>
            <a:br>
              <a:rPr lang="en-GB" sz="4000" smtClean="0">
                <a:effectLst>
                  <a:outerShdw blurRad="38100" dist="38100" dir="2700000" algn="tl">
                    <a:srgbClr val="C0C0C0"/>
                  </a:outerShdw>
                </a:effectLst>
              </a:rPr>
            </a:br>
            <a:endParaRPr lang="en-GB" sz="4000" smtClean="0">
              <a:effectLst>
                <a:outerShdw blurRad="38100" dist="38100" dir="2700000" algn="tl">
                  <a:srgbClr val="C0C0C0"/>
                </a:outerShdw>
              </a:effectLst>
            </a:endParaRPr>
          </a:p>
        </p:txBody>
      </p:sp>
      <p:sp>
        <p:nvSpPr>
          <p:cNvPr id="61443" name="Rectangle 3"/>
          <p:cNvSpPr>
            <a:spLocks noGrp="1" noChangeArrowheads="1"/>
          </p:cNvSpPr>
          <p:nvPr>
            <p:ph idx="4294967295"/>
          </p:nvPr>
        </p:nvSpPr>
        <p:spPr>
          <a:xfrm>
            <a:off x="468313" y="1989138"/>
            <a:ext cx="8229600" cy="4105275"/>
          </a:xfrm>
          <a:prstGeom prst="rect">
            <a:avLst/>
          </a:prstGeom>
        </p:spPr>
        <p:txBody>
          <a:bodyPr/>
          <a:lstStyle/>
          <a:p>
            <a:pPr eaLnBrk="1" hangingPunct="1">
              <a:lnSpc>
                <a:spcPct val="90000"/>
              </a:lnSpc>
              <a:defRPr/>
            </a:pPr>
            <a:r>
              <a:rPr lang="en-GB" sz="2400" smtClean="0">
                <a:effectLst>
                  <a:outerShdw blurRad="38100" dist="38100" dir="2700000" algn="tl">
                    <a:srgbClr val="C0C0C0"/>
                  </a:outerShdw>
                </a:effectLst>
              </a:rPr>
              <a:t>Mental Health Policy/Modernisation/Transformation</a:t>
            </a:r>
          </a:p>
          <a:p>
            <a:pPr eaLnBrk="1" hangingPunct="1">
              <a:lnSpc>
                <a:spcPct val="90000"/>
              </a:lnSpc>
              <a:defRPr/>
            </a:pPr>
            <a:r>
              <a:rPr lang="en-GB" sz="2400" smtClean="0">
                <a:effectLst>
                  <a:outerShdw blurRad="38100" dist="38100" dir="2700000" algn="tl">
                    <a:srgbClr val="C0C0C0"/>
                  </a:outerShdw>
                </a:effectLst>
              </a:rPr>
              <a:t>UK and international research evidence for EI</a:t>
            </a:r>
            <a:r>
              <a:rPr lang="en-GB" sz="2400" b="1" smtClean="0">
                <a:effectLst>
                  <a:outerShdw blurRad="38100" dist="38100" dir="2700000" algn="tl">
                    <a:srgbClr val="C0C0C0"/>
                  </a:outerShdw>
                </a:effectLst>
              </a:rPr>
              <a:t> </a:t>
            </a:r>
          </a:p>
          <a:p>
            <a:pPr eaLnBrk="1" hangingPunct="1">
              <a:lnSpc>
                <a:spcPct val="90000"/>
              </a:lnSpc>
              <a:defRPr/>
            </a:pPr>
            <a:r>
              <a:rPr lang="en-GB" sz="2400" b="1" smtClean="0">
                <a:effectLst>
                  <a:outerShdw blurRad="38100" dist="38100" dir="2700000" algn="tl">
                    <a:srgbClr val="C0C0C0"/>
                  </a:outerShdw>
                </a:effectLst>
              </a:rPr>
              <a:t>Problems with TAU/late intervention</a:t>
            </a:r>
            <a:r>
              <a:rPr lang="en-GB" sz="2400" smtClean="0">
                <a:effectLst>
                  <a:outerShdw blurRad="38100" dist="38100" dir="2700000" algn="tl">
                    <a:srgbClr val="C0C0C0"/>
                  </a:outerShdw>
                </a:effectLst>
              </a:rPr>
              <a:t> </a:t>
            </a:r>
          </a:p>
          <a:p>
            <a:pPr eaLnBrk="1" hangingPunct="1">
              <a:lnSpc>
                <a:spcPct val="90000"/>
              </a:lnSpc>
              <a:defRPr/>
            </a:pPr>
            <a:r>
              <a:rPr lang="en-GB" sz="2400" smtClean="0">
                <a:effectLst>
                  <a:outerShdw blurRad="38100" dist="38100" dir="2700000" algn="tl">
                    <a:srgbClr val="C0C0C0"/>
                  </a:outerShdw>
                </a:effectLst>
              </a:rPr>
              <a:t>New treatments (NICE)</a:t>
            </a:r>
          </a:p>
          <a:p>
            <a:pPr eaLnBrk="1" hangingPunct="1">
              <a:lnSpc>
                <a:spcPct val="90000"/>
              </a:lnSpc>
              <a:defRPr/>
            </a:pPr>
            <a:r>
              <a:rPr lang="en-GB" sz="2400" smtClean="0">
                <a:effectLst>
                  <a:outerShdw blurRad="38100" dist="38100" dir="2700000" algn="tl">
                    <a:srgbClr val="C0C0C0"/>
                  </a:outerShdw>
                </a:effectLst>
              </a:rPr>
              <a:t>Costs/Benefits research</a:t>
            </a:r>
          </a:p>
          <a:p>
            <a:pPr eaLnBrk="1" hangingPunct="1">
              <a:lnSpc>
                <a:spcPct val="90000"/>
              </a:lnSpc>
              <a:defRPr/>
            </a:pPr>
            <a:r>
              <a:rPr lang="en-GB" sz="2400" smtClean="0">
                <a:effectLst>
                  <a:outerShdw blurRad="38100" dist="38100" dir="2700000" algn="tl">
                    <a:srgbClr val="C0C0C0"/>
                  </a:outerShdw>
                </a:effectLst>
              </a:rPr>
              <a:t>Social Movements, campaigning and challenges to dominance of the established paradigm</a:t>
            </a:r>
          </a:p>
          <a:p>
            <a:pPr eaLnBrk="1" hangingPunct="1">
              <a:lnSpc>
                <a:spcPct val="90000"/>
              </a:lnSpc>
              <a:defRPr/>
            </a:pPr>
            <a:r>
              <a:rPr lang="en-GB" sz="2400" smtClean="0">
                <a:effectLst>
                  <a:outerShdw blurRad="38100" dist="38100" dir="2700000" algn="tl">
                    <a:srgbClr val="C0C0C0"/>
                  </a:outerShdw>
                </a:effectLst>
              </a:rPr>
              <a:t>Outcomes agenda and Performance Management</a:t>
            </a:r>
          </a:p>
          <a:p>
            <a:pPr eaLnBrk="1" hangingPunct="1">
              <a:lnSpc>
                <a:spcPct val="90000"/>
              </a:lnSpc>
              <a:defRPr/>
            </a:pPr>
            <a:r>
              <a:rPr lang="en-GB" sz="2400" smtClean="0">
                <a:effectLst>
                  <a:outerShdw blurRad="38100" dist="38100" dir="2700000" algn="tl">
                    <a:srgbClr val="C0C0C0"/>
                  </a:outerShdw>
                </a:effectLst>
              </a:rPr>
              <a:t>Austerity?</a:t>
            </a:r>
          </a:p>
        </p:txBody>
      </p:sp>
      <p:pic>
        <p:nvPicPr>
          <p:cNvPr id="60419"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bwMode="auto">
          <a:xfrm>
            <a:off x="395288" y="1125538"/>
            <a:ext cx="8229600" cy="782637"/>
          </a:xfrm>
          <a:prstGeom prst="rect">
            <a:avLst/>
          </a:prstGeom>
          <a:solidFill>
            <a:srgbClr val="FFFFFF"/>
          </a:solidFill>
          <a:ln>
            <a:solidFill>
              <a:srgbClr val="000000"/>
            </a:solidFill>
            <a:miter lim="800000"/>
            <a:headEnd/>
            <a:tailEnd/>
          </a:ln>
        </p:spPr>
        <p:txBody>
          <a:bodyPr/>
          <a:lstStyle/>
          <a:p>
            <a:r>
              <a:rPr lang="en-GB" sz="3600" smtClean="0"/>
              <a:t>Consequences of delayed treatment</a:t>
            </a:r>
          </a:p>
        </p:txBody>
      </p:sp>
      <p:sp>
        <p:nvSpPr>
          <p:cNvPr id="62466" name="Rectangle 3"/>
          <p:cNvSpPr>
            <a:spLocks noGrp="1" noChangeArrowheads="1"/>
          </p:cNvSpPr>
          <p:nvPr>
            <p:ph type="body" sz="half" idx="4294967295"/>
          </p:nvPr>
        </p:nvSpPr>
        <p:spPr bwMode="auto">
          <a:xfrm>
            <a:off x="468313" y="2205038"/>
            <a:ext cx="4035425" cy="4114800"/>
          </a:xfrm>
          <a:prstGeom prst="rect">
            <a:avLst/>
          </a:prstGeom>
          <a:solidFill>
            <a:srgbClr val="FFFFFF"/>
          </a:solidFill>
          <a:ln>
            <a:solidFill>
              <a:srgbClr val="000000"/>
            </a:solidFill>
            <a:miter lim="800000"/>
            <a:headEnd/>
            <a:tailEnd/>
          </a:ln>
        </p:spPr>
        <p:txBody>
          <a:bodyPr/>
          <a:lstStyle/>
          <a:p>
            <a:endParaRPr lang="en-GB" smtClean="0"/>
          </a:p>
          <a:p>
            <a:r>
              <a:rPr lang="en-GB" smtClean="0"/>
              <a:t>Interference with psychological and social development</a:t>
            </a:r>
          </a:p>
          <a:p>
            <a:r>
              <a:rPr lang="en-GB" smtClean="0"/>
              <a:t>Disruption of study/employment</a:t>
            </a:r>
          </a:p>
          <a:p>
            <a:r>
              <a:rPr lang="en-GB" smtClean="0"/>
              <a:t>Loss of self esteem</a:t>
            </a:r>
          </a:p>
          <a:p>
            <a:endParaRPr lang="en-GB" smtClean="0"/>
          </a:p>
        </p:txBody>
      </p:sp>
      <p:sp>
        <p:nvSpPr>
          <p:cNvPr id="62467" name="Rectangle 4"/>
          <p:cNvSpPr>
            <a:spLocks noGrp="1" noChangeArrowheads="1"/>
          </p:cNvSpPr>
          <p:nvPr>
            <p:ph type="body" sz="half" idx="4294967295"/>
          </p:nvPr>
        </p:nvSpPr>
        <p:spPr bwMode="auto">
          <a:xfrm>
            <a:off x="4643438" y="2205038"/>
            <a:ext cx="4035425" cy="4114800"/>
          </a:xfrm>
          <a:prstGeom prst="rect">
            <a:avLst/>
          </a:prstGeom>
          <a:solidFill>
            <a:srgbClr val="FFFFFF"/>
          </a:solidFill>
          <a:ln>
            <a:solidFill>
              <a:srgbClr val="000000"/>
            </a:solidFill>
            <a:miter lim="800000"/>
            <a:headEnd/>
            <a:tailEnd/>
          </a:ln>
        </p:spPr>
        <p:txBody>
          <a:bodyPr/>
          <a:lstStyle/>
          <a:p>
            <a:pPr>
              <a:buFont typeface="Arial" charset="0"/>
              <a:buNone/>
            </a:pPr>
            <a:endParaRPr lang="en-GB" smtClean="0"/>
          </a:p>
          <a:p>
            <a:r>
              <a:rPr lang="en-GB" smtClean="0"/>
              <a:t>Substance misuse</a:t>
            </a:r>
          </a:p>
          <a:p>
            <a:r>
              <a:rPr lang="en-GB" smtClean="0"/>
              <a:t>Violence/criminal activities</a:t>
            </a:r>
          </a:p>
          <a:p>
            <a:r>
              <a:rPr lang="en-GB" smtClean="0"/>
              <a:t>Strain on relationships</a:t>
            </a:r>
          </a:p>
          <a:p>
            <a:r>
              <a:rPr lang="en-GB" smtClean="0"/>
              <a:t>Family distress</a:t>
            </a:r>
          </a:p>
          <a:p>
            <a:pPr>
              <a:buFont typeface="Arial" charset="0"/>
              <a:buNone/>
            </a:pPr>
            <a:endParaRPr lang="en-GB" smtClean="0"/>
          </a:p>
        </p:txBody>
      </p:sp>
      <p:pic>
        <p:nvPicPr>
          <p:cNvPr id="62468" name="Picture 2"/>
          <p:cNvPicPr>
            <a:picLocks noChangeAspect="1" noChangeArrowheads="1"/>
          </p:cNvPicPr>
          <p:nvPr/>
        </p:nvPicPr>
        <p:blipFill>
          <a:blip r:embed="rId2"/>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body" sz="half" idx="4294967295"/>
          </p:nvPr>
        </p:nvSpPr>
        <p:spPr bwMode="auto">
          <a:xfrm>
            <a:off x="468313" y="1700213"/>
            <a:ext cx="4035425" cy="4187825"/>
          </a:xfrm>
          <a:prstGeom prst="rect">
            <a:avLst/>
          </a:prstGeom>
          <a:solidFill>
            <a:srgbClr val="FFFFFF"/>
          </a:solidFill>
          <a:ln>
            <a:solidFill>
              <a:srgbClr val="000000"/>
            </a:solidFill>
            <a:miter lim="800000"/>
            <a:headEnd/>
            <a:tailEnd/>
          </a:ln>
        </p:spPr>
        <p:txBody>
          <a:bodyPr/>
          <a:lstStyle/>
          <a:p>
            <a:pPr>
              <a:lnSpc>
                <a:spcPct val="90000"/>
              </a:lnSpc>
            </a:pPr>
            <a:r>
              <a:rPr lang="en-GB" smtClean="0"/>
              <a:t>Increased risk of depression and suicide </a:t>
            </a:r>
          </a:p>
          <a:p>
            <a:pPr>
              <a:lnSpc>
                <a:spcPct val="90000"/>
              </a:lnSpc>
            </a:pPr>
            <a:r>
              <a:rPr lang="en-GB" smtClean="0"/>
              <a:t>Undesirable pathways to care inc. MHA</a:t>
            </a:r>
          </a:p>
          <a:p>
            <a:pPr>
              <a:lnSpc>
                <a:spcPct val="90000"/>
              </a:lnSpc>
            </a:pPr>
            <a:r>
              <a:rPr lang="en-GB" smtClean="0"/>
              <a:t>Unnecessary hospitalisation/IHT</a:t>
            </a:r>
          </a:p>
          <a:p>
            <a:pPr>
              <a:lnSpc>
                <a:spcPct val="90000"/>
              </a:lnSpc>
            </a:pPr>
            <a:endParaRPr lang="en-GB" smtClean="0"/>
          </a:p>
          <a:p>
            <a:pPr>
              <a:lnSpc>
                <a:spcPct val="90000"/>
              </a:lnSpc>
            </a:pPr>
            <a:endParaRPr lang="en-GB" smtClean="0"/>
          </a:p>
        </p:txBody>
      </p:sp>
      <p:sp>
        <p:nvSpPr>
          <p:cNvPr id="63490" name="Rectangle 3"/>
          <p:cNvSpPr>
            <a:spLocks noGrp="1" noChangeArrowheads="1"/>
          </p:cNvSpPr>
          <p:nvPr>
            <p:ph type="body" sz="half" idx="4294967295"/>
          </p:nvPr>
        </p:nvSpPr>
        <p:spPr bwMode="auto">
          <a:xfrm>
            <a:off x="4643438" y="1700213"/>
            <a:ext cx="4035425" cy="4114800"/>
          </a:xfrm>
          <a:prstGeom prst="rect">
            <a:avLst/>
          </a:prstGeom>
          <a:solidFill>
            <a:srgbClr val="FFFFFF"/>
          </a:solidFill>
          <a:ln>
            <a:solidFill>
              <a:srgbClr val="000000"/>
            </a:solidFill>
            <a:miter lim="800000"/>
            <a:headEnd/>
            <a:tailEnd/>
          </a:ln>
        </p:spPr>
        <p:txBody>
          <a:bodyPr/>
          <a:lstStyle/>
          <a:p>
            <a:pPr>
              <a:lnSpc>
                <a:spcPct val="90000"/>
              </a:lnSpc>
            </a:pPr>
            <a:r>
              <a:rPr lang="en-GB" smtClean="0"/>
              <a:t>Secondary trauma</a:t>
            </a:r>
          </a:p>
          <a:p>
            <a:pPr>
              <a:lnSpc>
                <a:spcPct val="90000"/>
              </a:lnSpc>
            </a:pPr>
            <a:r>
              <a:rPr lang="en-GB" smtClean="0"/>
              <a:t>Slower/less complete recovery</a:t>
            </a:r>
          </a:p>
          <a:p>
            <a:pPr>
              <a:lnSpc>
                <a:spcPct val="90000"/>
              </a:lnSpc>
            </a:pPr>
            <a:r>
              <a:rPr lang="en-GB" smtClean="0"/>
              <a:t>Treatment resistance</a:t>
            </a:r>
          </a:p>
          <a:p>
            <a:pPr>
              <a:lnSpc>
                <a:spcPct val="90000"/>
              </a:lnSpc>
            </a:pPr>
            <a:r>
              <a:rPr lang="en-GB" smtClean="0"/>
              <a:t>Poorer prognosis</a:t>
            </a:r>
          </a:p>
          <a:p>
            <a:pPr>
              <a:lnSpc>
                <a:spcPct val="90000"/>
              </a:lnSpc>
            </a:pPr>
            <a:r>
              <a:rPr lang="en-GB" smtClean="0"/>
              <a:t>Increased cost of management</a:t>
            </a:r>
          </a:p>
          <a:p>
            <a:pPr>
              <a:lnSpc>
                <a:spcPct val="90000"/>
              </a:lnSpc>
            </a:pPr>
            <a:endParaRPr lang="en-GB" smtClean="0"/>
          </a:p>
          <a:p>
            <a:pPr>
              <a:lnSpc>
                <a:spcPct val="90000"/>
              </a:lnSpc>
            </a:pPr>
            <a:endParaRPr lang="en-GB" smtClean="0"/>
          </a:p>
        </p:txBody>
      </p:sp>
      <p:pic>
        <p:nvPicPr>
          <p:cNvPr id="63491" name="Picture 2"/>
          <p:cNvPicPr>
            <a:picLocks noChangeAspect="1" noChangeArrowheads="1"/>
          </p:cNvPicPr>
          <p:nvPr>
            <p:ph type="title" idx="4294967295"/>
          </p:nvPr>
        </p:nvPicPr>
        <p:blipFill>
          <a:blip r:embed="rId2"/>
          <a:srcRect/>
          <a:stretch>
            <a:fillRect/>
          </a:stretch>
        </p:blipFill>
        <p:spPr bwMode="auto">
          <a:xfrm>
            <a:off x="5435600" y="333375"/>
            <a:ext cx="3128963" cy="722313"/>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68313" y="908050"/>
            <a:ext cx="8229600" cy="1368425"/>
          </a:xfrm>
          <a:prstGeom prst="rect">
            <a:avLst/>
          </a:prstGeom>
        </p:spPr>
        <p:txBody>
          <a:bodyPr anchor="b"/>
          <a:lstStyle/>
          <a:p>
            <a:pPr eaLnBrk="1" hangingPunct="1">
              <a:defRPr/>
            </a:pP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Drivers for EIP in UK</a:t>
            </a:r>
            <a:br>
              <a:rPr lang="en-GB" sz="4000" smtClean="0">
                <a:effectLst>
                  <a:outerShdw blurRad="38100" dist="38100" dir="2700000" algn="tl">
                    <a:srgbClr val="C0C0C0"/>
                  </a:outerShdw>
                </a:effectLst>
              </a:rPr>
            </a:br>
            <a:endParaRPr lang="en-GB" sz="4000" smtClean="0">
              <a:effectLst>
                <a:outerShdw blurRad="38100" dist="38100" dir="2700000" algn="tl">
                  <a:srgbClr val="C0C0C0"/>
                </a:outerShdw>
              </a:effectLst>
            </a:endParaRPr>
          </a:p>
        </p:txBody>
      </p:sp>
      <p:sp>
        <p:nvSpPr>
          <p:cNvPr id="61443" name="Rectangle 3"/>
          <p:cNvSpPr>
            <a:spLocks noGrp="1" noChangeArrowheads="1"/>
          </p:cNvSpPr>
          <p:nvPr>
            <p:ph idx="4294967295"/>
          </p:nvPr>
        </p:nvSpPr>
        <p:spPr>
          <a:xfrm>
            <a:off x="468313" y="1989138"/>
            <a:ext cx="8229600" cy="4105275"/>
          </a:xfrm>
          <a:prstGeom prst="rect">
            <a:avLst/>
          </a:prstGeom>
        </p:spPr>
        <p:txBody>
          <a:bodyPr/>
          <a:lstStyle/>
          <a:p>
            <a:pPr eaLnBrk="1" hangingPunct="1">
              <a:lnSpc>
                <a:spcPct val="90000"/>
              </a:lnSpc>
              <a:defRPr/>
            </a:pPr>
            <a:r>
              <a:rPr lang="en-GB" sz="2400" smtClean="0">
                <a:effectLst>
                  <a:outerShdw blurRad="38100" dist="38100" dir="2700000" algn="tl">
                    <a:srgbClr val="C0C0C0"/>
                  </a:outerShdw>
                </a:effectLst>
              </a:rPr>
              <a:t>Mental Health Policy/Modernisation/Transformation</a:t>
            </a:r>
          </a:p>
          <a:p>
            <a:pPr eaLnBrk="1" hangingPunct="1">
              <a:lnSpc>
                <a:spcPct val="90000"/>
              </a:lnSpc>
              <a:defRPr/>
            </a:pPr>
            <a:r>
              <a:rPr lang="en-GB" sz="2400" smtClean="0">
                <a:effectLst>
                  <a:outerShdw blurRad="38100" dist="38100" dir="2700000" algn="tl">
                    <a:srgbClr val="C0C0C0"/>
                  </a:outerShdw>
                </a:effectLst>
              </a:rPr>
              <a:t>UK and international research evidence for EI</a:t>
            </a:r>
            <a:r>
              <a:rPr lang="en-GB" sz="2400" b="1" smtClean="0">
                <a:effectLst>
                  <a:outerShdw blurRad="38100" dist="38100" dir="2700000" algn="tl">
                    <a:srgbClr val="C0C0C0"/>
                  </a:outerShdw>
                </a:effectLst>
              </a:rPr>
              <a:t> </a:t>
            </a:r>
          </a:p>
          <a:p>
            <a:pPr eaLnBrk="1" hangingPunct="1">
              <a:lnSpc>
                <a:spcPct val="90000"/>
              </a:lnSpc>
              <a:defRPr/>
            </a:pPr>
            <a:r>
              <a:rPr lang="en-GB" sz="2400" smtClean="0">
                <a:effectLst>
                  <a:outerShdw blurRad="38100" dist="38100" dir="2700000" algn="tl">
                    <a:srgbClr val="C0C0C0"/>
                  </a:outerShdw>
                </a:effectLst>
              </a:rPr>
              <a:t>Problems with TAU/late intervention </a:t>
            </a:r>
          </a:p>
          <a:p>
            <a:pPr eaLnBrk="1" hangingPunct="1">
              <a:lnSpc>
                <a:spcPct val="90000"/>
              </a:lnSpc>
              <a:defRPr/>
            </a:pPr>
            <a:r>
              <a:rPr lang="en-GB" sz="2400" b="1" smtClean="0">
                <a:effectLst>
                  <a:outerShdw blurRad="38100" dist="38100" dir="2700000" algn="tl">
                    <a:srgbClr val="C0C0C0"/>
                  </a:outerShdw>
                </a:effectLst>
              </a:rPr>
              <a:t>New treatments and Guidelines</a:t>
            </a:r>
          </a:p>
          <a:p>
            <a:pPr eaLnBrk="1" hangingPunct="1">
              <a:lnSpc>
                <a:spcPct val="90000"/>
              </a:lnSpc>
              <a:defRPr/>
            </a:pPr>
            <a:r>
              <a:rPr lang="en-GB" sz="2400" smtClean="0">
                <a:effectLst>
                  <a:outerShdw blurRad="38100" dist="38100" dir="2700000" algn="tl">
                    <a:srgbClr val="C0C0C0"/>
                  </a:outerShdw>
                </a:effectLst>
              </a:rPr>
              <a:t>Costs/Benefits research</a:t>
            </a:r>
          </a:p>
          <a:p>
            <a:pPr eaLnBrk="1" hangingPunct="1">
              <a:lnSpc>
                <a:spcPct val="90000"/>
              </a:lnSpc>
              <a:defRPr/>
            </a:pPr>
            <a:r>
              <a:rPr lang="en-GB" sz="2400" smtClean="0">
                <a:effectLst>
                  <a:outerShdw blurRad="38100" dist="38100" dir="2700000" algn="tl">
                    <a:srgbClr val="C0C0C0"/>
                  </a:outerShdw>
                </a:effectLst>
              </a:rPr>
              <a:t>Social Movements, campaigning and challenges to dominance of the established paradigm</a:t>
            </a:r>
          </a:p>
          <a:p>
            <a:pPr eaLnBrk="1" hangingPunct="1">
              <a:lnSpc>
                <a:spcPct val="90000"/>
              </a:lnSpc>
              <a:defRPr/>
            </a:pPr>
            <a:r>
              <a:rPr lang="en-GB" sz="2400" smtClean="0">
                <a:effectLst>
                  <a:outerShdw blurRad="38100" dist="38100" dir="2700000" algn="tl">
                    <a:srgbClr val="C0C0C0"/>
                  </a:outerShdw>
                </a:effectLst>
              </a:rPr>
              <a:t>Outcomes agenda and Performance Management</a:t>
            </a:r>
          </a:p>
          <a:p>
            <a:pPr eaLnBrk="1" hangingPunct="1">
              <a:lnSpc>
                <a:spcPct val="90000"/>
              </a:lnSpc>
              <a:defRPr/>
            </a:pPr>
            <a:r>
              <a:rPr lang="en-GB" sz="2400" smtClean="0">
                <a:effectLst>
                  <a:outerShdw blurRad="38100" dist="38100" dir="2700000" algn="tl">
                    <a:srgbClr val="C0C0C0"/>
                  </a:outerShdw>
                </a:effectLst>
              </a:rPr>
              <a:t>Austerity?</a:t>
            </a:r>
          </a:p>
        </p:txBody>
      </p:sp>
      <p:pic>
        <p:nvPicPr>
          <p:cNvPr id="64515"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bwMode="auto">
          <a:xfrm>
            <a:off x="468313" y="908050"/>
            <a:ext cx="8229600" cy="720725"/>
          </a:xfrm>
          <a:prstGeom prst="rect">
            <a:avLst/>
          </a:prstGeom>
          <a:noFill/>
          <a:ln>
            <a:miter lim="800000"/>
            <a:headEnd/>
            <a:tailEnd/>
          </a:ln>
        </p:spPr>
        <p:txBody>
          <a:bodyPr anchor="b"/>
          <a:lstStyle/>
          <a:p>
            <a:pPr eaLnBrk="1" hangingPunct="1"/>
            <a:r>
              <a:rPr lang="en-GB" altLang="en-US" sz="4000" b="1" smtClean="0"/>
              <a:t>Latest Guidelines</a:t>
            </a:r>
            <a:endParaRPr lang="en-GB" sz="4000" b="1" smtClean="0"/>
          </a:p>
        </p:txBody>
      </p:sp>
      <p:sp>
        <p:nvSpPr>
          <p:cNvPr id="14339" name="Rectangle 3"/>
          <p:cNvSpPr>
            <a:spLocks noGrp="1" noChangeArrowheads="1"/>
          </p:cNvSpPr>
          <p:nvPr>
            <p:ph idx="4294967295"/>
          </p:nvPr>
        </p:nvSpPr>
        <p:spPr>
          <a:xfrm>
            <a:off x="395288" y="1844675"/>
            <a:ext cx="8229600" cy="4105275"/>
          </a:xfrm>
          <a:prstGeom prst="rect">
            <a:avLst/>
          </a:prstGeom>
        </p:spPr>
        <p:txBody>
          <a:bodyPr/>
          <a:lstStyle/>
          <a:p>
            <a:pPr eaLnBrk="1" hangingPunct="1">
              <a:defRPr/>
            </a:pPr>
            <a:r>
              <a:rPr lang="en-GB" altLang="en-US" sz="2800" smtClean="0"/>
              <a:t>IRIS Guidelines (2012)</a:t>
            </a:r>
          </a:p>
          <a:p>
            <a:pPr eaLnBrk="1" hangingPunct="1">
              <a:defRPr/>
            </a:pPr>
            <a:r>
              <a:rPr lang="en-GB" altLang="en-US" sz="2800" smtClean="0"/>
              <a:t>Psychosis and Schizophrenia in C</a:t>
            </a:r>
            <a:r>
              <a:rPr lang="en-US" altLang="en-US" sz="2800" smtClean="0"/>
              <a:t>h</a:t>
            </a:r>
            <a:r>
              <a:rPr lang="en-GB" altLang="en-US" sz="2800" smtClean="0"/>
              <a:t>ildren</a:t>
            </a:r>
            <a:r>
              <a:rPr lang="en-US" altLang="en-US" sz="2800" smtClean="0"/>
              <a:t> and Young People </a:t>
            </a:r>
            <a:r>
              <a:rPr lang="en-GB" altLang="en-US" sz="2800" smtClean="0"/>
              <a:t>(201</a:t>
            </a:r>
            <a:r>
              <a:rPr lang="en-US" altLang="en-US" sz="2800" smtClean="0"/>
              <a:t>3</a:t>
            </a:r>
            <a:r>
              <a:rPr lang="en-GB" altLang="en-US" sz="2800" smtClean="0"/>
              <a:t>) NICE Recognition and Management Guideline (CG155)</a:t>
            </a:r>
          </a:p>
          <a:p>
            <a:pPr eaLnBrk="1" hangingPunct="1">
              <a:defRPr/>
            </a:pPr>
            <a:r>
              <a:rPr lang="en-GB" altLang="en-US" sz="2800" smtClean="0"/>
              <a:t>Psychosis and Schizophrenia in Adults (2014) NICE Treatment and Management Guideline (CG1</a:t>
            </a:r>
            <a:r>
              <a:rPr lang="en-US" altLang="en-US" sz="2800" smtClean="0"/>
              <a:t>78</a:t>
            </a:r>
            <a:r>
              <a:rPr lang="en-GB" altLang="en-US" sz="2800" smtClean="0"/>
              <a:t>)</a:t>
            </a:r>
          </a:p>
          <a:p>
            <a:pPr eaLnBrk="1" hangingPunct="1">
              <a:defRPr/>
            </a:pPr>
            <a:r>
              <a:rPr lang="en-GB" altLang="en-US" sz="2800" smtClean="0"/>
              <a:t>IRIS Guidelines (201</a:t>
            </a:r>
            <a:r>
              <a:rPr lang="en-US" altLang="en-US" sz="2800" smtClean="0"/>
              <a:t>4</a:t>
            </a:r>
            <a:r>
              <a:rPr lang="en-GB" altLang="en-US" sz="2800" smtClean="0"/>
              <a:t>)</a:t>
            </a:r>
          </a:p>
          <a:p>
            <a:pPr eaLnBrk="1" hangingPunct="1">
              <a:defRPr/>
            </a:pPr>
            <a:endParaRPr lang="en-GB" altLang="en-US" sz="2800" smtClean="0"/>
          </a:p>
          <a:p>
            <a:pPr eaLnBrk="1" hangingPunct="1">
              <a:lnSpc>
                <a:spcPct val="80000"/>
              </a:lnSpc>
              <a:buFont typeface="Arial" charset="0"/>
              <a:buNone/>
              <a:defRPr/>
            </a:pPr>
            <a:endParaRPr lang="en-GB" sz="2200" smtClean="0">
              <a:effectLst>
                <a:outerShdw blurRad="38100" dist="38100" dir="2700000" algn="tl">
                  <a:srgbClr val="C0C0C0"/>
                </a:outerShdw>
              </a:effectLst>
              <a:latin typeface="Gill Sans MT" pitchFamily="34" charset="0"/>
            </a:endParaRPr>
          </a:p>
          <a:p>
            <a:pPr eaLnBrk="1" hangingPunct="1">
              <a:lnSpc>
                <a:spcPct val="80000"/>
              </a:lnSpc>
              <a:defRPr/>
            </a:pPr>
            <a:endParaRPr lang="en-GB" sz="1600" smtClean="0">
              <a:effectLst>
                <a:outerShdw blurRad="38100" dist="38100" dir="2700000" algn="tl">
                  <a:srgbClr val="C0C0C0"/>
                </a:outerShdw>
              </a:effectLst>
              <a:latin typeface="Gill Sans MT" pitchFamily="34" charset="0"/>
            </a:endParaRPr>
          </a:p>
          <a:p>
            <a:pPr eaLnBrk="1" hangingPunct="1">
              <a:lnSpc>
                <a:spcPct val="80000"/>
              </a:lnSpc>
              <a:defRPr/>
            </a:pPr>
            <a:endParaRPr lang="en-GB" sz="1600" smtClean="0">
              <a:effectLst>
                <a:outerShdw blurRad="38100" dist="38100" dir="2700000" algn="tl">
                  <a:srgbClr val="C0C0C0"/>
                </a:outerShdw>
              </a:effectLst>
            </a:endParaRPr>
          </a:p>
        </p:txBody>
      </p:sp>
      <p:pic>
        <p:nvPicPr>
          <p:cNvPr id="66563"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2"/>
          <a:srcRect/>
          <a:stretch>
            <a:fillRect/>
          </a:stretch>
        </p:blipFill>
        <p:spPr bwMode="auto">
          <a:xfrm>
            <a:off x="5795963" y="188913"/>
            <a:ext cx="3124200" cy="720725"/>
          </a:xfrm>
          <a:prstGeom prst="rect">
            <a:avLst/>
          </a:prstGeom>
          <a:noFill/>
          <a:ln w="9525">
            <a:noFill/>
            <a:miter lim="800000"/>
            <a:headEnd/>
            <a:tailEnd/>
          </a:ln>
        </p:spPr>
      </p:pic>
      <p:sp>
        <p:nvSpPr>
          <p:cNvPr id="68610" name="Rectangle 7"/>
          <p:cNvSpPr>
            <a:spLocks noChangeArrowheads="1"/>
          </p:cNvSpPr>
          <p:nvPr/>
        </p:nvSpPr>
        <p:spPr bwMode="auto">
          <a:xfrm>
            <a:off x="468313" y="1196975"/>
            <a:ext cx="8135937" cy="2838450"/>
          </a:xfrm>
          <a:prstGeom prst="rect">
            <a:avLst/>
          </a:prstGeom>
          <a:noFill/>
          <a:ln w="9525">
            <a:noFill/>
            <a:miter lim="800000"/>
            <a:headEnd/>
            <a:tailEnd/>
          </a:ln>
        </p:spPr>
        <p:txBody>
          <a:bodyPr>
            <a:spAutoFit/>
          </a:bodyPr>
          <a:lstStyle/>
          <a:p>
            <a:endParaRPr lang="en-GB" altLang="en-US" sz="3600">
              <a:latin typeface="Arial" charset="0"/>
            </a:endParaRPr>
          </a:p>
          <a:p>
            <a:r>
              <a:rPr lang="en-GB" altLang="en-US" sz="3600">
                <a:latin typeface="Arial" charset="0"/>
              </a:rPr>
              <a:t>Psychosis and </a:t>
            </a:r>
            <a:br>
              <a:rPr lang="en-GB" altLang="en-US" sz="3600">
                <a:latin typeface="Arial" charset="0"/>
              </a:rPr>
            </a:br>
            <a:r>
              <a:rPr lang="en-GB" altLang="en-US" sz="3600">
                <a:latin typeface="Arial" charset="0"/>
              </a:rPr>
              <a:t>Schizophrenia in Adults </a:t>
            </a:r>
            <a:br>
              <a:rPr lang="en-GB" altLang="en-US" sz="3600">
                <a:latin typeface="Arial" charset="0"/>
              </a:rPr>
            </a:br>
            <a:endParaRPr lang="en-GB" altLang="en-US" sz="3600">
              <a:latin typeface="Arial" charset="0"/>
            </a:endParaRPr>
          </a:p>
          <a:p>
            <a:r>
              <a:rPr lang="en-GB" altLang="en-US" sz="3600">
                <a:latin typeface="Arial" charset="0"/>
              </a:rPr>
              <a:t>NICE Guideline (CG1</a:t>
            </a:r>
            <a:r>
              <a:rPr lang="en-US" altLang="en-US" sz="3600">
                <a:latin typeface="Arial" charset="0"/>
              </a:rPr>
              <a:t>78, </a:t>
            </a:r>
            <a:r>
              <a:rPr lang="en-GB" altLang="en-US" sz="3600">
                <a:latin typeface="Arial" charset="0"/>
              </a:rPr>
              <a:t>2014)</a:t>
            </a:r>
            <a:endParaRPr lang="en-GB" sz="360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bwMode="auto">
          <a:xfrm>
            <a:off x="468313" y="1052513"/>
            <a:ext cx="8229600" cy="782637"/>
          </a:xfrm>
          <a:prstGeom prst="rect">
            <a:avLst/>
          </a:prstGeom>
          <a:solidFill>
            <a:srgbClr val="FFFFFF"/>
          </a:solidFill>
          <a:ln>
            <a:solidFill>
              <a:srgbClr val="000000"/>
            </a:solidFill>
            <a:miter lim="800000"/>
            <a:headEnd/>
            <a:tailEnd/>
          </a:ln>
        </p:spPr>
        <p:txBody>
          <a:bodyPr/>
          <a:lstStyle/>
          <a:p>
            <a:r>
              <a:rPr lang="en-GB" smtClean="0"/>
              <a:t>Schizophrenia or Psychosis?</a:t>
            </a:r>
          </a:p>
        </p:txBody>
      </p:sp>
      <p:sp>
        <p:nvSpPr>
          <p:cNvPr id="69634" name="Rectangle 3"/>
          <p:cNvSpPr>
            <a:spLocks noGrp="1" noChangeArrowheads="1"/>
          </p:cNvSpPr>
          <p:nvPr>
            <p:ph type="body" idx="4294967295"/>
          </p:nvPr>
        </p:nvSpPr>
        <p:spPr bwMode="auto">
          <a:xfrm>
            <a:off x="468313" y="1916113"/>
            <a:ext cx="8229600" cy="4525962"/>
          </a:xfrm>
          <a:prstGeom prst="rect">
            <a:avLst/>
          </a:prstGeom>
          <a:solidFill>
            <a:srgbClr val="FFFFFF"/>
          </a:solidFill>
          <a:ln>
            <a:solidFill>
              <a:srgbClr val="000000"/>
            </a:solidFill>
            <a:miter lim="800000"/>
            <a:headEnd/>
            <a:tailEnd/>
          </a:ln>
        </p:spPr>
        <p:txBody>
          <a:bodyPr/>
          <a:lstStyle/>
          <a:p>
            <a:r>
              <a:rPr lang="en-GB" smtClean="0"/>
              <a:t>Schizophrenia is descriptive</a:t>
            </a:r>
          </a:p>
          <a:p>
            <a:r>
              <a:rPr lang="en-GB" smtClean="0"/>
              <a:t>It is a concept</a:t>
            </a:r>
          </a:p>
          <a:p>
            <a:r>
              <a:rPr lang="en-GB" smtClean="0"/>
              <a:t>Not a category based on consistent causation</a:t>
            </a:r>
          </a:p>
          <a:p>
            <a:r>
              <a:rPr lang="en-GB" smtClean="0"/>
              <a:t>A disease process has not been identified</a:t>
            </a:r>
          </a:p>
          <a:p>
            <a:r>
              <a:rPr lang="en-GB" i="1" smtClean="0"/>
              <a:t>‘There may be no more biological basis for schizophrenia than there is a biological basis for being Belgian’</a:t>
            </a:r>
            <a:r>
              <a:rPr lang="en-GB" smtClean="0"/>
              <a:t> </a:t>
            </a:r>
            <a:r>
              <a:rPr lang="en-GB" sz="2000" smtClean="0"/>
              <a:t>(David Yeomans, 2013)</a:t>
            </a:r>
          </a:p>
        </p:txBody>
      </p:sp>
      <p:pic>
        <p:nvPicPr>
          <p:cNvPr id="69635"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323850" y="765175"/>
            <a:ext cx="8229600" cy="1368425"/>
          </a:xfrm>
          <a:prstGeom prst="rect">
            <a:avLst/>
          </a:prstGeom>
        </p:spPr>
        <p:txBody>
          <a:bodyPr anchor="b"/>
          <a:lstStyle/>
          <a:p>
            <a:pPr eaLnBrk="1" hangingPunct="1">
              <a:defRPr/>
            </a:pPr>
            <a:r>
              <a:rPr lang="en-GB" sz="4000" dirty="0" smtClean="0">
                <a:effectLst>
                  <a:outerShdw blurRad="38100" dist="38100" dir="2700000" algn="tl">
                    <a:srgbClr val="C0C0C0"/>
                  </a:outerShdw>
                </a:effectLst>
              </a:rPr>
              <a:t>Drivers for EIP in UK</a:t>
            </a:r>
            <a:r>
              <a:rPr lang="en-GB" sz="4000" dirty="0">
                <a:effectLst>
                  <a:outerShdw blurRad="38100" dist="38100" dir="2700000" algn="tl">
                    <a:srgbClr val="C0C0C0"/>
                  </a:outerShdw>
                </a:effectLst>
              </a:rPr>
              <a:t/>
            </a:r>
            <a:br>
              <a:rPr lang="en-GB" sz="4000" dirty="0">
                <a:effectLst>
                  <a:outerShdw blurRad="38100" dist="38100" dir="2700000" algn="tl">
                    <a:srgbClr val="C0C0C0"/>
                  </a:outerShdw>
                </a:effectLst>
              </a:rPr>
            </a:br>
            <a:endParaRPr lang="en-GB" sz="4000" dirty="0" smtClean="0">
              <a:effectLst>
                <a:outerShdw blurRad="38100" dist="38100" dir="2700000" algn="tl">
                  <a:srgbClr val="C0C0C0"/>
                </a:outerShdw>
              </a:effectLst>
            </a:endParaRPr>
          </a:p>
        </p:txBody>
      </p:sp>
      <p:sp>
        <p:nvSpPr>
          <p:cNvPr id="61443" name="Rectangle 3"/>
          <p:cNvSpPr>
            <a:spLocks noGrp="1" noChangeArrowheads="1"/>
          </p:cNvSpPr>
          <p:nvPr>
            <p:ph idx="4294967295"/>
          </p:nvPr>
        </p:nvSpPr>
        <p:spPr>
          <a:xfrm>
            <a:off x="468313" y="1844675"/>
            <a:ext cx="8229600" cy="4105275"/>
          </a:xfrm>
          <a:prstGeom prst="rect">
            <a:avLst/>
          </a:prstGeom>
        </p:spPr>
        <p:txBody>
          <a:bodyPr/>
          <a:lstStyle/>
          <a:p>
            <a:pPr eaLnBrk="1" hangingPunct="1">
              <a:lnSpc>
                <a:spcPct val="90000"/>
              </a:lnSpc>
              <a:defRPr/>
            </a:pPr>
            <a:r>
              <a:rPr lang="en-GB" sz="2400" b="1" smtClean="0">
                <a:effectLst>
                  <a:outerShdw blurRad="38100" dist="38100" dir="2700000" algn="tl">
                    <a:srgbClr val="C0C0C0"/>
                  </a:outerShdw>
                </a:effectLst>
              </a:rPr>
              <a:t>Mental Health Policy/Modernisation/Transformation</a:t>
            </a:r>
          </a:p>
          <a:p>
            <a:pPr eaLnBrk="1" hangingPunct="1">
              <a:lnSpc>
                <a:spcPct val="90000"/>
              </a:lnSpc>
              <a:defRPr/>
            </a:pPr>
            <a:r>
              <a:rPr lang="en-GB" sz="2400" smtClean="0">
                <a:effectLst>
                  <a:outerShdw blurRad="38100" dist="38100" dir="2700000" algn="tl">
                    <a:srgbClr val="C0C0C0"/>
                  </a:outerShdw>
                </a:effectLst>
              </a:rPr>
              <a:t>UK and international research evidence for EI </a:t>
            </a:r>
          </a:p>
          <a:p>
            <a:pPr eaLnBrk="1" hangingPunct="1">
              <a:lnSpc>
                <a:spcPct val="90000"/>
              </a:lnSpc>
              <a:defRPr/>
            </a:pPr>
            <a:r>
              <a:rPr lang="en-GB" sz="2400" smtClean="0">
                <a:effectLst>
                  <a:outerShdw blurRad="38100" dist="38100" dir="2700000" algn="tl">
                    <a:srgbClr val="C0C0C0"/>
                  </a:outerShdw>
                </a:effectLst>
              </a:rPr>
              <a:t>Problems with TAU/late intervention </a:t>
            </a:r>
          </a:p>
          <a:p>
            <a:pPr eaLnBrk="1" hangingPunct="1">
              <a:lnSpc>
                <a:spcPct val="90000"/>
              </a:lnSpc>
              <a:defRPr/>
            </a:pPr>
            <a:r>
              <a:rPr lang="en-GB" sz="2400" smtClean="0">
                <a:effectLst>
                  <a:outerShdw blurRad="38100" dist="38100" dir="2700000" algn="tl">
                    <a:srgbClr val="C0C0C0"/>
                  </a:outerShdw>
                </a:effectLst>
              </a:rPr>
              <a:t>New treatments and Guidelines</a:t>
            </a:r>
          </a:p>
          <a:p>
            <a:pPr eaLnBrk="1" hangingPunct="1">
              <a:lnSpc>
                <a:spcPct val="90000"/>
              </a:lnSpc>
              <a:defRPr/>
            </a:pPr>
            <a:r>
              <a:rPr lang="en-GB" sz="2400" smtClean="0">
                <a:effectLst>
                  <a:outerShdw blurRad="38100" dist="38100" dir="2700000" algn="tl">
                    <a:srgbClr val="C0C0C0"/>
                  </a:outerShdw>
                </a:effectLst>
              </a:rPr>
              <a:t>Costs/Benefits research</a:t>
            </a:r>
          </a:p>
          <a:p>
            <a:pPr eaLnBrk="1" hangingPunct="1">
              <a:lnSpc>
                <a:spcPct val="90000"/>
              </a:lnSpc>
              <a:defRPr/>
            </a:pPr>
            <a:r>
              <a:rPr lang="en-GB" sz="2400" smtClean="0">
                <a:effectLst>
                  <a:outerShdw blurRad="38100" dist="38100" dir="2700000" algn="tl">
                    <a:srgbClr val="C0C0C0"/>
                  </a:outerShdw>
                </a:effectLst>
              </a:rPr>
              <a:t>Social Movements, campaigning and challenges to dominance of the established paradigm</a:t>
            </a:r>
          </a:p>
          <a:p>
            <a:pPr eaLnBrk="1" hangingPunct="1">
              <a:lnSpc>
                <a:spcPct val="90000"/>
              </a:lnSpc>
              <a:defRPr/>
            </a:pPr>
            <a:r>
              <a:rPr lang="en-GB" sz="2400" smtClean="0">
                <a:effectLst>
                  <a:outerShdw blurRad="38100" dist="38100" dir="2700000" algn="tl">
                    <a:srgbClr val="C0C0C0"/>
                  </a:outerShdw>
                </a:effectLst>
              </a:rPr>
              <a:t>Outcomes agenda and Performance Management</a:t>
            </a:r>
          </a:p>
          <a:p>
            <a:pPr eaLnBrk="1" hangingPunct="1">
              <a:lnSpc>
                <a:spcPct val="90000"/>
              </a:lnSpc>
              <a:defRPr/>
            </a:pPr>
            <a:r>
              <a:rPr lang="en-GB" sz="2400" smtClean="0">
                <a:effectLst>
                  <a:outerShdw blurRad="38100" dist="38100" dir="2700000" algn="tl">
                    <a:srgbClr val="C0C0C0"/>
                  </a:outerShdw>
                </a:effectLst>
              </a:rPr>
              <a:t>Austerity?</a:t>
            </a:r>
          </a:p>
        </p:txBody>
      </p:sp>
      <p:pic>
        <p:nvPicPr>
          <p:cNvPr id="26627"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bwMode="auto">
          <a:xfrm>
            <a:off x="395288" y="1125538"/>
            <a:ext cx="8229600" cy="1143000"/>
          </a:xfrm>
          <a:prstGeom prst="rect">
            <a:avLst/>
          </a:prstGeom>
          <a:solidFill>
            <a:srgbClr val="FFFFFF"/>
          </a:solidFill>
          <a:ln>
            <a:solidFill>
              <a:srgbClr val="000000"/>
            </a:solidFill>
            <a:miter lim="800000"/>
            <a:headEnd/>
            <a:tailEnd/>
          </a:ln>
        </p:spPr>
        <p:txBody>
          <a:bodyPr/>
          <a:lstStyle/>
          <a:p>
            <a:r>
              <a:rPr lang="en-GB" smtClean="0"/>
              <a:t>‘Psychosis’</a:t>
            </a:r>
          </a:p>
        </p:txBody>
      </p:sp>
      <p:sp>
        <p:nvSpPr>
          <p:cNvPr id="71682" name="Rectangle 3"/>
          <p:cNvSpPr>
            <a:spLocks noGrp="1" noChangeArrowheads="1"/>
          </p:cNvSpPr>
          <p:nvPr>
            <p:ph type="body" idx="4294967295"/>
          </p:nvPr>
        </p:nvSpPr>
        <p:spPr bwMode="auto">
          <a:xfrm>
            <a:off x="468313" y="2492375"/>
            <a:ext cx="8229600" cy="3384550"/>
          </a:xfrm>
          <a:prstGeom prst="rect">
            <a:avLst/>
          </a:prstGeom>
          <a:solidFill>
            <a:srgbClr val="FFFFFF"/>
          </a:solidFill>
          <a:ln>
            <a:solidFill>
              <a:srgbClr val="000000"/>
            </a:solidFill>
            <a:miter lim="800000"/>
            <a:headEnd/>
            <a:tailEnd/>
          </a:ln>
        </p:spPr>
        <p:txBody>
          <a:bodyPr/>
          <a:lstStyle/>
          <a:p>
            <a:pPr>
              <a:buFont typeface="Arial" charset="0"/>
              <a:buNone/>
            </a:pPr>
            <a:r>
              <a:rPr lang="en-GB" smtClean="0"/>
              <a:t>	The term ‘psychosis’ is used in this guideline to refer to the group of psychotic disorders that includes schizophrenia, schizoaffective disorder, schizophreniform disorder and delusional disorder.</a:t>
            </a:r>
          </a:p>
        </p:txBody>
      </p:sp>
      <p:pic>
        <p:nvPicPr>
          <p:cNvPr id="71683" name="Picture 2"/>
          <p:cNvPicPr>
            <a:picLocks noChangeAspect="1" noChangeArrowheads="1"/>
          </p:cNvPicPr>
          <p:nvPr/>
        </p:nvPicPr>
        <p:blipFill>
          <a:blip r:embed="rId2"/>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bwMode="auto">
          <a:xfrm>
            <a:off x="468313" y="908050"/>
            <a:ext cx="8229600" cy="720725"/>
          </a:xfrm>
          <a:prstGeom prst="rect">
            <a:avLst/>
          </a:prstGeom>
          <a:noFill/>
          <a:ln>
            <a:miter lim="800000"/>
            <a:headEnd/>
            <a:tailEnd/>
          </a:ln>
        </p:spPr>
        <p:txBody>
          <a:bodyPr anchor="b"/>
          <a:lstStyle/>
          <a:p>
            <a:pPr eaLnBrk="1" hangingPunct="1"/>
            <a:r>
              <a:rPr lang="en-GB" altLang="en-US" sz="3600" smtClean="0"/>
              <a:t>What’s in? </a:t>
            </a:r>
            <a:endParaRPr lang="en-GB" sz="3600" smtClean="0"/>
          </a:p>
        </p:txBody>
      </p:sp>
      <p:sp>
        <p:nvSpPr>
          <p:cNvPr id="14339" name="Rectangle 3"/>
          <p:cNvSpPr>
            <a:spLocks noGrp="1" noChangeArrowheads="1"/>
          </p:cNvSpPr>
          <p:nvPr>
            <p:ph idx="4294967295"/>
          </p:nvPr>
        </p:nvSpPr>
        <p:spPr>
          <a:xfrm>
            <a:off x="457200" y="1844675"/>
            <a:ext cx="8229600" cy="4537075"/>
          </a:xfrm>
          <a:prstGeom prst="rect">
            <a:avLst/>
          </a:prstGeom>
        </p:spPr>
        <p:txBody>
          <a:bodyPr/>
          <a:lstStyle/>
          <a:p>
            <a:pPr eaLnBrk="1" hangingPunct="1">
              <a:lnSpc>
                <a:spcPct val="80000"/>
              </a:lnSpc>
              <a:defRPr/>
            </a:pPr>
            <a:r>
              <a:rPr lang="en-GB" sz="2200" smtClean="0">
                <a:effectLst>
                  <a:outerShdw blurRad="38100" dist="38100" dir="2700000" algn="tl">
                    <a:srgbClr val="C0C0C0"/>
                  </a:outerShdw>
                </a:effectLst>
              </a:rPr>
              <a:t>Early detection/prevention</a:t>
            </a:r>
          </a:p>
          <a:p>
            <a:pPr eaLnBrk="1" hangingPunct="1">
              <a:lnSpc>
                <a:spcPct val="80000"/>
              </a:lnSpc>
              <a:defRPr/>
            </a:pPr>
            <a:r>
              <a:rPr lang="en-GB" sz="2200" smtClean="0">
                <a:effectLst>
                  <a:outerShdw blurRad="38100" dist="38100" dir="2700000" algn="tl">
                    <a:srgbClr val="C0C0C0"/>
                  </a:outerShdw>
                </a:effectLst>
              </a:rPr>
              <a:t>CBT for psychosis AND at risk mental states</a:t>
            </a:r>
          </a:p>
          <a:p>
            <a:pPr eaLnBrk="1" hangingPunct="1">
              <a:lnSpc>
                <a:spcPct val="80000"/>
              </a:lnSpc>
              <a:defRPr/>
            </a:pPr>
            <a:r>
              <a:rPr lang="en-GB" sz="2200" smtClean="0">
                <a:effectLst>
                  <a:outerShdw blurRad="38100" dist="38100" dir="2700000" algn="tl">
                    <a:srgbClr val="C0C0C0"/>
                  </a:outerShdw>
                </a:effectLst>
              </a:rPr>
              <a:t>PTSD-psychosis link</a:t>
            </a:r>
          </a:p>
          <a:p>
            <a:pPr eaLnBrk="1" hangingPunct="1">
              <a:lnSpc>
                <a:spcPct val="80000"/>
              </a:lnSpc>
              <a:defRPr/>
            </a:pPr>
            <a:r>
              <a:rPr lang="en-GB" sz="2200" smtClean="0">
                <a:effectLst>
                  <a:outerShdw blurRad="38100" dist="38100" dir="2700000" algn="tl">
                    <a:srgbClr val="C0C0C0"/>
                  </a:outerShdw>
                </a:effectLst>
              </a:rPr>
              <a:t>Family interventions</a:t>
            </a:r>
          </a:p>
          <a:p>
            <a:pPr eaLnBrk="1" hangingPunct="1">
              <a:lnSpc>
                <a:spcPct val="80000"/>
              </a:lnSpc>
              <a:defRPr/>
            </a:pPr>
            <a:r>
              <a:rPr lang="en-GB" sz="2200" smtClean="0">
                <a:effectLst>
                  <a:outerShdw blurRad="38100" dist="38100" dir="2700000" algn="tl">
                    <a:srgbClr val="C0C0C0"/>
                  </a:outerShdw>
                </a:effectLst>
              </a:rPr>
              <a:t>Art Therapy</a:t>
            </a:r>
          </a:p>
          <a:p>
            <a:pPr eaLnBrk="1" hangingPunct="1">
              <a:lnSpc>
                <a:spcPct val="80000"/>
              </a:lnSpc>
              <a:defRPr/>
            </a:pPr>
            <a:r>
              <a:rPr lang="en-GB" sz="2200" smtClean="0">
                <a:effectLst>
                  <a:outerShdw blurRad="38100" dist="38100" dir="2700000" algn="tl">
                    <a:srgbClr val="C0C0C0"/>
                  </a:outerShdw>
                </a:effectLst>
              </a:rPr>
              <a:t>Supported Employment Programmes</a:t>
            </a:r>
            <a:endParaRPr lang="en-GB" sz="2200" smtClean="0"/>
          </a:p>
          <a:p>
            <a:pPr eaLnBrk="1" hangingPunct="1">
              <a:lnSpc>
                <a:spcPct val="80000"/>
              </a:lnSpc>
              <a:defRPr/>
            </a:pPr>
            <a:r>
              <a:rPr lang="en-GB" sz="2200" smtClean="0"/>
              <a:t>Intensive Case Management (vs AOT)</a:t>
            </a:r>
          </a:p>
          <a:p>
            <a:pPr eaLnBrk="1" hangingPunct="1">
              <a:lnSpc>
                <a:spcPct val="80000"/>
              </a:lnSpc>
              <a:defRPr/>
            </a:pPr>
            <a:r>
              <a:rPr lang="en-GB" sz="2200" smtClean="0">
                <a:effectLst>
                  <a:outerShdw blurRad="38100" dist="38100" dir="2700000" algn="tl">
                    <a:srgbClr val="C0C0C0"/>
                  </a:outerShdw>
                </a:effectLst>
              </a:rPr>
              <a:t>Best practice prescribing (low dose, choice, coming off)</a:t>
            </a:r>
          </a:p>
          <a:p>
            <a:pPr eaLnBrk="1" hangingPunct="1">
              <a:lnSpc>
                <a:spcPct val="80000"/>
              </a:lnSpc>
              <a:defRPr/>
            </a:pPr>
            <a:r>
              <a:rPr lang="en-GB" sz="2200" smtClean="0">
                <a:effectLst>
                  <a:outerShdw blurRad="38100" dist="38100" dir="2700000" algn="tl">
                    <a:srgbClr val="C0C0C0"/>
                  </a:outerShdw>
                </a:effectLst>
              </a:rPr>
              <a:t>None?</a:t>
            </a:r>
          </a:p>
          <a:p>
            <a:pPr eaLnBrk="1" hangingPunct="1">
              <a:lnSpc>
                <a:spcPct val="80000"/>
              </a:lnSpc>
              <a:defRPr/>
            </a:pPr>
            <a:r>
              <a:rPr lang="en-GB" sz="2200" smtClean="0">
                <a:effectLst>
                  <a:outerShdw blurRad="38100" dist="38100" dir="2700000" algn="tl">
                    <a:srgbClr val="C0C0C0"/>
                  </a:outerShdw>
                </a:effectLst>
              </a:rPr>
              <a:t>Proper attention to social, education and developmental needs</a:t>
            </a:r>
          </a:p>
          <a:p>
            <a:pPr eaLnBrk="1" hangingPunct="1">
              <a:lnSpc>
                <a:spcPct val="80000"/>
              </a:lnSpc>
              <a:defRPr/>
            </a:pPr>
            <a:r>
              <a:rPr lang="en-GB" sz="2200" smtClean="0">
                <a:effectLst>
                  <a:outerShdw blurRad="38100" dist="38100" dir="2700000" algn="tl">
                    <a:srgbClr val="C0C0C0"/>
                  </a:outerShdw>
                </a:effectLst>
              </a:rPr>
              <a:t>Physical healthcare</a:t>
            </a:r>
          </a:p>
          <a:p>
            <a:pPr eaLnBrk="1" hangingPunct="1">
              <a:lnSpc>
                <a:spcPct val="80000"/>
              </a:lnSpc>
              <a:defRPr/>
            </a:pPr>
            <a:r>
              <a:rPr lang="en-GB" sz="2200" smtClean="0">
                <a:effectLst>
                  <a:outerShdw blurRad="38100" dist="38100" dir="2700000" algn="tl">
                    <a:srgbClr val="C0C0C0"/>
                  </a:outerShdw>
                </a:effectLst>
              </a:rPr>
              <a:t>Relapse prevention</a:t>
            </a:r>
          </a:p>
          <a:p>
            <a:pPr eaLnBrk="1" hangingPunct="1">
              <a:lnSpc>
                <a:spcPct val="80000"/>
              </a:lnSpc>
              <a:defRPr/>
            </a:pPr>
            <a:r>
              <a:rPr lang="en-GB" sz="2200" smtClean="0">
                <a:effectLst>
                  <a:outerShdw blurRad="38100" dist="38100" dir="2700000" algn="tl">
                    <a:srgbClr val="C0C0C0"/>
                  </a:outerShdw>
                </a:effectLst>
              </a:rPr>
              <a:t>EIP!</a:t>
            </a:r>
          </a:p>
          <a:p>
            <a:pPr eaLnBrk="1" hangingPunct="1">
              <a:lnSpc>
                <a:spcPct val="80000"/>
              </a:lnSpc>
              <a:defRPr/>
            </a:pPr>
            <a:endParaRPr lang="en-GB" sz="2200" smtClean="0">
              <a:effectLst>
                <a:outerShdw blurRad="38100" dist="38100" dir="2700000" algn="tl">
                  <a:srgbClr val="C0C0C0"/>
                </a:outerShdw>
              </a:effectLst>
              <a:latin typeface="Gill Sans MT" pitchFamily="34" charset="0"/>
            </a:endParaRPr>
          </a:p>
          <a:p>
            <a:pPr eaLnBrk="1" hangingPunct="1">
              <a:lnSpc>
                <a:spcPct val="80000"/>
              </a:lnSpc>
              <a:defRPr/>
            </a:pPr>
            <a:endParaRPr lang="en-GB" sz="1600" smtClean="0">
              <a:effectLst>
                <a:outerShdw blurRad="38100" dist="38100" dir="2700000" algn="tl">
                  <a:srgbClr val="C0C0C0"/>
                </a:outerShdw>
              </a:effectLst>
              <a:latin typeface="Gill Sans MT" pitchFamily="34" charset="0"/>
            </a:endParaRPr>
          </a:p>
          <a:p>
            <a:pPr eaLnBrk="1" hangingPunct="1">
              <a:lnSpc>
                <a:spcPct val="80000"/>
              </a:lnSpc>
              <a:defRPr/>
            </a:pPr>
            <a:endParaRPr lang="en-GB" sz="1600" smtClean="0">
              <a:effectLst>
                <a:outerShdw blurRad="38100" dist="38100" dir="2700000" algn="tl">
                  <a:srgbClr val="C0C0C0"/>
                </a:outerShdw>
              </a:effectLst>
            </a:endParaRPr>
          </a:p>
        </p:txBody>
      </p:sp>
      <p:pic>
        <p:nvPicPr>
          <p:cNvPr id="72707"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idx="4294967295"/>
          </p:nvPr>
        </p:nvSpPr>
        <p:spPr bwMode="auto">
          <a:xfrm>
            <a:off x="468313" y="1052513"/>
            <a:ext cx="8229600" cy="784225"/>
          </a:xfrm>
          <a:prstGeom prst="rect">
            <a:avLst/>
          </a:prstGeom>
          <a:solidFill>
            <a:srgbClr val="FFFFFF"/>
          </a:solidFill>
          <a:ln>
            <a:solidFill>
              <a:srgbClr val="000000"/>
            </a:solidFill>
            <a:miter lim="800000"/>
            <a:headEnd/>
            <a:tailEnd/>
          </a:ln>
        </p:spPr>
        <p:txBody>
          <a:bodyPr/>
          <a:lstStyle/>
          <a:p>
            <a:pPr>
              <a:defRPr/>
            </a:pPr>
            <a:r>
              <a:rPr lang="en-GB" sz="4000" smtClean="0">
                <a:effectLst>
                  <a:outerShdw blurRad="38100" dist="38100" dir="2700000" algn="tl">
                    <a:srgbClr val="C0C0C0"/>
                  </a:outerShdw>
                </a:effectLst>
              </a:rPr>
              <a:t>What’s out?</a:t>
            </a:r>
          </a:p>
        </p:txBody>
      </p:sp>
      <p:sp>
        <p:nvSpPr>
          <p:cNvPr id="74754" name="Rectangle 3"/>
          <p:cNvSpPr>
            <a:spLocks noGrp="1" noChangeArrowheads="1"/>
          </p:cNvSpPr>
          <p:nvPr>
            <p:ph type="body" idx="4294967295"/>
          </p:nvPr>
        </p:nvSpPr>
        <p:spPr bwMode="auto">
          <a:xfrm>
            <a:off x="468313" y="1989138"/>
            <a:ext cx="8229600" cy="4525962"/>
          </a:xfrm>
          <a:prstGeom prst="rect">
            <a:avLst/>
          </a:prstGeom>
          <a:solidFill>
            <a:srgbClr val="FFFFFF"/>
          </a:solidFill>
          <a:ln>
            <a:solidFill>
              <a:srgbClr val="000000"/>
            </a:solidFill>
            <a:miter lim="800000"/>
            <a:headEnd/>
            <a:tailEnd/>
          </a:ln>
        </p:spPr>
        <p:txBody>
          <a:bodyPr/>
          <a:lstStyle/>
          <a:p>
            <a:r>
              <a:rPr lang="en-GB" smtClean="0"/>
              <a:t>Assertive Outreach</a:t>
            </a:r>
          </a:p>
          <a:p>
            <a:r>
              <a:rPr lang="en-GB" smtClean="0"/>
              <a:t>14-35</a:t>
            </a:r>
          </a:p>
          <a:p>
            <a:r>
              <a:rPr lang="en-GB" smtClean="0"/>
              <a:t>New medicines</a:t>
            </a:r>
          </a:p>
          <a:p>
            <a:endParaRPr lang="en-GB" smtClean="0"/>
          </a:p>
        </p:txBody>
      </p:sp>
      <p:pic>
        <p:nvPicPr>
          <p:cNvPr id="74755"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468313" y="765175"/>
            <a:ext cx="8229600" cy="782638"/>
          </a:xfrm>
          <a:prstGeom prst="rect">
            <a:avLst/>
          </a:prstGeom>
          <a:solidFill>
            <a:srgbClr val="FFFFFF"/>
          </a:solidFill>
          <a:ln>
            <a:solidFill>
              <a:srgbClr val="000000"/>
            </a:solidFill>
            <a:miter lim="800000"/>
            <a:headEnd/>
            <a:tailEnd/>
          </a:ln>
        </p:spPr>
        <p:txBody>
          <a:bodyPr/>
          <a:lstStyle/>
          <a:p>
            <a:r>
              <a:rPr lang="en-GB" smtClean="0"/>
              <a:t>NICE 2014 on EI</a:t>
            </a:r>
          </a:p>
        </p:txBody>
      </p:sp>
      <p:sp>
        <p:nvSpPr>
          <p:cNvPr id="76802" name="Rectangle 3"/>
          <p:cNvSpPr>
            <a:spLocks noGrp="1" noChangeArrowheads="1"/>
          </p:cNvSpPr>
          <p:nvPr>
            <p:ph type="body" idx="4294967295"/>
          </p:nvPr>
        </p:nvSpPr>
        <p:spPr bwMode="auto">
          <a:xfrm>
            <a:off x="468313" y="1557338"/>
            <a:ext cx="8229600" cy="4967287"/>
          </a:xfrm>
          <a:prstGeom prst="rect">
            <a:avLst/>
          </a:prstGeom>
          <a:solidFill>
            <a:srgbClr val="FFFFFF"/>
          </a:solidFill>
          <a:ln>
            <a:solidFill>
              <a:srgbClr val="000000"/>
            </a:solidFill>
            <a:miter lim="800000"/>
            <a:headEnd/>
            <a:tailEnd/>
          </a:ln>
        </p:spPr>
        <p:txBody>
          <a:bodyPr/>
          <a:lstStyle/>
          <a:p>
            <a:pPr>
              <a:lnSpc>
                <a:spcPct val="80000"/>
              </a:lnSpc>
            </a:pPr>
            <a:r>
              <a:rPr lang="en-GB" sz="2000" smtClean="0"/>
              <a:t>NICE define EI as </a:t>
            </a:r>
            <a:r>
              <a:rPr lang="en-GB" sz="2000" i="1" smtClean="0"/>
              <a:t>‘Pharmacological, psychological and arts therapies and support for employment provided within an </a:t>
            </a:r>
            <a:r>
              <a:rPr lang="en-GB" sz="2000" b="1" i="1" smtClean="0"/>
              <a:t>integrated team</a:t>
            </a:r>
            <a:r>
              <a:rPr lang="en-GB" sz="2000" i="1" smtClean="0"/>
              <a:t>’.</a:t>
            </a:r>
            <a:r>
              <a:rPr lang="en-GB" sz="2000" smtClean="0"/>
              <a:t> </a:t>
            </a:r>
          </a:p>
          <a:p>
            <a:pPr>
              <a:lnSpc>
                <a:spcPct val="80000"/>
              </a:lnSpc>
            </a:pPr>
            <a:r>
              <a:rPr lang="en-GB" sz="2000" smtClean="0"/>
              <a:t>EI is better than comparators (standard care/CMHT) on a range of outcomes, including reduced relapse rates, reduced hospital stay, improvement in symptoms and quality of life and, importantly, EIS is preferred to standard services </a:t>
            </a:r>
          </a:p>
          <a:p>
            <a:pPr>
              <a:lnSpc>
                <a:spcPct val="80000"/>
              </a:lnSpc>
            </a:pPr>
            <a:r>
              <a:rPr lang="en-GB" sz="2000" smtClean="0"/>
              <a:t>EISs, more than any other services developed to date, are associated with improvements in a broad range of critical outcomes, including relapse rates, symptoms, quality of life and a better experience for service users </a:t>
            </a:r>
          </a:p>
          <a:p>
            <a:pPr>
              <a:lnSpc>
                <a:spcPct val="80000"/>
              </a:lnSpc>
            </a:pPr>
            <a:r>
              <a:rPr lang="en-GB" sz="2000" smtClean="0"/>
              <a:t>The inclusion of evidence based psychological and pharmacological treatments is the most likely explanation for the success of EIS.</a:t>
            </a:r>
          </a:p>
          <a:p>
            <a:pPr>
              <a:lnSpc>
                <a:spcPct val="80000"/>
              </a:lnSpc>
            </a:pPr>
            <a:r>
              <a:rPr lang="en-GB" sz="2000" smtClean="0"/>
              <a:t>The impact of EIS can be lost within 12 months of discharge to CMHTs and other community services </a:t>
            </a:r>
          </a:p>
          <a:p>
            <a:pPr>
              <a:lnSpc>
                <a:spcPct val="80000"/>
              </a:lnSpc>
            </a:pPr>
            <a:r>
              <a:rPr lang="en-GB" sz="2000" smtClean="0"/>
              <a:t>Therefore, to maintain benefits, service users should either remain within EIS for longer periods of time or community teams for people with established psychosis (CMHT, ACT) will need to provide the same evidence based treatments as EIS</a:t>
            </a:r>
          </a:p>
          <a:p>
            <a:pPr>
              <a:lnSpc>
                <a:spcPct val="80000"/>
              </a:lnSpc>
            </a:pPr>
            <a:endParaRPr lang="en-GB" sz="2000" smtClean="0"/>
          </a:p>
        </p:txBody>
      </p:sp>
      <p:pic>
        <p:nvPicPr>
          <p:cNvPr id="76803" name="Picture 2"/>
          <p:cNvPicPr>
            <a:picLocks noChangeAspect="1" noChangeArrowheads="1"/>
          </p:cNvPicPr>
          <p:nvPr/>
        </p:nvPicPr>
        <p:blipFill>
          <a:blip r:embed="rId2"/>
          <a:srcRect/>
          <a:stretch>
            <a:fillRect/>
          </a:stretch>
        </p:blipFill>
        <p:spPr bwMode="auto">
          <a:xfrm>
            <a:off x="6019800" y="0"/>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6"/>
          <p:cNvPicPr>
            <a:picLocks noChangeAspect="1" noChangeArrowheads="1"/>
          </p:cNvPicPr>
          <p:nvPr/>
        </p:nvPicPr>
        <p:blipFill>
          <a:blip r:embed="rId3"/>
          <a:srcRect/>
          <a:stretch>
            <a:fillRect/>
          </a:stretch>
        </p:blipFill>
        <p:spPr bwMode="auto">
          <a:xfrm>
            <a:off x="1042988" y="1844675"/>
            <a:ext cx="3314700" cy="695325"/>
          </a:xfrm>
          <a:prstGeom prst="rect">
            <a:avLst/>
          </a:prstGeom>
          <a:noFill/>
          <a:ln w="9525">
            <a:noFill/>
            <a:miter lim="800000"/>
            <a:headEnd/>
            <a:tailEnd/>
          </a:ln>
        </p:spPr>
      </p:pic>
      <p:pic>
        <p:nvPicPr>
          <p:cNvPr id="77826" name="Picture 5"/>
          <p:cNvPicPr>
            <a:picLocks noChangeAspect="1" noChangeArrowheads="1"/>
          </p:cNvPicPr>
          <p:nvPr/>
        </p:nvPicPr>
        <p:blipFill>
          <a:blip r:embed="rId4"/>
          <a:srcRect/>
          <a:stretch>
            <a:fillRect/>
          </a:stretch>
        </p:blipFill>
        <p:spPr bwMode="auto">
          <a:xfrm>
            <a:off x="4716463" y="1989138"/>
            <a:ext cx="571500" cy="552450"/>
          </a:xfrm>
          <a:prstGeom prst="rect">
            <a:avLst/>
          </a:prstGeom>
          <a:noFill/>
          <a:ln w="9525">
            <a:noFill/>
            <a:miter lim="800000"/>
            <a:headEnd/>
            <a:tailEnd/>
          </a:ln>
        </p:spPr>
      </p:pic>
      <p:pic>
        <p:nvPicPr>
          <p:cNvPr id="77827" name="Picture 4"/>
          <p:cNvPicPr>
            <a:picLocks noChangeAspect="1" noChangeArrowheads="1"/>
          </p:cNvPicPr>
          <p:nvPr/>
        </p:nvPicPr>
        <p:blipFill>
          <a:blip r:embed="rId5"/>
          <a:srcRect/>
          <a:stretch>
            <a:fillRect/>
          </a:stretch>
        </p:blipFill>
        <p:spPr bwMode="auto">
          <a:xfrm>
            <a:off x="2700338" y="3213100"/>
            <a:ext cx="3770312" cy="3175000"/>
          </a:xfrm>
          <a:prstGeom prst="rect">
            <a:avLst/>
          </a:prstGeom>
          <a:noFill/>
          <a:ln w="9525">
            <a:noFill/>
            <a:miter lim="800000"/>
            <a:headEnd/>
            <a:tailEnd/>
          </a:ln>
        </p:spPr>
      </p:pic>
      <p:sp>
        <p:nvSpPr>
          <p:cNvPr id="77828" name="Rectangle 7"/>
          <p:cNvSpPr>
            <a:spLocks noChangeArrowheads="1"/>
          </p:cNvSpPr>
          <p:nvPr/>
        </p:nvSpPr>
        <p:spPr bwMode="auto">
          <a:xfrm>
            <a:off x="0" y="-414338"/>
            <a:ext cx="9144000" cy="0"/>
          </a:xfrm>
          <a:prstGeom prst="rect">
            <a:avLst/>
          </a:prstGeom>
          <a:noFill/>
          <a:ln w="9525">
            <a:noFill/>
            <a:miter lim="800000"/>
            <a:headEnd/>
            <a:tailEnd/>
          </a:ln>
        </p:spPr>
        <p:txBody>
          <a:bodyPr wrap="none" anchor="ctr">
            <a:spAutoFit/>
          </a:bodyPr>
          <a:lstStyle/>
          <a:p>
            <a:pPr defTabSz="457200">
              <a:buFont typeface="Arial" charset="0"/>
              <a:buNone/>
            </a:pPr>
            <a:endParaRPr lang="en-US" altLang="en-US" sz="1800">
              <a:latin typeface="Calibri" pitchFamily="34" charset="0"/>
            </a:endParaRPr>
          </a:p>
        </p:txBody>
      </p:sp>
      <p:sp>
        <p:nvSpPr>
          <p:cNvPr id="77829" name="Rectangle 8"/>
          <p:cNvSpPr>
            <a:spLocks noChangeArrowheads="1"/>
          </p:cNvSpPr>
          <p:nvPr/>
        </p:nvSpPr>
        <p:spPr bwMode="auto">
          <a:xfrm>
            <a:off x="900113" y="2492375"/>
            <a:ext cx="6553200" cy="915988"/>
          </a:xfrm>
          <a:prstGeom prst="rect">
            <a:avLst/>
          </a:prstGeom>
          <a:noFill/>
          <a:ln w="9525">
            <a:noFill/>
            <a:miter lim="800000"/>
            <a:headEnd/>
            <a:tailEnd/>
          </a:ln>
        </p:spPr>
        <p:txBody>
          <a:bodyPr wrap="none" anchor="ctr">
            <a:spAutoFit/>
          </a:bodyPr>
          <a:lstStyle/>
          <a:p>
            <a:pPr defTabSz="457200">
              <a:buFont typeface="Arial" charset="0"/>
              <a:buNone/>
            </a:pPr>
            <a:r>
              <a:rPr lang="en-GB" altLang="en-US" sz="3600" b="1">
                <a:solidFill>
                  <a:srgbClr val="3366FF"/>
                </a:solidFill>
                <a:latin typeface="Calibri" pitchFamily="34" charset="0"/>
                <a:ea typeface="Times New Roman" pitchFamily="18" charset="0"/>
                <a:cs typeface="HelveticaNeue-Bold"/>
              </a:rPr>
              <a:t>              </a:t>
            </a:r>
            <a:r>
              <a:rPr lang="en-GB" altLang="en-US">
                <a:solidFill>
                  <a:schemeClr val="accent1"/>
                </a:solidFill>
                <a:latin typeface="Calibri" pitchFamily="34" charset="0"/>
                <a:ea typeface="Times New Roman" pitchFamily="18" charset="0"/>
                <a:cs typeface="HelveticaNeue-Bold"/>
              </a:rPr>
              <a:t>IRIS Guidelines Update</a:t>
            </a:r>
            <a:r>
              <a:rPr lang="en-GB" altLang="en-US">
                <a:latin typeface="Calibri" pitchFamily="34" charset="0"/>
                <a:ea typeface="Times New Roman" pitchFamily="18" charset="0"/>
                <a:cs typeface="HelveticaNeue-Bold"/>
              </a:rPr>
              <a:t> </a:t>
            </a:r>
            <a:r>
              <a:rPr lang="en-GB" altLang="en-US">
                <a:ea typeface="Times New Roman" pitchFamily="18" charset="0"/>
                <a:cs typeface="HelveticaNeue-Bold"/>
              </a:rPr>
              <a:t>September 2012</a:t>
            </a:r>
            <a:r>
              <a:rPr lang="en-GB" altLang="en-US" sz="1800">
                <a:latin typeface="Calibri" pitchFamily="34" charset="0"/>
                <a:ea typeface="Times New Roman" pitchFamily="18" charset="0"/>
                <a:cs typeface="HelveticaNeue-Bold"/>
              </a:rPr>
              <a:t> </a:t>
            </a:r>
          </a:p>
          <a:p>
            <a:pPr defTabSz="457200" eaLnBrk="0" hangingPunct="0">
              <a:buFont typeface="Arial" charset="0"/>
              <a:buNone/>
            </a:pPr>
            <a:endParaRPr lang="en-GB" altLang="en-US" sz="1800">
              <a:latin typeface="Calibri" pitchFamily="34" charset="0"/>
              <a:ea typeface="Times New Roman" pitchFamily="18" charset="0"/>
              <a:cs typeface="HelveticaNeue-Bold"/>
            </a:endParaRPr>
          </a:p>
        </p:txBody>
      </p:sp>
      <p:sp>
        <p:nvSpPr>
          <p:cNvPr id="77830" name="Rectangle 9"/>
          <p:cNvSpPr>
            <a:spLocks noChangeArrowheads="1"/>
          </p:cNvSpPr>
          <p:nvPr/>
        </p:nvSpPr>
        <p:spPr bwMode="auto">
          <a:xfrm>
            <a:off x="2078038" y="6491288"/>
            <a:ext cx="3625850" cy="366712"/>
          </a:xfrm>
          <a:prstGeom prst="rect">
            <a:avLst/>
          </a:prstGeom>
          <a:noFill/>
          <a:ln w="9525">
            <a:noFill/>
            <a:miter lim="800000"/>
            <a:headEnd/>
            <a:tailEnd/>
          </a:ln>
        </p:spPr>
        <p:txBody>
          <a:bodyPr wrap="none" anchor="ctr">
            <a:spAutoFit/>
          </a:bodyPr>
          <a:lstStyle/>
          <a:p>
            <a:pPr defTabSz="457200">
              <a:buFont typeface="Arial" charset="0"/>
              <a:buNone/>
              <a:tabLst>
                <a:tab pos="990600" algn="l"/>
              </a:tabLst>
            </a:pPr>
            <a:r>
              <a:rPr lang="en-GB" altLang="en-US" sz="1200">
                <a:latin typeface="Calibri" pitchFamily="34" charset="0"/>
                <a:ea typeface="Times New Roman" pitchFamily="18" charset="0"/>
                <a:cs typeface="Arial" charset="0"/>
              </a:rPr>
              <a:t>	</a:t>
            </a:r>
            <a:r>
              <a:rPr lang="en-GB" altLang="en-US" sz="1800">
                <a:solidFill>
                  <a:srgbClr val="3366FF"/>
                </a:solidFill>
                <a:latin typeface="Calibri" pitchFamily="34" charset="0"/>
                <a:ea typeface="Times New Roman" pitchFamily="18" charset="0"/>
                <a:cs typeface="HelveticaNeue"/>
              </a:rPr>
              <a:t>www.iris-initiative.org.uk</a:t>
            </a:r>
            <a:endParaRPr lang="en-GB" altLang="en-US" sz="1800">
              <a:latin typeface="Calibri" pitchFamily="34" charset="0"/>
            </a:endParaRPr>
          </a:p>
        </p:txBody>
      </p:sp>
      <p:sp>
        <p:nvSpPr>
          <p:cNvPr id="77831" name="Rectangle 11"/>
          <p:cNvSpPr>
            <a:spLocks noChangeArrowheads="1"/>
          </p:cNvSpPr>
          <p:nvPr/>
        </p:nvSpPr>
        <p:spPr bwMode="auto">
          <a:xfrm>
            <a:off x="3059113" y="5661025"/>
            <a:ext cx="3205162" cy="641350"/>
          </a:xfrm>
          <a:prstGeom prst="rect">
            <a:avLst/>
          </a:prstGeom>
          <a:noFill/>
          <a:ln w="9525">
            <a:noFill/>
            <a:miter lim="800000"/>
            <a:headEnd/>
            <a:tailEnd/>
          </a:ln>
        </p:spPr>
        <p:txBody>
          <a:bodyPr>
            <a:spAutoFit/>
          </a:bodyPr>
          <a:lstStyle/>
          <a:p>
            <a:pPr>
              <a:buFont typeface="Arial" charset="0"/>
              <a:buNone/>
            </a:pPr>
            <a:r>
              <a:rPr lang="en-GB" altLang="en-US" sz="1800">
                <a:solidFill>
                  <a:schemeClr val="bg1"/>
                </a:solidFill>
                <a:latin typeface="Calibri" pitchFamily="34" charset="0"/>
              </a:rPr>
              <a:t>Revision of the original 1998 IRIS Guidelines</a:t>
            </a:r>
          </a:p>
        </p:txBody>
      </p:sp>
      <p:pic>
        <p:nvPicPr>
          <p:cNvPr id="77832" name="Picture 9"/>
          <p:cNvPicPr>
            <a:picLocks noChangeAspect="1" noChangeArrowheads="1"/>
          </p:cNvPicPr>
          <p:nvPr/>
        </p:nvPicPr>
        <p:blipFill>
          <a:blip r:embed="rId6"/>
          <a:srcRect/>
          <a:stretch>
            <a:fillRect/>
          </a:stretch>
        </p:blipFill>
        <p:spPr bwMode="auto">
          <a:xfrm>
            <a:off x="5580063" y="1844675"/>
            <a:ext cx="2195512" cy="73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68313" y="765175"/>
            <a:ext cx="8229600" cy="720725"/>
          </a:xfrm>
          <a:ln>
            <a:miter lim="800000"/>
            <a:headEnd/>
            <a:tailEnd/>
          </a:ln>
        </p:spPr>
        <p:txBody>
          <a:bodyPr anchor="b"/>
          <a:lstStyle/>
          <a:p>
            <a:pPr eaLnBrk="1" hangingPunct="1">
              <a:defRPr/>
            </a:pPr>
            <a:endParaRPr lang="en-US" smtClean="0">
              <a:effectLst>
                <a:outerShdw blurRad="38100" dist="38100" dir="2700000" algn="tl">
                  <a:srgbClr val="C0C0C0"/>
                </a:outerShdw>
              </a:effectLst>
            </a:endParaRPr>
          </a:p>
        </p:txBody>
      </p:sp>
      <p:sp>
        <p:nvSpPr>
          <p:cNvPr id="14339" name="Rectangle 3"/>
          <p:cNvSpPr>
            <a:spLocks noGrp="1" noChangeArrowheads="1"/>
          </p:cNvSpPr>
          <p:nvPr>
            <p:ph idx="1"/>
          </p:nvPr>
        </p:nvSpPr>
        <p:spPr>
          <a:xfrm>
            <a:off x="539750" y="1268413"/>
            <a:ext cx="8229600" cy="4105275"/>
          </a:xfrm>
        </p:spPr>
        <p:txBody>
          <a:bodyPr/>
          <a:lstStyle/>
          <a:p>
            <a:pPr eaLnBrk="1" hangingPunct="1">
              <a:buFont typeface="Arial" charset="0"/>
              <a:buNone/>
              <a:defRPr/>
            </a:pPr>
            <a:r>
              <a:rPr lang="en-GB" altLang="en-US" sz="2400" i="1" smtClean="0"/>
              <a:t>	‘The IRIS initiative was the inspiration behind the ground breaking reforms scaled up across England over the past decade which has seen early intervention for psychosis become a standard feature of mental health care; the most systematic demonstration of the value of early intervention in psychiatry to date’</a:t>
            </a:r>
          </a:p>
          <a:p>
            <a:pPr eaLnBrk="1" hangingPunct="1">
              <a:buFont typeface="Arial" charset="0"/>
              <a:buNone/>
              <a:defRPr/>
            </a:pPr>
            <a:r>
              <a:rPr lang="en-GB" altLang="en-US" sz="2000" smtClean="0"/>
              <a:t>	</a:t>
            </a:r>
            <a:endParaRPr lang="en-US" altLang="en-US" sz="2000" smtClean="0"/>
          </a:p>
          <a:p>
            <a:pPr eaLnBrk="1" hangingPunct="1">
              <a:buFont typeface="Arial" charset="0"/>
              <a:buNone/>
              <a:defRPr/>
            </a:pPr>
            <a:r>
              <a:rPr lang="en-US" altLang="en-US" sz="2000" smtClean="0"/>
              <a:t>	</a:t>
            </a:r>
            <a:r>
              <a:rPr lang="en-GB" altLang="en-US" sz="1600" smtClean="0"/>
              <a:t>Patrick McGorry</a:t>
            </a:r>
          </a:p>
          <a:p>
            <a:pPr eaLnBrk="1" hangingPunct="1">
              <a:buFont typeface="Arial" charset="0"/>
              <a:buNone/>
              <a:defRPr/>
            </a:pPr>
            <a:r>
              <a:rPr lang="en-GB" altLang="en-US" sz="1600" smtClean="0"/>
              <a:t>	Professor of Youth Mental Health, University of</a:t>
            </a:r>
          </a:p>
          <a:p>
            <a:pPr eaLnBrk="1" hangingPunct="1">
              <a:buFont typeface="Arial" charset="0"/>
              <a:buNone/>
              <a:defRPr/>
            </a:pPr>
            <a:r>
              <a:rPr lang="en-GB" altLang="en-US" sz="1600" smtClean="0"/>
              <a:t>	Melbourne, Clinical Director of the ORYGEN</a:t>
            </a:r>
          </a:p>
          <a:p>
            <a:pPr eaLnBrk="1" hangingPunct="1">
              <a:buFont typeface="Arial" charset="0"/>
              <a:buNone/>
              <a:defRPr/>
            </a:pPr>
            <a:r>
              <a:rPr lang="en-GB" altLang="en-US" sz="1600" smtClean="0"/>
              <a:t>	Research Centre</a:t>
            </a:r>
          </a:p>
          <a:p>
            <a:pPr eaLnBrk="1" hangingPunct="1">
              <a:lnSpc>
                <a:spcPct val="80000"/>
              </a:lnSpc>
              <a:defRPr/>
            </a:pPr>
            <a:endParaRPr lang="en-GB" sz="2200" smtClean="0">
              <a:effectLst>
                <a:outerShdw blurRad="38100" dist="38100" dir="2700000" algn="tl">
                  <a:srgbClr val="C0C0C0"/>
                </a:outerShdw>
              </a:effectLst>
              <a:latin typeface="Gill Sans MT" pitchFamily="34" charset="0"/>
            </a:endParaRPr>
          </a:p>
          <a:p>
            <a:pPr eaLnBrk="1" hangingPunct="1">
              <a:lnSpc>
                <a:spcPct val="80000"/>
              </a:lnSpc>
              <a:defRPr/>
            </a:pPr>
            <a:endParaRPr lang="en-GB" sz="1600" smtClean="0">
              <a:effectLst>
                <a:outerShdw blurRad="38100" dist="38100" dir="2700000" algn="tl">
                  <a:srgbClr val="C0C0C0"/>
                </a:outerShdw>
              </a:effectLst>
              <a:latin typeface="Gill Sans MT" pitchFamily="34" charset="0"/>
            </a:endParaRPr>
          </a:p>
          <a:p>
            <a:pPr eaLnBrk="1" hangingPunct="1">
              <a:lnSpc>
                <a:spcPct val="80000"/>
              </a:lnSpc>
              <a:defRPr/>
            </a:pPr>
            <a:endParaRPr lang="en-GB" sz="1600" smtClean="0">
              <a:effectLst>
                <a:outerShdw blurRad="38100" dist="38100" dir="2700000" algn="tl">
                  <a:srgbClr val="C0C0C0"/>
                </a:outerShdw>
              </a:effectLst>
            </a:endParaRPr>
          </a:p>
        </p:txBody>
      </p:sp>
      <p:pic>
        <p:nvPicPr>
          <p:cNvPr id="79875" name="Picture 4"/>
          <p:cNvPicPr>
            <a:picLocks noChangeAspect="1" noChangeArrowheads="1"/>
          </p:cNvPicPr>
          <p:nvPr/>
        </p:nvPicPr>
        <p:blipFill>
          <a:blip r:embed="rId3"/>
          <a:srcRect/>
          <a:stretch>
            <a:fillRect/>
          </a:stretch>
        </p:blipFill>
        <p:spPr bwMode="auto">
          <a:xfrm>
            <a:off x="5651500" y="3357563"/>
            <a:ext cx="1736725" cy="2376487"/>
          </a:xfrm>
          <a:prstGeom prst="rect">
            <a:avLst/>
          </a:prstGeom>
          <a:noFill/>
          <a:ln w="9525">
            <a:noFill/>
            <a:miter lim="800000"/>
            <a:headEnd/>
            <a:tailEnd/>
          </a:ln>
        </p:spPr>
      </p:pic>
      <p:pic>
        <p:nvPicPr>
          <p:cNvPr id="79876" name="Picture 2"/>
          <p:cNvPicPr>
            <a:picLocks noChangeAspect="1" noChangeArrowheads="1"/>
          </p:cNvPicPr>
          <p:nvPr/>
        </p:nvPicPr>
        <p:blipFill>
          <a:blip r:embed="rId4"/>
          <a:srcRect/>
          <a:stretch>
            <a:fillRect/>
          </a:stretch>
        </p:blipFill>
        <p:spPr bwMode="auto">
          <a:xfrm>
            <a:off x="5795963" y="333375"/>
            <a:ext cx="2979737" cy="68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bwMode="auto">
          <a:xfrm>
            <a:off x="0" y="836613"/>
            <a:ext cx="8229600" cy="720725"/>
          </a:xfrm>
          <a:noFill/>
          <a:ln>
            <a:miter lim="800000"/>
            <a:headEnd/>
            <a:tailEnd/>
          </a:ln>
        </p:spPr>
        <p:txBody>
          <a:bodyPr vert="horz" wrap="square" lIns="91440" tIns="45720" rIns="91440" bIns="45720" numCol="1" anchor="b" anchorCtr="0" compatLnSpc="1">
            <a:prstTxWarp prst="textNoShape">
              <a:avLst/>
            </a:prstTxWarp>
          </a:bodyPr>
          <a:lstStyle/>
          <a:p>
            <a:pPr eaLnBrk="1" hangingPunct="1"/>
            <a:r>
              <a:rPr lang="en-GB" altLang="en-US" sz="2800" smtClean="0">
                <a:solidFill>
                  <a:schemeClr val="accent1"/>
                </a:solidFill>
              </a:rPr>
              <a:t>IRIS Guidelines Update</a:t>
            </a:r>
            <a:r>
              <a:rPr lang="en-GB" altLang="en-US" sz="2800" smtClean="0"/>
              <a:t> </a:t>
            </a:r>
            <a:br>
              <a:rPr lang="en-GB" altLang="en-US" sz="2800" smtClean="0"/>
            </a:br>
            <a:r>
              <a:rPr lang="en-GB" altLang="en-US" sz="2800" smtClean="0">
                <a:latin typeface="Times New Roman" pitchFamily="18" charset="0"/>
              </a:rPr>
              <a:t>September 2012</a:t>
            </a:r>
            <a:endParaRPr lang="en-GB" sz="2800" smtClean="0">
              <a:latin typeface="Times New Roman" pitchFamily="18" charset="0"/>
            </a:endParaRPr>
          </a:p>
        </p:txBody>
      </p:sp>
      <p:sp>
        <p:nvSpPr>
          <p:cNvPr id="14339" name="Rectangle 3"/>
          <p:cNvSpPr>
            <a:spLocks noGrp="1" noChangeArrowheads="1"/>
          </p:cNvSpPr>
          <p:nvPr>
            <p:ph idx="1"/>
          </p:nvPr>
        </p:nvSpPr>
        <p:spPr>
          <a:xfrm>
            <a:off x="539750" y="1773238"/>
            <a:ext cx="8229600" cy="4105275"/>
          </a:xfrm>
        </p:spPr>
        <p:txBody>
          <a:bodyPr/>
          <a:lstStyle/>
          <a:p>
            <a:pPr eaLnBrk="1" hangingPunct="1">
              <a:defRPr/>
            </a:pPr>
            <a:r>
              <a:rPr lang="en-US" altLang="en-US" sz="2300" smtClean="0"/>
              <a:t>Captures and condenses the wisdom and experience gleaned from a decade of English and international experience with this new model of care </a:t>
            </a:r>
          </a:p>
          <a:p>
            <a:pPr eaLnBrk="1" hangingPunct="1">
              <a:defRPr/>
            </a:pPr>
            <a:r>
              <a:rPr lang="en-US" altLang="en-US" sz="2300" smtClean="0"/>
              <a:t>Aimed at commissioners, service providers and clinicians</a:t>
            </a:r>
          </a:p>
          <a:p>
            <a:pPr eaLnBrk="1" hangingPunct="1">
              <a:defRPr/>
            </a:pPr>
            <a:r>
              <a:rPr lang="en-US" altLang="en-US" sz="2300" smtClean="0"/>
              <a:t>Written and endorsed by experts in the field</a:t>
            </a:r>
          </a:p>
          <a:p>
            <a:pPr eaLnBrk="1" hangingPunct="1">
              <a:defRPr/>
            </a:pPr>
            <a:r>
              <a:rPr lang="en-US" altLang="en-US" sz="2300" smtClean="0"/>
              <a:t>Lessons for the rest of the mental health field.</a:t>
            </a:r>
          </a:p>
          <a:p>
            <a:pPr eaLnBrk="1" hangingPunct="1">
              <a:defRPr/>
            </a:pPr>
            <a:r>
              <a:rPr lang="en-US" altLang="en-US" sz="2300" smtClean="0"/>
              <a:t>Web based</a:t>
            </a:r>
          </a:p>
          <a:p>
            <a:pPr eaLnBrk="1" hangingPunct="1">
              <a:defRPr/>
            </a:pPr>
            <a:r>
              <a:rPr lang="en-US" altLang="en-US" sz="2300" smtClean="0"/>
              <a:t>Clear, concise and user-friendly</a:t>
            </a:r>
          </a:p>
          <a:p>
            <a:pPr eaLnBrk="1" hangingPunct="1">
              <a:defRPr/>
            </a:pPr>
            <a:r>
              <a:rPr lang="en-US" altLang="en-US" sz="2300" smtClean="0"/>
              <a:t>Direct in style – prescriptive where the evidence base is strong</a:t>
            </a:r>
          </a:p>
          <a:p>
            <a:pPr eaLnBrk="1" hangingPunct="1">
              <a:defRPr/>
            </a:pPr>
            <a:r>
              <a:rPr lang="en-US" altLang="en-US" sz="2300" smtClean="0"/>
              <a:t>Interactive – web links to key related documents and websites</a:t>
            </a:r>
          </a:p>
          <a:p>
            <a:pPr eaLnBrk="1" hangingPunct="1">
              <a:defRPr/>
            </a:pPr>
            <a:r>
              <a:rPr lang="en-US" altLang="en-US" sz="2300" smtClean="0"/>
              <a:t>Fully referenced</a:t>
            </a:r>
          </a:p>
          <a:p>
            <a:pPr eaLnBrk="1" hangingPunct="1">
              <a:buFont typeface="Arial" charset="0"/>
              <a:buNone/>
              <a:defRPr/>
            </a:pPr>
            <a:endParaRPr lang="en-GB" sz="2300" smtClean="0">
              <a:effectLst>
                <a:outerShdw blurRad="38100" dist="38100" dir="2700000" algn="tl">
                  <a:srgbClr val="C0C0C0"/>
                </a:outerShdw>
              </a:effectLst>
            </a:endParaRPr>
          </a:p>
          <a:p>
            <a:pPr eaLnBrk="1" hangingPunct="1">
              <a:lnSpc>
                <a:spcPct val="80000"/>
              </a:lnSpc>
              <a:defRPr/>
            </a:pPr>
            <a:endParaRPr lang="en-GB" sz="2200" smtClean="0">
              <a:effectLst>
                <a:outerShdw blurRad="38100" dist="38100" dir="2700000" algn="tl">
                  <a:srgbClr val="C0C0C0"/>
                </a:outerShdw>
              </a:effectLst>
              <a:latin typeface="Gill Sans MT" pitchFamily="34" charset="0"/>
            </a:endParaRPr>
          </a:p>
          <a:p>
            <a:pPr eaLnBrk="1" hangingPunct="1">
              <a:lnSpc>
                <a:spcPct val="80000"/>
              </a:lnSpc>
              <a:defRPr/>
            </a:pPr>
            <a:endParaRPr lang="en-GB" sz="1600" smtClean="0">
              <a:effectLst>
                <a:outerShdw blurRad="38100" dist="38100" dir="2700000" algn="tl">
                  <a:srgbClr val="C0C0C0"/>
                </a:outerShdw>
              </a:effectLst>
              <a:latin typeface="Gill Sans MT" pitchFamily="34" charset="0"/>
            </a:endParaRPr>
          </a:p>
          <a:p>
            <a:pPr eaLnBrk="1" hangingPunct="1">
              <a:lnSpc>
                <a:spcPct val="80000"/>
              </a:lnSpc>
              <a:defRPr/>
            </a:pPr>
            <a:endParaRPr lang="en-GB" sz="1600" smtClean="0">
              <a:effectLst>
                <a:outerShdw blurRad="38100" dist="38100" dir="2700000" algn="tl">
                  <a:srgbClr val="C0C0C0"/>
                </a:outerShdw>
              </a:effectLst>
            </a:endParaRPr>
          </a:p>
        </p:txBody>
      </p:sp>
      <p:pic>
        <p:nvPicPr>
          <p:cNvPr id="81923"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a:buFont typeface="Arial" charset="0"/>
              <a:buNone/>
            </a:pPr>
            <a:endParaRPr lang="en-GB" smtClean="0"/>
          </a:p>
          <a:p>
            <a:pPr>
              <a:buFont typeface="Arial" charset="0"/>
              <a:buNone/>
            </a:pPr>
            <a:r>
              <a:rPr lang="en-GB" smtClean="0"/>
              <a:t>			</a:t>
            </a:r>
            <a:r>
              <a:rPr lang="en-GB" sz="2400" smtClean="0"/>
              <a:t>Geraldine Strathdee, 			</a:t>
            </a:r>
          </a:p>
          <a:p>
            <a:pPr>
              <a:buFont typeface="Arial" charset="0"/>
              <a:buNone/>
            </a:pPr>
            <a:r>
              <a:rPr lang="en-GB" sz="2400" smtClean="0"/>
              <a:t>			</a:t>
            </a:r>
            <a:r>
              <a:rPr lang="en-GB" sz="2000" smtClean="0"/>
              <a:t>National Clinical Director for Mental Health, NHS England</a:t>
            </a:r>
            <a:r>
              <a:rPr lang="en-GB" smtClean="0"/>
              <a:t> </a:t>
            </a:r>
          </a:p>
          <a:p>
            <a:pPr>
              <a:buFont typeface="Arial" charset="0"/>
              <a:buNone/>
            </a:pPr>
            <a:endParaRPr lang="en-GB" smtClean="0"/>
          </a:p>
          <a:p>
            <a:pPr>
              <a:buFont typeface="Arial" charset="0"/>
              <a:buNone/>
            </a:pPr>
            <a:r>
              <a:rPr lang="en-GB" sz="3800" i="1" smtClean="0"/>
              <a:t>‘The problem is </a:t>
            </a:r>
            <a:r>
              <a:rPr lang="en-GB" sz="3800" b="1" i="1" smtClean="0"/>
              <a:t>not</a:t>
            </a:r>
            <a:r>
              <a:rPr lang="en-GB" sz="3800" i="1" smtClean="0"/>
              <a:t> a lack of guidance!’</a:t>
            </a:r>
          </a:p>
          <a:p>
            <a:pPr>
              <a:buFont typeface="Arial" charset="0"/>
              <a:buNone/>
            </a:pPr>
            <a:r>
              <a:rPr lang="en-GB" sz="2000" smtClean="0"/>
              <a:t>(National Psychosis Summit, 10</a:t>
            </a:r>
            <a:r>
              <a:rPr lang="en-GB" sz="2000" baseline="30000" smtClean="0"/>
              <a:t>th</a:t>
            </a:r>
            <a:r>
              <a:rPr lang="en-GB" sz="2000" smtClean="0"/>
              <a:t>  April 2014)</a:t>
            </a:r>
          </a:p>
          <a:p>
            <a:pPr>
              <a:buFont typeface="Arial" charset="0"/>
              <a:buNone/>
            </a:pPr>
            <a:endParaRPr lang="en-GB" sz="3800" smtClean="0"/>
          </a:p>
        </p:txBody>
      </p:sp>
      <p:pic>
        <p:nvPicPr>
          <p:cNvPr id="83970" name="Picture 2"/>
          <p:cNvPicPr>
            <a:picLocks noGrp="1" noChangeAspect="1" noChangeArrowheads="1"/>
          </p:cNvPicPr>
          <p:nvPr>
            <p:ph type="title" idx="4294967295"/>
          </p:nvPr>
        </p:nvPicPr>
        <p:blipFill>
          <a:blip r:embed="rId2"/>
          <a:srcRect/>
          <a:stretch>
            <a:fillRect/>
          </a:stretch>
        </p:blipFill>
        <p:spPr bwMode="auto">
          <a:xfrm>
            <a:off x="5795963" y="333375"/>
            <a:ext cx="2979737" cy="687388"/>
          </a:xfrm>
          <a:prstGeom prst="rect">
            <a:avLst/>
          </a:prstGeom>
          <a:noFill/>
          <a:ln>
            <a:miter lim="800000"/>
            <a:headEnd/>
            <a:tailEnd/>
          </a:ln>
        </p:spPr>
      </p:pic>
      <p:pic>
        <p:nvPicPr>
          <p:cNvPr id="83971" name="Picture 7" descr="Image of Dr Geraldine Strathdee, "/>
          <p:cNvPicPr>
            <a:picLocks noChangeAspect="1" noChangeArrowheads="1"/>
          </p:cNvPicPr>
          <p:nvPr/>
        </p:nvPicPr>
        <p:blipFill>
          <a:blip r:embed="rId3"/>
          <a:srcRect/>
          <a:stretch>
            <a:fillRect/>
          </a:stretch>
        </p:blipFill>
        <p:spPr bwMode="auto">
          <a:xfrm>
            <a:off x="539750" y="1700213"/>
            <a:ext cx="1679575" cy="187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68313" y="908050"/>
            <a:ext cx="8229600" cy="1368425"/>
          </a:xfrm>
          <a:prstGeom prst="rect">
            <a:avLst/>
          </a:prstGeom>
        </p:spPr>
        <p:txBody>
          <a:bodyPr anchor="b"/>
          <a:lstStyle/>
          <a:p>
            <a:pPr eaLnBrk="1" hangingPunct="1">
              <a:defRPr/>
            </a:pP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Drivers for EIP in UK</a:t>
            </a:r>
            <a:br>
              <a:rPr lang="en-GB" sz="4000" smtClean="0">
                <a:effectLst>
                  <a:outerShdw blurRad="38100" dist="38100" dir="2700000" algn="tl">
                    <a:srgbClr val="C0C0C0"/>
                  </a:outerShdw>
                </a:effectLst>
              </a:rPr>
            </a:br>
            <a:endParaRPr lang="en-GB" sz="4000" smtClean="0">
              <a:effectLst>
                <a:outerShdw blurRad="38100" dist="38100" dir="2700000" algn="tl">
                  <a:srgbClr val="C0C0C0"/>
                </a:outerShdw>
              </a:effectLst>
            </a:endParaRPr>
          </a:p>
        </p:txBody>
      </p:sp>
      <p:sp>
        <p:nvSpPr>
          <p:cNvPr id="61443" name="Rectangle 3"/>
          <p:cNvSpPr>
            <a:spLocks noGrp="1" noChangeArrowheads="1"/>
          </p:cNvSpPr>
          <p:nvPr>
            <p:ph idx="4294967295"/>
          </p:nvPr>
        </p:nvSpPr>
        <p:spPr>
          <a:xfrm>
            <a:off x="468313" y="1989138"/>
            <a:ext cx="8229600" cy="4105275"/>
          </a:xfrm>
          <a:prstGeom prst="rect">
            <a:avLst/>
          </a:prstGeom>
        </p:spPr>
        <p:txBody>
          <a:bodyPr/>
          <a:lstStyle/>
          <a:p>
            <a:pPr eaLnBrk="1" hangingPunct="1">
              <a:lnSpc>
                <a:spcPct val="90000"/>
              </a:lnSpc>
              <a:defRPr/>
            </a:pPr>
            <a:r>
              <a:rPr lang="en-GB" sz="2400" smtClean="0">
                <a:effectLst>
                  <a:outerShdw blurRad="38100" dist="38100" dir="2700000" algn="tl">
                    <a:srgbClr val="C0C0C0"/>
                  </a:outerShdw>
                </a:effectLst>
              </a:rPr>
              <a:t>Mental Health Policy/Modernisation/Transformation</a:t>
            </a:r>
          </a:p>
          <a:p>
            <a:pPr eaLnBrk="1" hangingPunct="1">
              <a:lnSpc>
                <a:spcPct val="90000"/>
              </a:lnSpc>
              <a:defRPr/>
            </a:pPr>
            <a:r>
              <a:rPr lang="en-GB" sz="2400" smtClean="0">
                <a:effectLst>
                  <a:outerShdw blurRad="38100" dist="38100" dir="2700000" algn="tl">
                    <a:srgbClr val="C0C0C0"/>
                  </a:outerShdw>
                </a:effectLst>
              </a:rPr>
              <a:t>UK and international research evidence for EI</a:t>
            </a:r>
            <a:r>
              <a:rPr lang="en-GB" sz="2400" b="1" smtClean="0">
                <a:effectLst>
                  <a:outerShdw blurRad="38100" dist="38100" dir="2700000" algn="tl">
                    <a:srgbClr val="C0C0C0"/>
                  </a:outerShdw>
                </a:effectLst>
              </a:rPr>
              <a:t> </a:t>
            </a:r>
          </a:p>
          <a:p>
            <a:pPr eaLnBrk="1" hangingPunct="1">
              <a:lnSpc>
                <a:spcPct val="90000"/>
              </a:lnSpc>
              <a:defRPr/>
            </a:pPr>
            <a:r>
              <a:rPr lang="en-GB" sz="2400" smtClean="0">
                <a:effectLst>
                  <a:outerShdw blurRad="38100" dist="38100" dir="2700000" algn="tl">
                    <a:srgbClr val="C0C0C0"/>
                  </a:outerShdw>
                </a:effectLst>
              </a:rPr>
              <a:t>Problems with TAU/late intervention </a:t>
            </a:r>
          </a:p>
          <a:p>
            <a:pPr eaLnBrk="1" hangingPunct="1">
              <a:lnSpc>
                <a:spcPct val="90000"/>
              </a:lnSpc>
              <a:defRPr/>
            </a:pPr>
            <a:r>
              <a:rPr lang="en-GB" sz="2400" smtClean="0">
                <a:effectLst>
                  <a:outerShdw blurRad="38100" dist="38100" dir="2700000" algn="tl">
                    <a:srgbClr val="C0C0C0"/>
                  </a:outerShdw>
                </a:effectLst>
              </a:rPr>
              <a:t>New treatments and Guidelines</a:t>
            </a:r>
          </a:p>
          <a:p>
            <a:pPr eaLnBrk="1" hangingPunct="1">
              <a:lnSpc>
                <a:spcPct val="90000"/>
              </a:lnSpc>
              <a:defRPr/>
            </a:pPr>
            <a:r>
              <a:rPr lang="en-GB" sz="2400" b="1" smtClean="0">
                <a:effectLst>
                  <a:outerShdw blurRad="38100" dist="38100" dir="2700000" algn="tl">
                    <a:srgbClr val="C0C0C0"/>
                  </a:outerShdw>
                </a:effectLst>
              </a:rPr>
              <a:t>Costs/Benefits research</a:t>
            </a:r>
          </a:p>
          <a:p>
            <a:pPr eaLnBrk="1" hangingPunct="1">
              <a:lnSpc>
                <a:spcPct val="90000"/>
              </a:lnSpc>
              <a:defRPr/>
            </a:pPr>
            <a:r>
              <a:rPr lang="en-GB" sz="2400" smtClean="0">
                <a:effectLst>
                  <a:outerShdw blurRad="38100" dist="38100" dir="2700000" algn="tl">
                    <a:srgbClr val="C0C0C0"/>
                  </a:outerShdw>
                </a:effectLst>
              </a:rPr>
              <a:t>Social Movements, campaigning and challenges to dominance of the established paradigm</a:t>
            </a:r>
          </a:p>
          <a:p>
            <a:pPr eaLnBrk="1" hangingPunct="1">
              <a:lnSpc>
                <a:spcPct val="90000"/>
              </a:lnSpc>
              <a:defRPr/>
            </a:pPr>
            <a:r>
              <a:rPr lang="en-GB" sz="2400" smtClean="0">
                <a:effectLst>
                  <a:outerShdw blurRad="38100" dist="38100" dir="2700000" algn="tl">
                    <a:srgbClr val="C0C0C0"/>
                  </a:outerShdw>
                </a:effectLst>
              </a:rPr>
              <a:t>Outcomes agenda and Performance Management</a:t>
            </a:r>
          </a:p>
          <a:p>
            <a:pPr eaLnBrk="1" hangingPunct="1">
              <a:lnSpc>
                <a:spcPct val="90000"/>
              </a:lnSpc>
              <a:defRPr/>
            </a:pPr>
            <a:r>
              <a:rPr lang="en-GB" sz="2400" smtClean="0">
                <a:effectLst>
                  <a:outerShdw blurRad="38100" dist="38100" dir="2700000" algn="tl">
                    <a:srgbClr val="C0C0C0"/>
                  </a:outerShdw>
                </a:effectLst>
              </a:rPr>
              <a:t>Austerity?</a:t>
            </a:r>
          </a:p>
        </p:txBody>
      </p:sp>
      <p:pic>
        <p:nvPicPr>
          <p:cNvPr id="84995"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idx="4294967295"/>
          </p:nvPr>
        </p:nvSpPr>
        <p:spPr bwMode="auto">
          <a:xfrm>
            <a:off x="468313" y="1412875"/>
            <a:ext cx="8229600" cy="720725"/>
          </a:xfrm>
          <a:prstGeom prst="rect">
            <a:avLst/>
          </a:prstGeom>
          <a:noFill/>
          <a:ln>
            <a:miter lim="800000"/>
            <a:headEnd/>
            <a:tailEnd/>
          </a:ln>
        </p:spPr>
        <p:txBody>
          <a:bodyPr anchor="b"/>
          <a:lstStyle/>
          <a:p>
            <a:pPr eaLnBrk="1" hangingPunct="1"/>
            <a:r>
              <a:rPr lang="en-GB" altLang="en-US" sz="4000" smtClean="0"/>
              <a:t>Cost Effectiveness</a:t>
            </a:r>
            <a:endParaRPr lang="en-GB" sz="4000" smtClean="0"/>
          </a:p>
        </p:txBody>
      </p:sp>
      <p:sp>
        <p:nvSpPr>
          <p:cNvPr id="14339" name="Rectangle 3"/>
          <p:cNvSpPr>
            <a:spLocks noGrp="1" noChangeArrowheads="1"/>
          </p:cNvSpPr>
          <p:nvPr>
            <p:ph idx="4294967295"/>
          </p:nvPr>
        </p:nvSpPr>
        <p:spPr>
          <a:xfrm>
            <a:off x="457200" y="2276475"/>
            <a:ext cx="8229600" cy="4105275"/>
          </a:xfrm>
          <a:prstGeom prst="rect">
            <a:avLst/>
          </a:prstGeom>
        </p:spPr>
        <p:txBody>
          <a:bodyPr/>
          <a:lstStyle/>
          <a:p>
            <a:pPr eaLnBrk="1" hangingPunct="1">
              <a:defRPr/>
            </a:pPr>
            <a:r>
              <a:rPr lang="en-GB" altLang="en-US" smtClean="0"/>
              <a:t>Health economic evidence has accrued over the past decade</a:t>
            </a:r>
          </a:p>
          <a:p>
            <a:pPr eaLnBrk="1" hangingPunct="1">
              <a:defRPr/>
            </a:pPr>
            <a:r>
              <a:rPr lang="en-GB" altLang="en-US" smtClean="0"/>
              <a:t>Direct and indirect costs</a:t>
            </a:r>
          </a:p>
          <a:p>
            <a:pPr eaLnBrk="1" hangingPunct="1">
              <a:defRPr/>
            </a:pPr>
            <a:r>
              <a:rPr lang="en-GB" altLang="en-US" smtClean="0"/>
              <a:t>Over three years the cost-per-case was calculated at £26,568 for EIP and £40,816 for CMHT care, a saving of £14,248 per case (McCrone, 2009 and 2010). </a:t>
            </a:r>
          </a:p>
          <a:p>
            <a:pPr eaLnBrk="1" hangingPunct="1">
              <a:lnSpc>
                <a:spcPct val="80000"/>
              </a:lnSpc>
              <a:defRPr/>
            </a:pPr>
            <a:endParaRPr lang="en-GB" sz="2200" smtClean="0">
              <a:effectLst>
                <a:outerShdw blurRad="38100" dist="38100" dir="2700000" algn="tl">
                  <a:srgbClr val="C0C0C0"/>
                </a:outerShdw>
              </a:effectLst>
              <a:latin typeface="Gill Sans MT" pitchFamily="34" charset="0"/>
            </a:endParaRPr>
          </a:p>
          <a:p>
            <a:pPr eaLnBrk="1" hangingPunct="1">
              <a:lnSpc>
                <a:spcPct val="80000"/>
              </a:lnSpc>
              <a:defRPr/>
            </a:pPr>
            <a:endParaRPr lang="en-GB" sz="1600" smtClean="0">
              <a:effectLst>
                <a:outerShdw blurRad="38100" dist="38100" dir="2700000" algn="tl">
                  <a:srgbClr val="C0C0C0"/>
                </a:outerShdw>
              </a:effectLst>
              <a:latin typeface="Gill Sans MT" pitchFamily="34" charset="0"/>
            </a:endParaRPr>
          </a:p>
          <a:p>
            <a:pPr eaLnBrk="1" hangingPunct="1">
              <a:lnSpc>
                <a:spcPct val="80000"/>
              </a:lnSpc>
              <a:defRPr/>
            </a:pPr>
            <a:endParaRPr lang="en-GB" sz="1600" smtClean="0">
              <a:effectLst>
                <a:outerShdw blurRad="38100" dist="38100" dir="2700000" algn="tl">
                  <a:srgbClr val="C0C0C0"/>
                </a:outerShdw>
              </a:effectLst>
            </a:endParaRPr>
          </a:p>
        </p:txBody>
      </p:sp>
      <p:pic>
        <p:nvPicPr>
          <p:cNvPr id="87043"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850" y="908050"/>
            <a:ext cx="8229600" cy="720725"/>
          </a:xfrm>
        </p:spPr>
        <p:txBody>
          <a:bodyPr vert="horz" wrap="square" lIns="91440" tIns="45720" rIns="91440" bIns="45720" numCol="1" anchor="b" anchorCtr="0" compatLnSpc="1">
            <a:prstTxWarp prst="textNoShape">
              <a:avLst/>
            </a:prstTxWarp>
          </a:bodyPr>
          <a:lstStyle/>
          <a:p>
            <a:pPr eaLnBrk="1" hangingPunct="1">
              <a:defRPr/>
            </a:pPr>
            <a:r>
              <a:rPr lang="en-GB" b="0" smtClean="0">
                <a:effectLst>
                  <a:outerShdw blurRad="38100" dist="38100" dir="2700000" algn="tl">
                    <a:srgbClr val="C0C0C0"/>
                  </a:outerShdw>
                </a:effectLst>
              </a:rPr>
              <a:t>The UK policy context</a:t>
            </a:r>
          </a:p>
        </p:txBody>
      </p:sp>
      <p:sp>
        <p:nvSpPr>
          <p:cNvPr id="4099" name="Rectangle 3"/>
          <p:cNvSpPr>
            <a:spLocks noGrp="1" noChangeArrowheads="1"/>
          </p:cNvSpPr>
          <p:nvPr>
            <p:ph idx="1"/>
          </p:nvPr>
        </p:nvSpPr>
        <p:spPr>
          <a:xfrm>
            <a:off x="468313" y="1844675"/>
            <a:ext cx="8229600" cy="4105275"/>
          </a:xfrm>
        </p:spPr>
        <p:txBody>
          <a:bodyPr vert="horz" wrap="square" lIns="91440" tIns="45720" rIns="91440" bIns="45720" numCol="1" anchor="t" anchorCtr="0" compatLnSpc="1">
            <a:prstTxWarp prst="textNoShape">
              <a:avLst/>
            </a:prstTxWarp>
          </a:bodyPr>
          <a:lstStyle/>
          <a:p>
            <a:pPr eaLnBrk="1" hangingPunct="1">
              <a:lnSpc>
                <a:spcPct val="90000"/>
              </a:lnSpc>
              <a:defRPr/>
            </a:pPr>
            <a:r>
              <a:rPr lang="en-GB" sz="2000" smtClean="0">
                <a:effectLst>
                  <a:outerShdw blurRad="38100" dist="38100" dir="2700000" algn="tl">
                    <a:srgbClr val="C0C0C0"/>
                  </a:outerShdw>
                </a:effectLst>
              </a:rPr>
              <a:t>NSF (1999): ‘By 2004 each EI service will have established it’s first team’ - 2006 deadline </a:t>
            </a:r>
          </a:p>
          <a:p>
            <a:pPr eaLnBrk="1" hangingPunct="1">
              <a:lnSpc>
                <a:spcPct val="90000"/>
              </a:lnSpc>
              <a:defRPr/>
            </a:pPr>
            <a:r>
              <a:rPr lang="en-GB" sz="2000" smtClean="0">
                <a:effectLst>
                  <a:outerShdw blurRad="38100" dist="38100" dir="2700000" algn="tl">
                    <a:srgbClr val="C0C0C0"/>
                  </a:outerShdw>
                </a:effectLst>
              </a:rPr>
              <a:t>National Plan (2000): 50 teams by 2004</a:t>
            </a:r>
          </a:p>
          <a:p>
            <a:pPr eaLnBrk="1" hangingPunct="1">
              <a:lnSpc>
                <a:spcPct val="90000"/>
              </a:lnSpc>
              <a:defRPr/>
            </a:pPr>
            <a:r>
              <a:rPr lang="en-GB" sz="2000" smtClean="0">
                <a:effectLst>
                  <a:outerShdw blurRad="38100" dist="38100" dir="2700000" algn="tl">
                    <a:srgbClr val="C0C0C0"/>
                  </a:outerShdw>
                </a:effectLst>
              </a:rPr>
              <a:t>PIG (2001): ‘The overall service will be established during the lifespan of the NSF.’</a:t>
            </a:r>
          </a:p>
          <a:p>
            <a:pPr eaLnBrk="1" hangingPunct="1">
              <a:lnSpc>
                <a:spcPct val="90000"/>
              </a:lnSpc>
              <a:defRPr/>
            </a:pPr>
            <a:r>
              <a:rPr lang="en-GB" sz="2000" smtClean="0">
                <a:effectLst>
                  <a:outerShdw blurRad="38100" dist="38100" dir="2700000" algn="tl">
                    <a:srgbClr val="C0C0C0"/>
                  </a:outerShdw>
                </a:effectLst>
              </a:rPr>
              <a:t>NSF: Five Years On and Ten Years On (2004, 2007)</a:t>
            </a:r>
          </a:p>
          <a:p>
            <a:pPr eaLnBrk="1" hangingPunct="1">
              <a:lnSpc>
                <a:spcPct val="90000"/>
              </a:lnSpc>
              <a:defRPr/>
            </a:pPr>
            <a:r>
              <a:rPr lang="en-GB" sz="2000" smtClean="0">
                <a:effectLst>
                  <a:outerShdw blurRad="38100" dist="38100" dir="2700000" algn="tl">
                    <a:srgbClr val="C0C0C0"/>
                  </a:outerShdw>
                </a:effectLst>
              </a:rPr>
              <a:t>Darzi Review (2008)</a:t>
            </a:r>
          </a:p>
          <a:p>
            <a:pPr eaLnBrk="1" hangingPunct="1">
              <a:lnSpc>
                <a:spcPct val="90000"/>
              </a:lnSpc>
              <a:defRPr/>
            </a:pPr>
            <a:r>
              <a:rPr lang="en-GB" sz="2000" smtClean="0">
                <a:effectLst>
                  <a:outerShdw blurRad="38100" dist="38100" dir="2700000" algn="tl">
                    <a:srgbClr val="C0C0C0"/>
                  </a:outerShdw>
                </a:effectLst>
              </a:rPr>
              <a:t>New Horizons (2009)</a:t>
            </a:r>
          </a:p>
          <a:p>
            <a:pPr eaLnBrk="1" hangingPunct="1">
              <a:lnSpc>
                <a:spcPct val="90000"/>
              </a:lnSpc>
              <a:defRPr/>
            </a:pPr>
            <a:r>
              <a:rPr lang="en-GB" sz="2800" smtClean="0">
                <a:effectLst>
                  <a:outerShdw blurRad="38100" dist="38100" dir="2700000" algn="tl">
                    <a:srgbClr val="C0C0C0"/>
                  </a:outerShdw>
                </a:effectLst>
              </a:rPr>
              <a:t>2010…</a:t>
            </a:r>
          </a:p>
          <a:p>
            <a:pPr eaLnBrk="1" hangingPunct="1">
              <a:lnSpc>
                <a:spcPct val="90000"/>
              </a:lnSpc>
              <a:defRPr/>
            </a:pPr>
            <a:r>
              <a:rPr lang="en-GB" sz="2800" smtClean="0">
                <a:effectLst>
                  <a:outerShdw blurRad="38100" dist="38100" dir="2700000" algn="tl">
                    <a:srgbClr val="C0C0C0"/>
                  </a:outerShdw>
                </a:effectLst>
              </a:rPr>
              <a:t>No Health without Mental Health (2011)</a:t>
            </a:r>
          </a:p>
          <a:p>
            <a:pPr eaLnBrk="1" hangingPunct="1">
              <a:defRPr/>
            </a:pPr>
            <a:r>
              <a:rPr lang="en-GB" sz="2800" smtClean="0">
                <a:effectLst>
                  <a:outerShdw blurRad="38100" dist="38100" dir="2700000" algn="tl">
                    <a:srgbClr val="C0C0C0"/>
                  </a:outerShdw>
                </a:effectLst>
              </a:rPr>
              <a:t>Closing the Gap: Priorities for essential change in mental health (DH 2014)</a:t>
            </a:r>
            <a:endParaRPr lang="en-GB" altLang="en-US" sz="2800" smtClean="0">
              <a:effectLst>
                <a:outerShdw blurRad="38100" dist="38100" dir="2700000" algn="tl">
                  <a:srgbClr val="C0C0C0"/>
                </a:outerShdw>
              </a:effectLst>
            </a:endParaRPr>
          </a:p>
          <a:p>
            <a:pPr eaLnBrk="1" hangingPunct="1">
              <a:lnSpc>
                <a:spcPct val="90000"/>
              </a:lnSpc>
              <a:defRPr/>
            </a:pPr>
            <a:endParaRPr lang="en-GB" sz="2800" smtClean="0">
              <a:effectLst>
                <a:outerShdw blurRad="38100" dist="38100" dir="2700000" algn="tl">
                  <a:srgbClr val="C0C0C0"/>
                </a:outerShdw>
              </a:effectLst>
            </a:endParaRPr>
          </a:p>
        </p:txBody>
      </p:sp>
      <p:pic>
        <p:nvPicPr>
          <p:cNvPr id="28675"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p:cNvPicPr>
            <a:picLocks noChangeAspect="1" noChangeArrowheads="1"/>
          </p:cNvPicPr>
          <p:nvPr/>
        </p:nvPicPr>
        <p:blipFill>
          <a:blip r:embed="rId3"/>
          <a:srcRect l="26393" t="11719" r="27420" b="6250"/>
          <a:stretch>
            <a:fillRect/>
          </a:stretch>
        </p:blipFill>
        <p:spPr bwMode="auto">
          <a:xfrm>
            <a:off x="2124075" y="1412875"/>
            <a:ext cx="5000625" cy="5000625"/>
          </a:xfrm>
          <a:prstGeom prst="rect">
            <a:avLst/>
          </a:prstGeom>
          <a:noFill/>
          <a:ln w="9525">
            <a:noFill/>
            <a:miter lim="800000"/>
            <a:headEnd/>
            <a:tailEnd/>
          </a:ln>
        </p:spPr>
      </p:pic>
      <p:pic>
        <p:nvPicPr>
          <p:cNvPr id="89090"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bwMode="auto">
          <a:xfrm>
            <a:off x="468313" y="1412875"/>
            <a:ext cx="8229600" cy="720725"/>
          </a:xfrm>
          <a:prstGeom prst="rect">
            <a:avLst/>
          </a:prstGeom>
          <a:noFill/>
          <a:ln>
            <a:miter lim="800000"/>
            <a:headEnd/>
            <a:tailEnd/>
          </a:ln>
        </p:spPr>
        <p:txBody>
          <a:bodyPr anchor="b"/>
          <a:lstStyle/>
          <a:p>
            <a:pPr eaLnBrk="1" hangingPunct="1"/>
            <a:r>
              <a:rPr lang="en-GB" altLang="en-US" sz="4000" smtClean="0"/>
              <a:t>Cost drivers in psychosis</a:t>
            </a:r>
            <a:endParaRPr lang="en-GB" sz="4000" smtClean="0"/>
          </a:p>
        </p:txBody>
      </p:sp>
      <p:sp>
        <p:nvSpPr>
          <p:cNvPr id="14339" name="Rectangle 3"/>
          <p:cNvSpPr>
            <a:spLocks noGrp="1" noChangeArrowheads="1"/>
          </p:cNvSpPr>
          <p:nvPr>
            <p:ph idx="4294967295"/>
          </p:nvPr>
        </p:nvSpPr>
        <p:spPr>
          <a:xfrm>
            <a:off x="457200" y="2276475"/>
            <a:ext cx="8229600" cy="4105275"/>
          </a:xfrm>
          <a:prstGeom prst="rect">
            <a:avLst/>
          </a:prstGeom>
        </p:spPr>
        <p:txBody>
          <a:bodyPr/>
          <a:lstStyle/>
          <a:p>
            <a:pPr eaLnBrk="1" hangingPunct="1">
              <a:defRPr/>
            </a:pPr>
            <a:r>
              <a:rPr lang="en-GB" altLang="en-US" smtClean="0"/>
              <a:t>Direct cost to the public sector - Use of mental health services - in particular inpatient time; suicide.</a:t>
            </a:r>
          </a:p>
          <a:p>
            <a:pPr eaLnBrk="1" hangingPunct="1">
              <a:defRPr/>
            </a:pPr>
            <a:r>
              <a:rPr lang="en-GB" altLang="en-US" smtClean="0"/>
              <a:t>Other public services: criminal justice, welfare</a:t>
            </a:r>
          </a:p>
          <a:p>
            <a:pPr eaLnBrk="1" hangingPunct="1">
              <a:defRPr/>
            </a:pPr>
            <a:r>
              <a:rPr lang="en-GB" altLang="en-US" smtClean="0"/>
              <a:t>Wider societal costs:  Employment - earnings and taxation</a:t>
            </a:r>
          </a:p>
          <a:p>
            <a:pPr eaLnBrk="1" hangingPunct="1">
              <a:defRPr/>
            </a:pPr>
            <a:r>
              <a:rPr lang="en-GB" altLang="en-US" smtClean="0"/>
              <a:t>Family members employment earnings and taxation</a:t>
            </a:r>
          </a:p>
          <a:p>
            <a:pPr eaLnBrk="1" hangingPunct="1">
              <a:defRPr/>
            </a:pPr>
            <a:endParaRPr lang="en-GB" altLang="en-US" smtClean="0"/>
          </a:p>
          <a:p>
            <a:pPr eaLnBrk="1" hangingPunct="1">
              <a:lnSpc>
                <a:spcPct val="80000"/>
              </a:lnSpc>
              <a:defRPr/>
            </a:pPr>
            <a:endParaRPr lang="en-GB" sz="2200" smtClean="0">
              <a:effectLst>
                <a:outerShdw blurRad="38100" dist="38100" dir="2700000" algn="tl">
                  <a:srgbClr val="C0C0C0"/>
                </a:outerShdw>
              </a:effectLst>
              <a:latin typeface="Gill Sans MT" pitchFamily="34" charset="0"/>
            </a:endParaRPr>
          </a:p>
          <a:p>
            <a:pPr eaLnBrk="1" hangingPunct="1">
              <a:lnSpc>
                <a:spcPct val="80000"/>
              </a:lnSpc>
              <a:defRPr/>
            </a:pPr>
            <a:endParaRPr lang="en-GB" sz="1600" smtClean="0">
              <a:effectLst>
                <a:outerShdw blurRad="38100" dist="38100" dir="2700000" algn="tl">
                  <a:srgbClr val="C0C0C0"/>
                </a:outerShdw>
              </a:effectLst>
              <a:latin typeface="Gill Sans MT" pitchFamily="34" charset="0"/>
            </a:endParaRPr>
          </a:p>
          <a:p>
            <a:pPr eaLnBrk="1" hangingPunct="1">
              <a:lnSpc>
                <a:spcPct val="80000"/>
              </a:lnSpc>
              <a:defRPr/>
            </a:pPr>
            <a:endParaRPr lang="en-GB" sz="1600" smtClean="0">
              <a:effectLst>
                <a:outerShdw blurRad="38100" dist="38100" dir="2700000" algn="tl">
                  <a:srgbClr val="C0C0C0"/>
                </a:outerShdw>
              </a:effectLst>
            </a:endParaRPr>
          </a:p>
        </p:txBody>
      </p:sp>
      <p:pic>
        <p:nvPicPr>
          <p:cNvPr id="91139"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C:\Users\charlotte.wetton\AppData\Local\Microsoft\Windows\Temporary Internet Files\Content.IE5\C0DW709U\MC900310710[1].wmf"/>
          <p:cNvPicPr>
            <a:picLocks noChangeAspect="1" noChangeArrowheads="1"/>
          </p:cNvPicPr>
          <p:nvPr>
            <p:ph type="title" idx="4294967295"/>
          </p:nvPr>
        </p:nvPicPr>
        <p:blipFill>
          <a:blip r:embed="rId3"/>
          <a:srcRect/>
          <a:stretch>
            <a:fillRect/>
          </a:stretch>
        </p:blipFill>
        <p:spPr bwMode="auto">
          <a:xfrm>
            <a:off x="3132138" y="1196975"/>
            <a:ext cx="2952750" cy="1514475"/>
          </a:xfrm>
          <a:prstGeom prst="rect">
            <a:avLst/>
          </a:prstGeom>
          <a:noFill/>
          <a:ln>
            <a:miter lim="800000"/>
            <a:headEnd/>
            <a:tailEnd/>
          </a:ln>
        </p:spPr>
      </p:pic>
      <p:sp>
        <p:nvSpPr>
          <p:cNvPr id="93186" name="TextBox 11"/>
          <p:cNvSpPr txBox="1">
            <a:spLocks noChangeArrowheads="1"/>
          </p:cNvSpPr>
          <p:nvPr/>
        </p:nvSpPr>
        <p:spPr bwMode="auto">
          <a:xfrm>
            <a:off x="1116013" y="3500438"/>
            <a:ext cx="7000875" cy="1036637"/>
          </a:xfrm>
          <a:prstGeom prst="rect">
            <a:avLst/>
          </a:prstGeom>
          <a:noFill/>
          <a:ln w="9525">
            <a:noFill/>
            <a:miter lim="800000"/>
            <a:headEnd/>
            <a:tailEnd/>
          </a:ln>
        </p:spPr>
        <p:txBody>
          <a:bodyPr>
            <a:spAutoFit/>
          </a:bodyPr>
          <a:lstStyle/>
          <a:p>
            <a:pPr algn="ctr">
              <a:buFont typeface="Arial" charset="0"/>
              <a:buNone/>
            </a:pPr>
            <a:r>
              <a:rPr lang="en-GB" altLang="en-US" sz="1800">
                <a:latin typeface="Calibri" pitchFamily="34" charset="0"/>
              </a:rPr>
              <a:t> </a:t>
            </a:r>
            <a:r>
              <a:rPr lang="en-GB" altLang="en-US" sz="4400" b="1">
                <a:latin typeface="Calibri" pitchFamily="34" charset="0"/>
              </a:rPr>
              <a:t>£12,198 per admission</a:t>
            </a:r>
          </a:p>
          <a:p>
            <a:pPr algn="ctr">
              <a:buFont typeface="Arial" charset="0"/>
              <a:buNone/>
            </a:pPr>
            <a:r>
              <a:rPr lang="en-GB" altLang="en-US" sz="1800">
                <a:latin typeface="Calibri" pitchFamily="34" charset="0"/>
              </a:rPr>
              <a:t>Curtis, 2011; Hospital Episode Statistics online, 2011</a:t>
            </a:r>
          </a:p>
        </p:txBody>
      </p:sp>
      <p:pic>
        <p:nvPicPr>
          <p:cNvPr id="93187"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5"/>
          <p:cNvSpPr txBox="1">
            <a:spLocks noChangeArrowheads="1"/>
          </p:cNvSpPr>
          <p:nvPr/>
        </p:nvSpPr>
        <p:spPr bwMode="auto">
          <a:xfrm>
            <a:off x="285750" y="1571625"/>
            <a:ext cx="8858250" cy="954088"/>
          </a:xfrm>
          <a:prstGeom prst="rect">
            <a:avLst/>
          </a:prstGeom>
          <a:noFill/>
          <a:ln w="9525">
            <a:noFill/>
            <a:miter lim="800000"/>
            <a:headEnd/>
            <a:tailEnd/>
          </a:ln>
        </p:spPr>
        <p:txBody>
          <a:bodyPr>
            <a:spAutoFit/>
          </a:bodyPr>
          <a:lstStyle/>
          <a:p>
            <a:pPr>
              <a:buFont typeface="Arial" charset="0"/>
              <a:buNone/>
            </a:pPr>
            <a:r>
              <a:rPr lang="en-GB" altLang="en-US" sz="2800">
                <a:latin typeface="Calibri" pitchFamily="34" charset="0"/>
                <a:cs typeface="Arial" charset="0"/>
              </a:rPr>
              <a:t>Early Intervention Services reduce the probability of a compulsory admission under the Mental Health Act:</a:t>
            </a:r>
          </a:p>
        </p:txBody>
      </p:sp>
      <p:sp>
        <p:nvSpPr>
          <p:cNvPr id="7" name="Down Arrow 6"/>
          <p:cNvSpPr/>
          <p:nvPr/>
        </p:nvSpPr>
        <p:spPr>
          <a:xfrm>
            <a:off x="857250" y="2643188"/>
            <a:ext cx="3071813" cy="2786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9" name="Down Arrow 8"/>
          <p:cNvSpPr/>
          <p:nvPr/>
        </p:nvSpPr>
        <p:spPr>
          <a:xfrm>
            <a:off x="5286375" y="2571750"/>
            <a:ext cx="3071813" cy="2928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95236" name="TextBox 11"/>
          <p:cNvSpPr txBox="1">
            <a:spLocks noChangeArrowheads="1"/>
          </p:cNvSpPr>
          <p:nvPr/>
        </p:nvSpPr>
        <p:spPr bwMode="auto">
          <a:xfrm>
            <a:off x="1714500" y="3143250"/>
            <a:ext cx="1571625" cy="1570038"/>
          </a:xfrm>
          <a:prstGeom prst="rect">
            <a:avLst/>
          </a:prstGeom>
          <a:noFill/>
          <a:ln w="9525">
            <a:noFill/>
            <a:miter lim="800000"/>
            <a:headEnd/>
            <a:tailEnd/>
          </a:ln>
        </p:spPr>
        <p:txBody>
          <a:bodyPr>
            <a:spAutoFit/>
          </a:bodyPr>
          <a:lstStyle/>
          <a:p>
            <a:pPr>
              <a:buFont typeface="Arial" charset="0"/>
              <a:buNone/>
            </a:pPr>
            <a:r>
              <a:rPr lang="en-GB" altLang="en-US" sz="3200" b="1">
                <a:solidFill>
                  <a:schemeClr val="bg1"/>
                </a:solidFill>
                <a:latin typeface="Calibri" pitchFamily="34" charset="0"/>
              </a:rPr>
              <a:t>From 44% to 23</a:t>
            </a:r>
            <a:r>
              <a:rPr lang="en-GB" altLang="en-US" sz="1800" b="1">
                <a:solidFill>
                  <a:schemeClr val="bg1"/>
                </a:solidFill>
                <a:latin typeface="Calibri" pitchFamily="34" charset="0"/>
              </a:rPr>
              <a:t>% </a:t>
            </a:r>
          </a:p>
        </p:txBody>
      </p:sp>
      <p:sp>
        <p:nvSpPr>
          <p:cNvPr id="95237" name="TextBox 12"/>
          <p:cNvSpPr txBox="1">
            <a:spLocks noChangeArrowheads="1"/>
          </p:cNvSpPr>
          <p:nvPr/>
        </p:nvSpPr>
        <p:spPr bwMode="auto">
          <a:xfrm>
            <a:off x="6215063" y="3000375"/>
            <a:ext cx="1143000" cy="1570038"/>
          </a:xfrm>
          <a:prstGeom prst="rect">
            <a:avLst/>
          </a:prstGeom>
          <a:noFill/>
          <a:ln w="9525">
            <a:noFill/>
            <a:miter lim="800000"/>
            <a:headEnd/>
            <a:tailEnd/>
          </a:ln>
        </p:spPr>
        <p:txBody>
          <a:bodyPr>
            <a:spAutoFit/>
          </a:bodyPr>
          <a:lstStyle/>
          <a:p>
            <a:pPr>
              <a:buFont typeface="Arial" charset="0"/>
              <a:buNone/>
            </a:pPr>
            <a:r>
              <a:rPr lang="en-GB" altLang="en-US" sz="3200" b="1">
                <a:solidFill>
                  <a:schemeClr val="bg1"/>
                </a:solidFill>
                <a:latin typeface="Calibri" pitchFamily="34" charset="0"/>
              </a:rPr>
              <a:t>From 13% to 6% </a:t>
            </a:r>
          </a:p>
        </p:txBody>
      </p:sp>
      <p:sp>
        <p:nvSpPr>
          <p:cNvPr id="95238" name="TextBox 13"/>
          <p:cNvSpPr txBox="1">
            <a:spLocks noChangeArrowheads="1"/>
          </p:cNvSpPr>
          <p:nvPr/>
        </p:nvSpPr>
        <p:spPr bwMode="auto">
          <a:xfrm>
            <a:off x="857250" y="5643563"/>
            <a:ext cx="3357563" cy="646112"/>
          </a:xfrm>
          <a:prstGeom prst="rect">
            <a:avLst/>
          </a:prstGeom>
          <a:noFill/>
          <a:ln w="9525">
            <a:noFill/>
            <a:miter lim="800000"/>
            <a:headEnd/>
            <a:tailEnd/>
          </a:ln>
        </p:spPr>
        <p:txBody>
          <a:bodyPr>
            <a:spAutoFit/>
          </a:bodyPr>
          <a:lstStyle/>
          <a:p>
            <a:pPr>
              <a:buFont typeface="Arial" charset="0"/>
              <a:buNone/>
            </a:pPr>
            <a:r>
              <a:rPr lang="en-GB" altLang="en-US" sz="3600">
                <a:latin typeface="Calibri" pitchFamily="34" charset="0"/>
              </a:rPr>
              <a:t>First 2 months</a:t>
            </a:r>
          </a:p>
        </p:txBody>
      </p:sp>
      <p:sp>
        <p:nvSpPr>
          <p:cNvPr id="95239" name="TextBox 14"/>
          <p:cNvSpPr txBox="1">
            <a:spLocks noChangeArrowheads="1"/>
          </p:cNvSpPr>
          <p:nvPr/>
        </p:nvSpPr>
        <p:spPr bwMode="auto">
          <a:xfrm>
            <a:off x="5214938" y="5572125"/>
            <a:ext cx="3500437" cy="1200150"/>
          </a:xfrm>
          <a:prstGeom prst="rect">
            <a:avLst/>
          </a:prstGeom>
          <a:noFill/>
          <a:ln w="9525">
            <a:noFill/>
            <a:miter lim="800000"/>
            <a:headEnd/>
            <a:tailEnd/>
          </a:ln>
        </p:spPr>
        <p:txBody>
          <a:bodyPr>
            <a:spAutoFit/>
          </a:bodyPr>
          <a:lstStyle/>
          <a:p>
            <a:pPr>
              <a:buFont typeface="Arial" charset="0"/>
              <a:buNone/>
            </a:pPr>
            <a:r>
              <a:rPr lang="en-GB" altLang="en-US" sz="3600">
                <a:latin typeface="Calibri" pitchFamily="34" charset="0"/>
              </a:rPr>
              <a:t>In each 2 month period thereafter</a:t>
            </a:r>
          </a:p>
        </p:txBody>
      </p:sp>
      <p:pic>
        <p:nvPicPr>
          <p:cNvPr id="95240" name="Picture 2"/>
          <p:cNvPicPr>
            <a:picLocks noChangeAspect="1" noChangeArrowheads="1"/>
          </p:cNvPicPr>
          <p:nvPr/>
        </p:nvPicPr>
        <p:blipFill>
          <a:blip r:embed="rId2"/>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idx="4294967295"/>
          </p:nvPr>
        </p:nvSpPr>
        <p:spPr bwMode="auto">
          <a:xfrm>
            <a:off x="1763713" y="260350"/>
            <a:ext cx="3168650" cy="1143000"/>
          </a:xfrm>
          <a:prstGeom prst="rect">
            <a:avLst/>
          </a:prstGeom>
          <a:solidFill>
            <a:srgbClr val="FFFFFF"/>
          </a:solidFill>
          <a:ln>
            <a:solidFill>
              <a:srgbClr val="000000"/>
            </a:solidFill>
            <a:miter lim="800000"/>
            <a:headEnd/>
            <a:tailEnd/>
          </a:ln>
        </p:spPr>
        <p:txBody>
          <a:bodyPr anchor="ctr"/>
          <a:lstStyle/>
          <a:p>
            <a:pPr algn="l" eaLnBrk="1" hangingPunct="1"/>
            <a:r>
              <a:rPr lang="en-GB" altLang="en-US" sz="3600" b="1" smtClean="0">
                <a:cs typeface="Arial" charset="0"/>
              </a:rPr>
              <a:t>Savings </a:t>
            </a:r>
            <a:r>
              <a:rPr lang="en-GB" altLang="en-US" sz="1800" b="1" smtClean="0">
                <a:cs typeface="Arial" charset="0"/>
              </a:rPr>
              <a:t>2010/11 prices</a:t>
            </a:r>
          </a:p>
        </p:txBody>
      </p:sp>
      <p:sp>
        <p:nvSpPr>
          <p:cNvPr id="96258" name="TextBox 10"/>
          <p:cNvSpPr txBox="1">
            <a:spLocks noChangeArrowheads="1"/>
          </p:cNvSpPr>
          <p:nvPr/>
        </p:nvSpPr>
        <p:spPr bwMode="auto">
          <a:xfrm>
            <a:off x="214313" y="6357938"/>
            <a:ext cx="1571625" cy="307975"/>
          </a:xfrm>
          <a:prstGeom prst="rect">
            <a:avLst/>
          </a:prstGeom>
          <a:noFill/>
          <a:ln w="9525">
            <a:noFill/>
            <a:miter lim="800000"/>
            <a:headEnd/>
            <a:tailEnd/>
          </a:ln>
        </p:spPr>
        <p:txBody>
          <a:bodyPr>
            <a:spAutoFit/>
          </a:bodyPr>
          <a:lstStyle/>
          <a:p>
            <a:pPr>
              <a:buFont typeface="Arial" charset="0"/>
              <a:buNone/>
            </a:pPr>
            <a:r>
              <a:rPr lang="en-GB" altLang="en-US" sz="1400">
                <a:solidFill>
                  <a:srgbClr val="00B0F0"/>
                </a:solidFill>
                <a:latin typeface="Calibri" pitchFamily="34" charset="0"/>
                <a:cs typeface="Arial" charset="0"/>
              </a:rPr>
              <a:t>www.rethink.org</a:t>
            </a:r>
          </a:p>
        </p:txBody>
      </p:sp>
      <p:sp>
        <p:nvSpPr>
          <p:cNvPr id="7" name="Down Arrow 6"/>
          <p:cNvSpPr/>
          <p:nvPr/>
        </p:nvSpPr>
        <p:spPr>
          <a:xfrm>
            <a:off x="571500" y="1714500"/>
            <a:ext cx="3500438" cy="3714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9" name="Down Arrow 8"/>
          <p:cNvSpPr/>
          <p:nvPr/>
        </p:nvSpPr>
        <p:spPr>
          <a:xfrm>
            <a:off x="5072063" y="1714500"/>
            <a:ext cx="3571875" cy="378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96261" name="TextBox 11"/>
          <p:cNvSpPr txBox="1">
            <a:spLocks noChangeArrowheads="1"/>
          </p:cNvSpPr>
          <p:nvPr/>
        </p:nvSpPr>
        <p:spPr bwMode="auto">
          <a:xfrm>
            <a:off x="1571625" y="2357438"/>
            <a:ext cx="1714500" cy="2308225"/>
          </a:xfrm>
          <a:prstGeom prst="rect">
            <a:avLst/>
          </a:prstGeom>
          <a:noFill/>
          <a:ln w="9525">
            <a:noFill/>
            <a:miter lim="800000"/>
            <a:headEnd/>
            <a:tailEnd/>
          </a:ln>
        </p:spPr>
        <p:txBody>
          <a:bodyPr>
            <a:spAutoFit/>
          </a:bodyPr>
          <a:lstStyle/>
          <a:p>
            <a:pPr algn="ctr">
              <a:buFont typeface="Arial" charset="0"/>
              <a:buNone/>
            </a:pPr>
            <a:r>
              <a:rPr lang="en-GB" altLang="en-US" sz="3600" b="1">
                <a:solidFill>
                  <a:schemeClr val="bg1"/>
                </a:solidFill>
                <a:latin typeface="Calibri" pitchFamily="34" charset="0"/>
              </a:rPr>
              <a:t>£5,493 per service-user </a:t>
            </a:r>
          </a:p>
        </p:txBody>
      </p:sp>
      <p:sp>
        <p:nvSpPr>
          <p:cNvPr id="96262" name="TextBox 12"/>
          <p:cNvSpPr txBox="1">
            <a:spLocks noChangeArrowheads="1"/>
          </p:cNvSpPr>
          <p:nvPr/>
        </p:nvSpPr>
        <p:spPr bwMode="auto">
          <a:xfrm>
            <a:off x="6072188" y="2071688"/>
            <a:ext cx="1714500" cy="2308225"/>
          </a:xfrm>
          <a:prstGeom prst="rect">
            <a:avLst/>
          </a:prstGeom>
          <a:noFill/>
          <a:ln w="9525">
            <a:noFill/>
            <a:miter lim="800000"/>
            <a:headEnd/>
            <a:tailEnd/>
          </a:ln>
        </p:spPr>
        <p:txBody>
          <a:bodyPr>
            <a:spAutoFit/>
          </a:bodyPr>
          <a:lstStyle/>
          <a:p>
            <a:pPr algn="ctr">
              <a:buFont typeface="Arial" charset="0"/>
              <a:buNone/>
            </a:pPr>
            <a:r>
              <a:rPr lang="en-GB" altLang="en-US" sz="3600" b="1">
                <a:solidFill>
                  <a:schemeClr val="bg1"/>
                </a:solidFill>
                <a:latin typeface="Calibri" pitchFamily="34" charset="0"/>
              </a:rPr>
              <a:t>£15,742 per service-user</a:t>
            </a:r>
          </a:p>
        </p:txBody>
      </p:sp>
      <p:sp>
        <p:nvSpPr>
          <p:cNvPr id="96263" name="TextBox 13"/>
          <p:cNvSpPr txBox="1">
            <a:spLocks noChangeArrowheads="1"/>
          </p:cNvSpPr>
          <p:nvPr/>
        </p:nvSpPr>
        <p:spPr bwMode="auto">
          <a:xfrm>
            <a:off x="900113" y="5445125"/>
            <a:ext cx="3357562" cy="1066800"/>
          </a:xfrm>
          <a:prstGeom prst="rect">
            <a:avLst/>
          </a:prstGeom>
          <a:noFill/>
          <a:ln w="9525">
            <a:noFill/>
            <a:miter lim="800000"/>
            <a:headEnd/>
            <a:tailEnd/>
          </a:ln>
        </p:spPr>
        <p:txBody>
          <a:bodyPr>
            <a:spAutoFit/>
          </a:bodyPr>
          <a:lstStyle/>
          <a:p>
            <a:pPr>
              <a:buFont typeface="Arial" charset="0"/>
              <a:buNone/>
            </a:pPr>
            <a:r>
              <a:rPr lang="en-GB" altLang="en-US" sz="3200">
                <a:latin typeface="Calibri" pitchFamily="34" charset="0"/>
                <a:cs typeface="Arial" charset="0"/>
              </a:rPr>
              <a:t>In the first year of psychosis</a:t>
            </a:r>
          </a:p>
        </p:txBody>
      </p:sp>
      <p:sp>
        <p:nvSpPr>
          <p:cNvPr id="96264" name="TextBox 14"/>
          <p:cNvSpPr txBox="1">
            <a:spLocks noChangeArrowheads="1"/>
          </p:cNvSpPr>
          <p:nvPr/>
        </p:nvSpPr>
        <p:spPr bwMode="auto">
          <a:xfrm>
            <a:off x="5292725" y="5516563"/>
            <a:ext cx="3571875" cy="1066800"/>
          </a:xfrm>
          <a:prstGeom prst="rect">
            <a:avLst/>
          </a:prstGeom>
          <a:noFill/>
          <a:ln w="9525">
            <a:noFill/>
            <a:miter lim="800000"/>
            <a:headEnd/>
            <a:tailEnd/>
          </a:ln>
        </p:spPr>
        <p:txBody>
          <a:bodyPr>
            <a:spAutoFit/>
          </a:bodyPr>
          <a:lstStyle/>
          <a:p>
            <a:pPr>
              <a:buFont typeface="Arial" charset="0"/>
              <a:buNone/>
            </a:pPr>
            <a:r>
              <a:rPr lang="en-GB" altLang="en-US" sz="3200">
                <a:latin typeface="Calibri" pitchFamily="34" charset="0"/>
                <a:cs typeface="Arial" charset="0"/>
              </a:rPr>
              <a:t>For the first 3 years of psychosis</a:t>
            </a:r>
          </a:p>
        </p:txBody>
      </p:sp>
      <p:sp>
        <p:nvSpPr>
          <p:cNvPr id="96265" name="TextBox 15"/>
          <p:cNvSpPr txBox="1">
            <a:spLocks noChangeArrowheads="1"/>
          </p:cNvSpPr>
          <p:nvPr/>
        </p:nvSpPr>
        <p:spPr bwMode="auto">
          <a:xfrm>
            <a:off x="4429125" y="2928938"/>
            <a:ext cx="714375" cy="523875"/>
          </a:xfrm>
          <a:prstGeom prst="rect">
            <a:avLst/>
          </a:prstGeom>
          <a:noFill/>
          <a:ln w="9525">
            <a:noFill/>
            <a:miter lim="800000"/>
            <a:headEnd/>
            <a:tailEnd/>
          </a:ln>
        </p:spPr>
        <p:txBody>
          <a:bodyPr>
            <a:spAutoFit/>
          </a:bodyPr>
          <a:lstStyle/>
          <a:p>
            <a:pPr>
              <a:buFont typeface="Arial" charset="0"/>
              <a:buNone/>
            </a:pPr>
            <a:r>
              <a:rPr lang="en-GB" altLang="en-US" sz="2800">
                <a:latin typeface="Calibri" pitchFamily="34" charset="0"/>
              </a:rPr>
              <a:t>Or</a:t>
            </a:r>
          </a:p>
        </p:txBody>
      </p:sp>
      <p:pic>
        <p:nvPicPr>
          <p:cNvPr id="96266"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4284663" y="1484313"/>
            <a:ext cx="4535487" cy="4681537"/>
          </a:xfrm>
          <a:solidFill>
            <a:schemeClr val="bg1">
              <a:lumMod val="85000"/>
            </a:schemeClr>
          </a:solidFill>
        </p:spPr>
        <p:txBody>
          <a:bodyPr/>
          <a:lstStyle/>
          <a:p>
            <a:pPr eaLnBrk="1" hangingPunct="1">
              <a:buFont typeface="Arial" charset="0"/>
              <a:buNone/>
              <a:defRPr/>
            </a:pPr>
            <a:r>
              <a:rPr lang="en-GB" altLang="en-US" sz="2800" smtClean="0">
                <a:solidFill>
                  <a:srgbClr val="404040"/>
                </a:solidFill>
              </a:rPr>
              <a:t>Conclusions</a:t>
            </a:r>
          </a:p>
          <a:p>
            <a:pPr eaLnBrk="1" hangingPunct="1">
              <a:buFont typeface="Arial" charset="0"/>
              <a:buNone/>
              <a:defRPr/>
            </a:pPr>
            <a:endParaRPr lang="en-GB" altLang="en-US" sz="600" smtClean="0">
              <a:solidFill>
                <a:schemeClr val="tx2"/>
              </a:solidFill>
            </a:endParaRPr>
          </a:p>
          <a:p>
            <a:pPr eaLnBrk="1" hangingPunct="1">
              <a:buFont typeface="Wingdings" pitchFamily="2" charset="2"/>
              <a:buChar char="§"/>
              <a:defRPr/>
            </a:pPr>
            <a:r>
              <a:rPr lang="en-GB" altLang="en-US" sz="2400" smtClean="0">
                <a:solidFill>
                  <a:srgbClr val="C00000"/>
                </a:solidFill>
                <a:latin typeface="Browallia New" pitchFamily="34" charset="-34"/>
                <a:cs typeface="Browallia New" pitchFamily="34" charset="-34"/>
              </a:rPr>
              <a:t>Early Intervention in Psychosis (EIP) services in mental health are able to save up to £65 million a year</a:t>
            </a:r>
          </a:p>
          <a:p>
            <a:pPr eaLnBrk="1" hangingPunct="1">
              <a:buFont typeface="Arial" charset="0"/>
              <a:buNone/>
              <a:defRPr/>
            </a:pPr>
            <a:endParaRPr lang="en-GB" altLang="en-US" sz="2400" smtClean="0">
              <a:solidFill>
                <a:srgbClr val="C00000"/>
              </a:solidFill>
              <a:latin typeface="Browallia New" pitchFamily="34" charset="-34"/>
              <a:cs typeface="Browallia New" pitchFamily="34" charset="-34"/>
            </a:endParaRPr>
          </a:p>
          <a:p>
            <a:pPr eaLnBrk="1" hangingPunct="1">
              <a:buFont typeface="Wingdings" pitchFamily="2" charset="2"/>
              <a:buChar char="§"/>
              <a:defRPr/>
            </a:pPr>
            <a:r>
              <a:rPr lang="en-GB" altLang="en-US" sz="2400" smtClean="0">
                <a:solidFill>
                  <a:srgbClr val="C00000"/>
                </a:solidFill>
                <a:latin typeface="Browallia New" pitchFamily="34" charset="-34"/>
                <a:cs typeface="Browallia New" pitchFamily="34" charset="-34"/>
              </a:rPr>
              <a:t>This 'invest to save' approach can begin to release savings even within the first year of service provision</a:t>
            </a:r>
            <a:r>
              <a:rPr lang="en-GB" altLang="en-US" sz="2400" smtClean="0">
                <a:solidFill>
                  <a:srgbClr val="C00000"/>
                </a:solidFill>
              </a:rPr>
              <a:t>.</a:t>
            </a:r>
          </a:p>
        </p:txBody>
      </p:sp>
      <p:pic>
        <p:nvPicPr>
          <p:cNvPr id="98306" name="Picture 4">
            <a:hlinkClick r:id="rId3"/>
          </p:cNvPr>
          <p:cNvPicPr>
            <a:picLocks noChangeAspect="1" noChangeArrowheads="1"/>
          </p:cNvPicPr>
          <p:nvPr/>
        </p:nvPicPr>
        <p:blipFill>
          <a:blip r:embed="rId4"/>
          <a:srcRect/>
          <a:stretch>
            <a:fillRect/>
          </a:stretch>
        </p:blipFill>
        <p:spPr bwMode="auto">
          <a:xfrm>
            <a:off x="71438" y="404813"/>
            <a:ext cx="4140200" cy="5761037"/>
          </a:xfrm>
          <a:prstGeom prst="rect">
            <a:avLst/>
          </a:prstGeom>
          <a:noFill/>
          <a:ln w="9525" algn="ctr">
            <a:solidFill>
              <a:schemeClr val="tx1"/>
            </a:solidFill>
            <a:miter lim="800000"/>
            <a:headEnd/>
            <a:tailEnd/>
          </a:ln>
        </p:spPr>
      </p:pic>
      <p:sp>
        <p:nvSpPr>
          <p:cNvPr id="4" name="Rectangle 3"/>
          <p:cNvSpPr/>
          <p:nvPr/>
        </p:nvSpPr>
        <p:spPr>
          <a:xfrm>
            <a:off x="971550" y="5876925"/>
            <a:ext cx="6397625" cy="769938"/>
          </a:xfrm>
          <a:prstGeom prst="rect">
            <a:avLst/>
          </a:prstGeom>
        </p:spPr>
        <p:txBody>
          <a:bodyPr>
            <a:spAutoFit/>
          </a:bodyPr>
          <a:lstStyle/>
          <a:p>
            <a:pPr algn="r">
              <a:defRPr/>
            </a:pPr>
            <a:endParaRPr lang="en-GB" sz="2000" kern="0" dirty="0">
              <a:solidFill>
                <a:srgbClr val="000000"/>
              </a:solidFill>
              <a:latin typeface="Arial"/>
            </a:endParaRPr>
          </a:p>
          <a:p>
            <a:pPr algn="r">
              <a:defRPr/>
            </a:pPr>
            <a:r>
              <a:rPr lang="en-GB" u="sng" dirty="0">
                <a:solidFill>
                  <a:schemeClr val="accent2">
                    <a:lumMod val="50000"/>
                  </a:schemeClr>
                </a:solidFill>
                <a:latin typeface="Arial" charset="0"/>
                <a:hlinkClick r:id="rId5"/>
              </a:rPr>
              <a:t>http://www.pssru.ac.uk/pdf/dp2745.pdf</a:t>
            </a:r>
            <a:endParaRPr lang="en-GB" kern="0" dirty="0">
              <a:solidFill>
                <a:schemeClr val="accent2">
                  <a:lumMod val="50000"/>
                </a:schemeClr>
              </a:solidFill>
              <a:latin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idx="4294967295"/>
          </p:nvPr>
        </p:nvSpPr>
        <p:spPr bwMode="auto">
          <a:xfrm>
            <a:off x="468313" y="1196975"/>
            <a:ext cx="8229600" cy="720725"/>
          </a:xfrm>
          <a:prstGeom prst="rect">
            <a:avLst/>
          </a:prstGeom>
          <a:noFill/>
          <a:ln>
            <a:miter lim="800000"/>
            <a:headEnd/>
            <a:tailEnd/>
          </a:ln>
        </p:spPr>
        <p:txBody>
          <a:bodyPr anchor="b"/>
          <a:lstStyle/>
          <a:p>
            <a:pPr eaLnBrk="1" hangingPunct="1"/>
            <a:r>
              <a:rPr lang="en-US" altLang="en-US" sz="3200" smtClean="0"/>
              <a:t>MH promotion and </a:t>
            </a:r>
            <a:br>
              <a:rPr lang="en-US" altLang="en-US" sz="3200" smtClean="0"/>
            </a:br>
            <a:r>
              <a:rPr lang="en-US" altLang="en-US" sz="3200" smtClean="0"/>
              <a:t>mental illness prevention: The economic case</a:t>
            </a:r>
            <a:endParaRPr lang="en-GB" sz="3200" smtClean="0"/>
          </a:p>
        </p:txBody>
      </p:sp>
      <p:sp>
        <p:nvSpPr>
          <p:cNvPr id="14339" name="Rectangle 3"/>
          <p:cNvSpPr>
            <a:spLocks noGrp="1" noChangeArrowheads="1"/>
          </p:cNvSpPr>
          <p:nvPr>
            <p:ph idx="4294967295"/>
          </p:nvPr>
        </p:nvSpPr>
        <p:spPr>
          <a:xfrm>
            <a:off x="395288" y="1989138"/>
            <a:ext cx="8229600" cy="4105275"/>
          </a:xfrm>
          <a:prstGeom prst="rect">
            <a:avLst/>
          </a:prstGeom>
        </p:spPr>
        <p:txBody>
          <a:bodyPr/>
          <a:lstStyle/>
          <a:p>
            <a:pPr eaLnBrk="1" hangingPunct="1">
              <a:defRPr/>
            </a:pPr>
            <a:r>
              <a:rPr lang="en-US" altLang="en-US" sz="2400" smtClean="0"/>
              <a:t>The economic and social costs of MH problems in England are £105 billion p.a. </a:t>
            </a:r>
          </a:p>
          <a:p>
            <a:pPr eaLnBrk="1" hangingPunct="1">
              <a:defRPr/>
            </a:pPr>
            <a:r>
              <a:rPr lang="en-US" altLang="en-US" sz="2400" smtClean="0"/>
              <a:t>15 forms of prevention and early intervention in mental health reviewed to gauge their economic value</a:t>
            </a:r>
          </a:p>
          <a:p>
            <a:pPr eaLnBrk="1" hangingPunct="1">
              <a:defRPr/>
            </a:pPr>
            <a:r>
              <a:rPr lang="en-US" altLang="en-US" sz="2400" smtClean="0"/>
              <a:t>Many of these interventions are ‘outstandingly good value for money’</a:t>
            </a:r>
          </a:p>
          <a:p>
            <a:pPr eaLnBrk="1" hangingPunct="1">
              <a:defRPr/>
            </a:pPr>
            <a:r>
              <a:rPr lang="en-US" altLang="en-US" sz="2400" smtClean="0"/>
              <a:t>Early Intervention in Psychosis teams save the economy a total of £18 for every pound spent on them </a:t>
            </a:r>
          </a:p>
          <a:p>
            <a:pPr eaLnBrk="1" hangingPunct="1">
              <a:defRPr/>
            </a:pPr>
            <a:r>
              <a:rPr lang="en-US" altLang="en-US" sz="2400" smtClean="0"/>
              <a:t>Low in cost, saving public expenditure as well as radically improving the quality of people's lives. </a:t>
            </a:r>
          </a:p>
          <a:p>
            <a:pPr eaLnBrk="1" hangingPunct="1">
              <a:buFont typeface="Arial" charset="0"/>
              <a:buNone/>
              <a:defRPr/>
            </a:pPr>
            <a:r>
              <a:rPr lang="en-US" altLang="en-US" sz="1400" smtClean="0"/>
              <a:t>	Department of Health/Centre for MH, 2011</a:t>
            </a:r>
            <a:r>
              <a:rPr lang="en-US" altLang="en-US" sz="3600" smtClean="0"/>
              <a:t> </a:t>
            </a:r>
          </a:p>
          <a:p>
            <a:pPr eaLnBrk="1" hangingPunct="1">
              <a:defRPr/>
            </a:pPr>
            <a:endParaRPr lang="en-GB" altLang="en-US" smtClean="0"/>
          </a:p>
          <a:p>
            <a:pPr eaLnBrk="1" hangingPunct="1">
              <a:lnSpc>
                <a:spcPct val="80000"/>
              </a:lnSpc>
              <a:defRPr/>
            </a:pPr>
            <a:endParaRPr lang="en-GB" sz="2200" smtClean="0">
              <a:effectLst>
                <a:outerShdw blurRad="38100" dist="38100" dir="2700000" algn="tl">
                  <a:srgbClr val="C0C0C0"/>
                </a:outerShdw>
              </a:effectLst>
              <a:latin typeface="Gill Sans MT" pitchFamily="34" charset="0"/>
            </a:endParaRPr>
          </a:p>
          <a:p>
            <a:pPr eaLnBrk="1" hangingPunct="1">
              <a:lnSpc>
                <a:spcPct val="80000"/>
              </a:lnSpc>
              <a:defRPr/>
            </a:pPr>
            <a:endParaRPr lang="en-GB" sz="1600" smtClean="0">
              <a:effectLst>
                <a:outerShdw blurRad="38100" dist="38100" dir="2700000" algn="tl">
                  <a:srgbClr val="C0C0C0"/>
                </a:outerShdw>
              </a:effectLst>
              <a:latin typeface="Gill Sans MT" pitchFamily="34" charset="0"/>
            </a:endParaRPr>
          </a:p>
          <a:p>
            <a:pPr eaLnBrk="1" hangingPunct="1">
              <a:lnSpc>
                <a:spcPct val="80000"/>
              </a:lnSpc>
              <a:defRPr/>
            </a:pPr>
            <a:endParaRPr lang="en-GB" sz="1600" smtClean="0">
              <a:effectLst>
                <a:outerShdw blurRad="38100" dist="38100" dir="2700000" algn="tl">
                  <a:srgbClr val="C0C0C0"/>
                </a:outerShdw>
              </a:effectLst>
            </a:endParaRPr>
          </a:p>
        </p:txBody>
      </p:sp>
      <p:pic>
        <p:nvPicPr>
          <p:cNvPr id="100355"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pic>
        <p:nvPicPr>
          <p:cNvPr id="100356" name="Picture 6"/>
          <p:cNvPicPr>
            <a:picLocks noChangeAspect="1" noChangeArrowheads="1"/>
          </p:cNvPicPr>
          <p:nvPr/>
        </p:nvPicPr>
        <p:blipFill>
          <a:blip r:embed="rId4"/>
          <a:srcRect/>
          <a:stretch>
            <a:fillRect/>
          </a:stretch>
        </p:blipFill>
        <p:spPr bwMode="auto">
          <a:xfrm>
            <a:off x="539750" y="260350"/>
            <a:ext cx="1885950" cy="588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41" name="Content Placeholder 2"/>
          <p:cNvSpPr>
            <a:spLocks noGrp="1"/>
          </p:cNvSpPr>
          <p:nvPr>
            <p:ph idx="1"/>
          </p:nvPr>
        </p:nvSpPr>
        <p:spPr bwMode="auto">
          <a:xfrm>
            <a:off x="179388" y="908050"/>
            <a:ext cx="5616575" cy="936625"/>
          </a:xfrm>
          <a:solidFill>
            <a:srgbClr val="FFFFFF"/>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charset="0"/>
              <a:buNone/>
            </a:pPr>
            <a:r>
              <a:rPr lang="en-GB" altLang="en-US" sz="1100" b="1" i="1" smtClean="0"/>
              <a:t>Early Intervention in Psychiatry</a:t>
            </a:r>
            <a:r>
              <a:rPr lang="en-GB" altLang="en-US" sz="1100" b="1" smtClean="0"/>
              <a:t>, 3, 266-273     November 2009</a:t>
            </a:r>
          </a:p>
          <a:p>
            <a:pPr eaLnBrk="1" hangingPunct="1">
              <a:buFont typeface="Arial" charset="0"/>
              <a:buNone/>
            </a:pPr>
            <a:endParaRPr lang="en-GB" altLang="en-US" sz="200" smtClean="0"/>
          </a:p>
          <a:p>
            <a:pPr eaLnBrk="1" hangingPunct="1">
              <a:buFont typeface="Arial" charset="0"/>
              <a:buNone/>
            </a:pPr>
            <a:r>
              <a:rPr lang="en-GB" altLang="en-US" sz="1100" smtClean="0"/>
              <a:t>McCrone P, Knapp M &amp; Dhanasiri S.  </a:t>
            </a:r>
          </a:p>
          <a:p>
            <a:pPr eaLnBrk="1" hangingPunct="1">
              <a:buFont typeface="Arial" charset="0"/>
              <a:buNone/>
            </a:pPr>
            <a:endParaRPr lang="en-GB" altLang="en-US" sz="200" smtClean="0"/>
          </a:p>
          <a:p>
            <a:pPr eaLnBrk="1" hangingPunct="1">
              <a:buFont typeface="Arial" charset="0"/>
              <a:buNone/>
            </a:pPr>
            <a:r>
              <a:rPr lang="en-GB" altLang="en-US" sz="1100" b="1" smtClean="0"/>
              <a:t>Economic impact of services for first-episode psychosis: a decision</a:t>
            </a:r>
          </a:p>
          <a:p>
            <a:pPr eaLnBrk="1" hangingPunct="1">
              <a:buFont typeface="Arial" charset="0"/>
              <a:buNone/>
            </a:pPr>
            <a:r>
              <a:rPr lang="en-GB" altLang="en-US" sz="1100" b="1" smtClean="0"/>
              <a:t>model approach. </a:t>
            </a:r>
          </a:p>
          <a:p>
            <a:pPr eaLnBrk="1" hangingPunct="1"/>
            <a:endParaRPr lang="en-GB" altLang="en-US" sz="2800" smtClean="0"/>
          </a:p>
        </p:txBody>
      </p:sp>
      <p:pic>
        <p:nvPicPr>
          <p:cNvPr id="316442" name="Picture 11"/>
          <p:cNvPicPr>
            <a:picLocks noGrp="1" noChangeAspect="1" noChangeArrowheads="1"/>
          </p:cNvPicPr>
          <p:nvPr>
            <p:ph sz="half" idx="4294967295"/>
          </p:nvPr>
        </p:nvPicPr>
        <p:blipFill>
          <a:blip r:embed="rId4"/>
          <a:srcRect/>
          <a:stretch>
            <a:fillRect/>
          </a:stretch>
        </p:blipFill>
        <p:spPr bwMode="auto">
          <a:xfrm>
            <a:off x="0" y="104775"/>
            <a:ext cx="5616575" cy="803275"/>
          </a:xfrm>
          <a:prstGeom prst="rect">
            <a:avLst/>
          </a:prstGeom>
          <a:noFill/>
          <a:ln>
            <a:solidFill>
              <a:schemeClr val="tx1"/>
            </a:solidFill>
            <a:miter lim="800000"/>
            <a:headEnd/>
            <a:tailEnd/>
          </a:ln>
        </p:spPr>
      </p:pic>
      <p:graphicFrame>
        <p:nvGraphicFramePr>
          <p:cNvPr id="316439" name="Object 23"/>
          <p:cNvGraphicFramePr>
            <a:graphicFrameLocks noGrp="1" noChangeAspect="1"/>
          </p:cNvGraphicFramePr>
          <p:nvPr>
            <p:ph type="chart" idx="4294967295"/>
          </p:nvPr>
        </p:nvGraphicFramePr>
        <p:xfrm>
          <a:off x="0" y="1844675"/>
          <a:ext cx="5616575" cy="4841875"/>
        </p:xfrm>
        <a:graphic>
          <a:graphicData uri="http://schemas.openxmlformats.org/presentationml/2006/ole">
            <p:oleObj spid="_x0000_s316439" r:id="rId5" imgW="4791871" imgH="5084505" progId="Excel.Chart.8">
              <p:embed/>
            </p:oleObj>
          </a:graphicData>
        </a:graphic>
      </p:graphicFrame>
      <p:sp>
        <p:nvSpPr>
          <p:cNvPr id="316443" name="Text Box 13"/>
          <p:cNvSpPr txBox="1">
            <a:spLocks noChangeArrowheads="1"/>
          </p:cNvSpPr>
          <p:nvPr/>
        </p:nvSpPr>
        <p:spPr bwMode="auto">
          <a:xfrm>
            <a:off x="395288" y="165100"/>
            <a:ext cx="2232025" cy="600075"/>
          </a:xfrm>
          <a:prstGeom prst="rect">
            <a:avLst/>
          </a:prstGeom>
          <a:noFill/>
          <a:ln w="9525">
            <a:noFill/>
            <a:miter lim="800000"/>
            <a:headEnd/>
            <a:tailEnd/>
          </a:ln>
        </p:spPr>
        <p:txBody>
          <a:bodyPr>
            <a:spAutoFit/>
          </a:bodyPr>
          <a:lstStyle/>
          <a:p>
            <a:pPr>
              <a:spcBef>
                <a:spcPct val="50000"/>
              </a:spcBef>
              <a:buFont typeface="Arial" charset="0"/>
              <a:buNone/>
            </a:pPr>
            <a:r>
              <a:rPr lang="en-GB" altLang="en-US" sz="1800" u="sng">
                <a:solidFill>
                  <a:schemeClr val="bg1"/>
                </a:solidFill>
                <a:latin typeface="Calibri" pitchFamily="34" charset="0"/>
              </a:rPr>
              <a:t>Early Intervention</a:t>
            </a:r>
            <a:r>
              <a:rPr lang="en-GB" altLang="en-US" sz="1800">
                <a:solidFill>
                  <a:schemeClr val="bg1"/>
                </a:solidFill>
                <a:latin typeface="Calibri" pitchFamily="34" charset="0"/>
              </a:rPr>
              <a:t> </a:t>
            </a:r>
          </a:p>
          <a:p>
            <a:pPr>
              <a:spcBef>
                <a:spcPct val="50000"/>
              </a:spcBef>
              <a:buFont typeface="Arial" charset="0"/>
              <a:buNone/>
            </a:pPr>
            <a:r>
              <a:rPr lang="en-GB" altLang="en-US" sz="1000">
                <a:solidFill>
                  <a:schemeClr val="bg1"/>
                </a:solidFill>
                <a:latin typeface="Calibri" pitchFamily="34" charset="0"/>
              </a:rPr>
              <a:t>IN PSYCHIATRY</a:t>
            </a:r>
          </a:p>
        </p:txBody>
      </p:sp>
      <p:graphicFrame>
        <p:nvGraphicFramePr>
          <p:cNvPr id="316440" name="Object 24"/>
          <p:cNvGraphicFramePr>
            <a:graphicFrameLocks noChangeAspect="1"/>
          </p:cNvGraphicFramePr>
          <p:nvPr/>
        </p:nvGraphicFramePr>
        <p:xfrm>
          <a:off x="6291263" y="3068638"/>
          <a:ext cx="2700337" cy="2060575"/>
        </p:xfrm>
        <a:graphic>
          <a:graphicData uri="http://schemas.openxmlformats.org/presentationml/2006/ole">
            <p:oleObj spid="_x0000_s316440" name="Chart" r:id="rId6" imgW="7772471" imgH="4115014" progId="MSGraph.Chart.8">
              <p:embed followColorScheme="full"/>
            </p:oleObj>
          </a:graphicData>
        </a:graphic>
      </p:graphicFrame>
      <p:sp>
        <p:nvSpPr>
          <p:cNvPr id="316444" name="Text Box 9"/>
          <p:cNvSpPr txBox="1">
            <a:spLocks noChangeArrowheads="1"/>
          </p:cNvSpPr>
          <p:nvPr/>
        </p:nvSpPr>
        <p:spPr bwMode="auto">
          <a:xfrm>
            <a:off x="6948488" y="5084763"/>
            <a:ext cx="2016125" cy="1238250"/>
          </a:xfrm>
          <a:prstGeom prst="rect">
            <a:avLst/>
          </a:prstGeom>
          <a:solidFill>
            <a:srgbClr val="339933"/>
          </a:solidFill>
          <a:ln w="9525" algn="ctr">
            <a:noFill/>
            <a:miter lim="800000"/>
            <a:headEnd/>
            <a:tailEnd/>
          </a:ln>
        </p:spPr>
        <p:txBody>
          <a:bodyPr>
            <a:spAutoFit/>
          </a:bodyPr>
          <a:lstStyle/>
          <a:p>
            <a:pPr>
              <a:spcBef>
                <a:spcPct val="50000"/>
              </a:spcBef>
              <a:buFont typeface="Arial" charset="0"/>
              <a:buNone/>
            </a:pPr>
            <a:r>
              <a:rPr lang="en-GB" altLang="en-US" sz="1800">
                <a:solidFill>
                  <a:schemeClr val="bg1"/>
                </a:solidFill>
                <a:latin typeface="Calibri" pitchFamily="34" charset="0"/>
              </a:rPr>
              <a:t>BME data </a:t>
            </a:r>
          </a:p>
          <a:p>
            <a:pPr>
              <a:spcBef>
                <a:spcPct val="50000"/>
              </a:spcBef>
              <a:buFont typeface="Arial" charset="0"/>
              <a:buNone/>
            </a:pPr>
            <a:r>
              <a:rPr lang="en-GB" altLang="en-US" sz="1800">
                <a:solidFill>
                  <a:schemeClr val="bg1"/>
                </a:solidFill>
                <a:latin typeface="Calibri" pitchFamily="34" charset="0"/>
              </a:rPr>
              <a:t>McCrone P., Knapp M., &amp; Dhanasiri S</a:t>
            </a:r>
            <a:r>
              <a:rPr lang="en-GB" altLang="en-US" sz="1800">
                <a:latin typeface="Calibri" pitchFamily="34" charset="0"/>
              </a:rPr>
              <a:t> </a:t>
            </a:r>
          </a:p>
          <a:p>
            <a:pPr>
              <a:spcBef>
                <a:spcPct val="50000"/>
              </a:spcBef>
              <a:buFont typeface="Arial" charset="0"/>
              <a:buNone/>
            </a:pPr>
            <a:r>
              <a:rPr lang="en-GB" altLang="en-US" sz="800" i="1">
                <a:solidFill>
                  <a:schemeClr val="bg1"/>
                </a:solidFill>
                <a:latin typeface="Calibri" pitchFamily="34" charset="0"/>
              </a:rPr>
              <a:t>unpublished 2007</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6" descr="CMH_Training_logo"/>
          <p:cNvPicPr>
            <a:picLocks noChangeAspect="1" noChangeArrowheads="1"/>
          </p:cNvPicPr>
          <p:nvPr/>
        </p:nvPicPr>
        <p:blipFill>
          <a:blip r:embed="rId2"/>
          <a:srcRect/>
          <a:stretch>
            <a:fillRect/>
          </a:stretch>
        </p:blipFill>
        <p:spPr bwMode="auto">
          <a:xfrm>
            <a:off x="3348038" y="836613"/>
            <a:ext cx="2095500" cy="1058862"/>
          </a:xfrm>
          <a:prstGeom prst="rect">
            <a:avLst/>
          </a:prstGeom>
          <a:noFill/>
          <a:ln w="9525">
            <a:noFill/>
            <a:miter lim="800000"/>
            <a:headEnd/>
            <a:tailEnd/>
          </a:ln>
        </p:spPr>
      </p:pic>
      <p:pic>
        <p:nvPicPr>
          <p:cNvPr id="318466" name="Picture 4"/>
          <p:cNvPicPr>
            <a:picLocks noGrp="1" noChangeAspect="1" noChangeArrowheads="1"/>
          </p:cNvPicPr>
          <p:nvPr>
            <p:ph type="title" idx="4294967295"/>
          </p:nvPr>
        </p:nvPicPr>
        <p:blipFill>
          <a:blip r:embed="rId3"/>
          <a:srcRect/>
          <a:stretch>
            <a:fillRect/>
          </a:stretch>
        </p:blipFill>
        <p:spPr bwMode="auto">
          <a:xfrm>
            <a:off x="6227763" y="333375"/>
            <a:ext cx="2430462" cy="862013"/>
          </a:xfrm>
          <a:prstGeom prst="rect">
            <a:avLst/>
          </a:prstGeom>
          <a:noFill/>
          <a:ln>
            <a:miter lim="800000"/>
            <a:headEnd/>
            <a:tailEnd/>
          </a:ln>
        </p:spPr>
      </p:pic>
      <p:pic>
        <p:nvPicPr>
          <p:cNvPr id="318467" name="Picture 7" descr="logo.bmp"/>
          <p:cNvPicPr>
            <a:picLocks noChangeAspect="1"/>
          </p:cNvPicPr>
          <p:nvPr/>
        </p:nvPicPr>
        <p:blipFill>
          <a:blip r:embed="rId4"/>
          <a:srcRect/>
          <a:stretch>
            <a:fillRect/>
          </a:stretch>
        </p:blipFill>
        <p:spPr bwMode="auto">
          <a:xfrm>
            <a:off x="611188" y="188913"/>
            <a:ext cx="1150937" cy="1095375"/>
          </a:xfrm>
          <a:prstGeom prst="rect">
            <a:avLst/>
          </a:prstGeom>
          <a:noFill/>
          <a:ln w="9525">
            <a:noFill/>
            <a:miter lim="800000"/>
            <a:headEnd/>
            <a:tailEnd/>
          </a:ln>
        </p:spPr>
      </p:pic>
      <p:graphicFrame>
        <p:nvGraphicFramePr>
          <p:cNvPr id="466958" name="Group 14"/>
          <p:cNvGraphicFramePr>
            <a:graphicFrameLocks noGrp="1"/>
          </p:cNvGraphicFramePr>
          <p:nvPr>
            <p:ph sz="half" idx="4294967295"/>
          </p:nvPr>
        </p:nvGraphicFramePr>
        <p:xfrm>
          <a:off x="611188" y="1484313"/>
          <a:ext cx="7993062" cy="3744912"/>
        </p:xfrm>
        <a:graphic>
          <a:graphicData uri="http://schemas.openxmlformats.org/drawingml/2006/table">
            <a:tbl>
              <a:tblPr/>
              <a:tblGrid>
                <a:gridCol w="7993062"/>
              </a:tblGrid>
              <a:tr h="37449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18474" name="Rectangle 3"/>
          <p:cNvSpPr>
            <a:spLocks noGrp="1" noChangeArrowheads="1"/>
          </p:cNvSpPr>
          <p:nvPr>
            <p:ph type="body" sz="half" idx="4294967295"/>
          </p:nvPr>
        </p:nvSpPr>
        <p:spPr bwMode="auto">
          <a:xfrm>
            <a:off x="457200" y="1600200"/>
            <a:ext cx="8002588" cy="4525963"/>
          </a:xfrm>
          <a:prstGeom prst="rect">
            <a:avLst/>
          </a:prstGeom>
          <a:noFill/>
          <a:ln>
            <a:miter lim="800000"/>
            <a:headEnd/>
            <a:tailEnd/>
          </a:ln>
        </p:spPr>
        <p:txBody>
          <a:bodyPr/>
          <a:lstStyle/>
          <a:p>
            <a:pPr algn="ctr">
              <a:lnSpc>
                <a:spcPct val="80000"/>
              </a:lnSpc>
              <a:buFont typeface="Arial" charset="0"/>
              <a:buNone/>
            </a:pPr>
            <a:r>
              <a:rPr lang="en-GB" sz="4400" b="1" smtClean="0">
                <a:solidFill>
                  <a:srgbClr val="0099CC"/>
                </a:solidFill>
              </a:rPr>
              <a:t>	</a:t>
            </a:r>
          </a:p>
          <a:p>
            <a:pPr algn="ctr">
              <a:lnSpc>
                <a:spcPct val="80000"/>
              </a:lnSpc>
              <a:buFont typeface="Arial" charset="0"/>
              <a:buNone/>
            </a:pPr>
            <a:endParaRPr lang="en-GB" sz="4400" b="1" smtClean="0">
              <a:solidFill>
                <a:srgbClr val="0099CC"/>
              </a:solidFill>
            </a:endParaRPr>
          </a:p>
          <a:p>
            <a:pPr algn="ctr">
              <a:lnSpc>
                <a:spcPct val="80000"/>
              </a:lnSpc>
              <a:buFont typeface="Arial" charset="0"/>
              <a:buNone/>
            </a:pPr>
            <a:r>
              <a:rPr lang="en-GB" sz="4400" b="1" smtClean="0">
                <a:solidFill>
                  <a:srgbClr val="0099CC"/>
                </a:solidFill>
              </a:rPr>
              <a:t>Investing in Recovery</a:t>
            </a:r>
          </a:p>
          <a:p>
            <a:pPr algn="r">
              <a:lnSpc>
                <a:spcPct val="80000"/>
              </a:lnSpc>
              <a:buFont typeface="Arial" charset="0"/>
              <a:buNone/>
            </a:pPr>
            <a:r>
              <a:rPr lang="en-GB" sz="2400" smtClean="0"/>
              <a:t>	</a:t>
            </a:r>
            <a:r>
              <a:rPr lang="en-GB" sz="1800" smtClean="0">
                <a:solidFill>
                  <a:srgbClr val="FF0000"/>
                </a:solidFill>
              </a:rPr>
              <a:t>Making the business case for effective interventions for people with schizophrenia and psychosis.</a:t>
            </a:r>
          </a:p>
          <a:p>
            <a:pPr>
              <a:lnSpc>
                <a:spcPct val="80000"/>
              </a:lnSpc>
              <a:buFont typeface="Arial" charset="0"/>
              <a:buNone/>
            </a:pPr>
            <a:endParaRPr lang="en-GB" sz="1800" smtClean="0">
              <a:solidFill>
                <a:srgbClr val="FF0000"/>
              </a:solidFill>
            </a:endParaRPr>
          </a:p>
          <a:p>
            <a:pPr>
              <a:lnSpc>
                <a:spcPct val="80000"/>
              </a:lnSpc>
              <a:buFont typeface="Arial" charset="0"/>
              <a:buNone/>
            </a:pPr>
            <a:endParaRPr lang="en-GB" sz="1800" smtClean="0">
              <a:solidFill>
                <a:srgbClr val="FF0000"/>
              </a:solidFill>
            </a:endParaRPr>
          </a:p>
          <a:p>
            <a:pPr>
              <a:lnSpc>
                <a:spcPct val="80000"/>
              </a:lnSpc>
              <a:buFont typeface="Arial" charset="0"/>
              <a:buNone/>
            </a:pPr>
            <a:endParaRPr lang="en-GB" sz="1800" smtClean="0">
              <a:solidFill>
                <a:srgbClr val="FF0000"/>
              </a:solidFill>
            </a:endParaRPr>
          </a:p>
          <a:p>
            <a:pPr>
              <a:lnSpc>
                <a:spcPct val="80000"/>
              </a:lnSpc>
              <a:buFont typeface="Arial" charset="0"/>
              <a:buNone/>
            </a:pPr>
            <a:endParaRPr lang="en-GB" sz="900" smtClean="0">
              <a:solidFill>
                <a:srgbClr val="FF0000"/>
              </a:solidFill>
            </a:endParaRPr>
          </a:p>
          <a:p>
            <a:pPr>
              <a:lnSpc>
                <a:spcPct val="80000"/>
              </a:lnSpc>
              <a:buFont typeface="Arial" charset="0"/>
              <a:buNone/>
            </a:pPr>
            <a:endParaRPr lang="en-GB" sz="900" smtClean="0">
              <a:solidFill>
                <a:srgbClr val="FF0000"/>
              </a:solidFill>
            </a:endParaRPr>
          </a:p>
          <a:p>
            <a:pPr>
              <a:lnSpc>
                <a:spcPct val="80000"/>
              </a:lnSpc>
              <a:buFont typeface="Arial" charset="0"/>
              <a:buNone/>
            </a:pPr>
            <a:endParaRPr lang="en-GB" sz="900" smtClean="0">
              <a:solidFill>
                <a:srgbClr val="FF0000"/>
              </a:solidFill>
            </a:endParaRPr>
          </a:p>
          <a:p>
            <a:pPr>
              <a:lnSpc>
                <a:spcPct val="80000"/>
              </a:lnSpc>
              <a:buFont typeface="Arial" charset="0"/>
              <a:buNone/>
            </a:pPr>
            <a:endParaRPr lang="en-GB" sz="900" smtClean="0">
              <a:solidFill>
                <a:srgbClr val="FF0000"/>
              </a:solidFill>
            </a:endParaRPr>
          </a:p>
          <a:p>
            <a:pPr>
              <a:lnSpc>
                <a:spcPct val="80000"/>
              </a:lnSpc>
              <a:buFont typeface="Arial" charset="0"/>
              <a:buNone/>
            </a:pPr>
            <a:endParaRPr lang="en-GB" sz="900" smtClean="0">
              <a:solidFill>
                <a:srgbClr val="FF0000"/>
              </a:solidFill>
            </a:endParaRPr>
          </a:p>
          <a:p>
            <a:pPr>
              <a:lnSpc>
                <a:spcPct val="80000"/>
              </a:lnSpc>
              <a:buFont typeface="Arial" charset="0"/>
              <a:buNone/>
            </a:pPr>
            <a:r>
              <a:rPr lang="en-GB" sz="900" smtClean="0"/>
              <a:t>Supported by DH</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4"/>
          <p:cNvSpPr>
            <a:spLocks noGrp="1" noChangeArrowheads="1"/>
          </p:cNvSpPr>
          <p:nvPr>
            <p:ph type="title" idx="4294967295"/>
          </p:nvPr>
        </p:nvSpPr>
        <p:spPr bwMode="auto">
          <a:xfrm>
            <a:off x="539750" y="549275"/>
            <a:ext cx="8229600" cy="1143000"/>
          </a:xfrm>
          <a:prstGeom prst="rect">
            <a:avLst/>
          </a:prstGeom>
          <a:noFill/>
          <a:ln>
            <a:miter lim="800000"/>
            <a:headEnd/>
            <a:tailEnd/>
          </a:ln>
        </p:spPr>
        <p:txBody>
          <a:bodyPr/>
          <a:lstStyle/>
          <a:p>
            <a:pPr algn="l"/>
            <a:r>
              <a:rPr lang="en-GB" sz="2800" i="1" smtClean="0">
                <a:solidFill>
                  <a:srgbClr val="0099CC"/>
                </a:solidFill>
              </a:rPr>
              <a:t>The most up-to-date economic evidence to support the business case for investment in effective, recovery-focused services:</a:t>
            </a:r>
          </a:p>
        </p:txBody>
      </p:sp>
      <p:sp>
        <p:nvSpPr>
          <p:cNvPr id="319490" name="Rectangle 5"/>
          <p:cNvSpPr>
            <a:spLocks noGrp="1" noChangeArrowheads="1"/>
          </p:cNvSpPr>
          <p:nvPr>
            <p:ph type="body" sz="half" idx="4294967295"/>
          </p:nvPr>
        </p:nvSpPr>
        <p:spPr bwMode="auto">
          <a:xfrm>
            <a:off x="468313" y="1989138"/>
            <a:ext cx="4038600" cy="4525962"/>
          </a:xfrm>
          <a:prstGeom prst="rect">
            <a:avLst/>
          </a:prstGeom>
          <a:noFill/>
          <a:ln>
            <a:miter lim="800000"/>
            <a:headEnd/>
            <a:tailEnd/>
          </a:ln>
        </p:spPr>
        <p:txBody>
          <a:bodyPr/>
          <a:lstStyle/>
          <a:p>
            <a:pPr>
              <a:lnSpc>
                <a:spcPct val="90000"/>
              </a:lnSpc>
            </a:pPr>
            <a:r>
              <a:rPr lang="en-GB" sz="2400" smtClean="0"/>
              <a:t>Early Detection (ED) services</a:t>
            </a:r>
          </a:p>
          <a:p>
            <a:pPr>
              <a:lnSpc>
                <a:spcPct val="90000"/>
              </a:lnSpc>
            </a:pPr>
            <a:r>
              <a:rPr lang="en-GB" sz="2400" smtClean="0"/>
              <a:t>Early Intervention (EI) teams</a:t>
            </a:r>
          </a:p>
          <a:p>
            <a:pPr>
              <a:lnSpc>
                <a:spcPct val="90000"/>
              </a:lnSpc>
            </a:pPr>
            <a:r>
              <a:rPr lang="en-GB" sz="2400" smtClean="0"/>
              <a:t>Individual Placement and Support (IPS)</a:t>
            </a:r>
          </a:p>
          <a:p>
            <a:pPr>
              <a:lnSpc>
                <a:spcPct val="90000"/>
              </a:lnSpc>
            </a:pPr>
            <a:r>
              <a:rPr lang="en-GB" sz="2400" smtClean="0"/>
              <a:t>Family therapy</a:t>
            </a:r>
          </a:p>
          <a:p>
            <a:pPr>
              <a:lnSpc>
                <a:spcPct val="90000"/>
              </a:lnSpc>
            </a:pPr>
            <a:r>
              <a:rPr lang="en-GB" sz="2400" smtClean="0"/>
              <a:t>Criminal justice liaison and diversion</a:t>
            </a:r>
          </a:p>
          <a:p>
            <a:pPr>
              <a:lnSpc>
                <a:spcPct val="90000"/>
              </a:lnSpc>
            </a:pPr>
            <a:r>
              <a:rPr lang="en-GB" sz="2400" smtClean="0"/>
              <a:t>Physical health promotion, including health behaviours</a:t>
            </a:r>
          </a:p>
          <a:p>
            <a:pPr>
              <a:lnSpc>
                <a:spcPct val="90000"/>
              </a:lnSpc>
            </a:pPr>
            <a:r>
              <a:rPr lang="en-GB" sz="2400" smtClean="0"/>
              <a:t>Supported housing</a:t>
            </a:r>
          </a:p>
        </p:txBody>
      </p:sp>
      <p:sp>
        <p:nvSpPr>
          <p:cNvPr id="319491" name="Rectangle 6"/>
          <p:cNvSpPr>
            <a:spLocks noGrp="1" noChangeArrowheads="1"/>
          </p:cNvSpPr>
          <p:nvPr>
            <p:ph type="body" sz="half" idx="4294967295"/>
          </p:nvPr>
        </p:nvSpPr>
        <p:spPr bwMode="auto">
          <a:xfrm>
            <a:off x="4572000" y="1916113"/>
            <a:ext cx="4038600" cy="4525962"/>
          </a:xfrm>
          <a:prstGeom prst="rect">
            <a:avLst/>
          </a:prstGeom>
          <a:noFill/>
          <a:ln>
            <a:miter lim="800000"/>
            <a:headEnd/>
            <a:tailEnd/>
          </a:ln>
        </p:spPr>
        <p:txBody>
          <a:bodyPr/>
          <a:lstStyle/>
          <a:p>
            <a:pPr>
              <a:lnSpc>
                <a:spcPct val="90000"/>
              </a:lnSpc>
            </a:pPr>
            <a:r>
              <a:rPr lang="en-GB" sz="2400" smtClean="0"/>
              <a:t>Crisis Resolution and Home Treatment (CRHT) teams</a:t>
            </a:r>
          </a:p>
          <a:p>
            <a:pPr>
              <a:lnSpc>
                <a:spcPct val="90000"/>
              </a:lnSpc>
            </a:pPr>
            <a:r>
              <a:rPr lang="en-GB" sz="2400" smtClean="0"/>
              <a:t>Crisis houses</a:t>
            </a:r>
          </a:p>
          <a:p>
            <a:pPr>
              <a:lnSpc>
                <a:spcPct val="90000"/>
              </a:lnSpc>
            </a:pPr>
            <a:r>
              <a:rPr lang="en-GB" sz="2400" smtClean="0"/>
              <a:t>Peer support</a:t>
            </a:r>
          </a:p>
          <a:p>
            <a:pPr>
              <a:lnSpc>
                <a:spcPct val="90000"/>
              </a:lnSpc>
            </a:pPr>
            <a:r>
              <a:rPr lang="en-GB" sz="2400" smtClean="0"/>
              <a:t>Self-management</a:t>
            </a:r>
          </a:p>
          <a:p>
            <a:pPr>
              <a:lnSpc>
                <a:spcPct val="90000"/>
              </a:lnSpc>
            </a:pPr>
            <a:r>
              <a:rPr lang="en-GB" sz="2400" smtClean="0"/>
              <a:t>Cognitive Behavioural Therapy (CBT)</a:t>
            </a:r>
          </a:p>
          <a:p>
            <a:pPr>
              <a:lnSpc>
                <a:spcPct val="90000"/>
              </a:lnSpc>
            </a:pPr>
            <a:r>
              <a:rPr lang="en-GB" sz="2400" smtClean="0"/>
              <a:t>Anti-stigma and discrimination campaigns</a:t>
            </a:r>
          </a:p>
          <a:p>
            <a:pPr>
              <a:lnSpc>
                <a:spcPct val="90000"/>
              </a:lnSpc>
            </a:pPr>
            <a:r>
              <a:rPr lang="en-GB" sz="2400" smtClean="0"/>
              <a:t>Personal Budgets (PBs)</a:t>
            </a:r>
          </a:p>
          <a:p>
            <a:pPr>
              <a:lnSpc>
                <a:spcPct val="90000"/>
              </a:lnSpc>
            </a:pPr>
            <a:r>
              <a:rPr lang="en-GB" sz="2400" smtClean="0"/>
              <a:t>Welfare advice</a:t>
            </a:r>
          </a:p>
        </p:txBody>
      </p:sp>
      <p:pic>
        <p:nvPicPr>
          <p:cNvPr id="319492" name="Picture 2"/>
          <p:cNvPicPr>
            <a:picLocks noChangeAspect="1" noChangeArrowheads="1"/>
          </p:cNvPicPr>
          <p:nvPr/>
        </p:nvPicPr>
        <p:blipFill>
          <a:blip r:embed="rId2"/>
          <a:srcRect/>
          <a:stretch>
            <a:fillRect/>
          </a:stretch>
        </p:blipFill>
        <p:spPr bwMode="auto">
          <a:xfrm>
            <a:off x="5795963" y="0"/>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68313" y="1196975"/>
            <a:ext cx="8229600" cy="719138"/>
          </a:xfrm>
        </p:spPr>
        <p:txBody>
          <a:bodyPr vert="horz" wrap="square" lIns="91440" tIns="45720" rIns="91440" bIns="45720" numCol="1" anchor="b" anchorCtr="0" compatLnSpc="1">
            <a:prstTxWarp prst="textNoShape">
              <a:avLst/>
            </a:prstTxWarp>
          </a:bodyPr>
          <a:lstStyle/>
          <a:p>
            <a:pPr eaLnBrk="1" hangingPunct="1">
              <a:defRPr/>
            </a:pPr>
            <a:r>
              <a:rPr lang="en-GB" b="0" smtClean="0">
                <a:effectLst>
                  <a:outerShdw blurRad="38100" dist="38100" dir="2700000" algn="tl">
                    <a:srgbClr val="C0C0C0"/>
                  </a:outerShdw>
                </a:effectLst>
              </a:rPr>
              <a:t>No Health without Mental Health</a:t>
            </a:r>
          </a:p>
        </p:txBody>
      </p:sp>
      <p:sp>
        <p:nvSpPr>
          <p:cNvPr id="54275" name="Rectangle 3"/>
          <p:cNvSpPr>
            <a:spLocks noGrp="1" noChangeArrowheads="1"/>
          </p:cNvSpPr>
          <p:nvPr>
            <p:ph idx="1"/>
          </p:nvPr>
        </p:nvSpPr>
        <p:spPr>
          <a:xfrm>
            <a:off x="468313" y="1989138"/>
            <a:ext cx="8229600" cy="4103687"/>
          </a:xfrm>
        </p:spPr>
        <p:txBody>
          <a:bodyPr vert="horz" wrap="square" lIns="91440" tIns="45720" rIns="91440" bIns="45720" numCol="1" anchor="t" anchorCtr="0" compatLnSpc="1">
            <a:prstTxWarp prst="textNoShape">
              <a:avLst/>
            </a:prstTxWarp>
          </a:bodyPr>
          <a:lstStyle/>
          <a:p>
            <a:pPr eaLnBrk="1" hangingPunct="1">
              <a:lnSpc>
                <a:spcPct val="90000"/>
              </a:lnSpc>
              <a:buFontTx/>
              <a:buNone/>
              <a:defRPr/>
            </a:pPr>
            <a:r>
              <a:rPr lang="en-GB" sz="2800" smtClean="0">
                <a:effectLst>
                  <a:outerShdw blurRad="38100" dist="38100" dir="2700000" algn="tl">
                    <a:srgbClr val="C0C0C0"/>
                  </a:outerShdw>
                </a:effectLst>
              </a:rPr>
              <a:t>	</a:t>
            </a:r>
            <a:r>
              <a:rPr lang="en-GB" sz="2800" smtClean="0"/>
              <a:t>EIP is prominent within the current MH strategy:</a:t>
            </a:r>
          </a:p>
          <a:p>
            <a:pPr eaLnBrk="1" hangingPunct="1">
              <a:lnSpc>
                <a:spcPct val="90000"/>
              </a:lnSpc>
              <a:defRPr/>
            </a:pPr>
            <a:r>
              <a:rPr lang="en-GB" sz="2800" smtClean="0"/>
              <a:t>Consolidating development and progress towards comprehensive services</a:t>
            </a:r>
          </a:p>
          <a:p>
            <a:pPr eaLnBrk="1" hangingPunct="1">
              <a:lnSpc>
                <a:spcPct val="90000"/>
              </a:lnSpc>
              <a:defRPr/>
            </a:pPr>
            <a:r>
              <a:rPr lang="en-GB" sz="2800" smtClean="0"/>
              <a:t>A greater emphasis on prevention and health promotion</a:t>
            </a:r>
          </a:p>
          <a:p>
            <a:pPr eaLnBrk="1" hangingPunct="1">
              <a:lnSpc>
                <a:spcPct val="90000"/>
              </a:lnSpc>
              <a:defRPr/>
            </a:pPr>
            <a:r>
              <a:rPr lang="en-GB" sz="2800" smtClean="0"/>
              <a:t>Increased focus on recovery and social/occupational outcomes</a:t>
            </a:r>
          </a:p>
          <a:p>
            <a:pPr eaLnBrk="1" hangingPunct="1">
              <a:lnSpc>
                <a:spcPct val="90000"/>
              </a:lnSpc>
              <a:defRPr/>
            </a:pPr>
            <a:r>
              <a:rPr lang="en-GB" sz="2800" smtClean="0"/>
              <a:t>Expanding the EI paradigm to other MH conditions</a:t>
            </a:r>
          </a:p>
          <a:p>
            <a:pPr eaLnBrk="1" hangingPunct="1">
              <a:lnSpc>
                <a:spcPct val="90000"/>
              </a:lnSpc>
              <a:defRPr/>
            </a:pPr>
            <a:r>
              <a:rPr lang="en-GB" sz="2800" smtClean="0"/>
              <a:t>Increased emphasis on youth mental health</a:t>
            </a:r>
          </a:p>
          <a:p>
            <a:pPr eaLnBrk="1" hangingPunct="1">
              <a:lnSpc>
                <a:spcPct val="90000"/>
              </a:lnSpc>
              <a:defRPr/>
            </a:pPr>
            <a:r>
              <a:rPr lang="en-GB" sz="2800" smtClean="0"/>
              <a:t>Performance shift to </a:t>
            </a:r>
            <a:r>
              <a:rPr lang="en-GB" sz="2800" b="1" smtClean="0"/>
              <a:t>outcomes</a:t>
            </a:r>
          </a:p>
        </p:txBody>
      </p:sp>
      <p:pic>
        <p:nvPicPr>
          <p:cNvPr id="30723"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ChangeArrowheads="1"/>
          </p:cNvSpPr>
          <p:nvPr>
            <p:ph type="title" idx="4294967295"/>
          </p:nvPr>
        </p:nvSpPr>
        <p:spPr bwMode="auto">
          <a:xfrm>
            <a:off x="468313" y="476250"/>
            <a:ext cx="8229600" cy="1143000"/>
          </a:xfrm>
          <a:prstGeom prst="rect">
            <a:avLst/>
          </a:prstGeom>
          <a:noFill/>
          <a:ln>
            <a:miter lim="800000"/>
            <a:headEnd/>
            <a:tailEnd/>
          </a:ln>
        </p:spPr>
        <p:txBody>
          <a:bodyPr/>
          <a:lstStyle/>
          <a:p>
            <a:pPr algn="l"/>
            <a:r>
              <a:rPr lang="en-GB" sz="2400" i="1" smtClean="0"/>
              <a:t/>
            </a:r>
            <a:br>
              <a:rPr lang="en-GB" sz="2400" i="1" smtClean="0"/>
            </a:br>
            <a:r>
              <a:rPr lang="en-GB" sz="2400" i="1" smtClean="0">
                <a:solidFill>
                  <a:srgbClr val="0099CC"/>
                </a:solidFill>
              </a:rPr>
              <a:t>There is particularly clear evidence for interventions such as EI teams, IPS for employment, CBT and CRHT teams</a:t>
            </a:r>
          </a:p>
        </p:txBody>
      </p:sp>
      <p:sp>
        <p:nvSpPr>
          <p:cNvPr id="320514" name="Rectangle 3"/>
          <p:cNvSpPr>
            <a:spLocks noGrp="1" noChangeArrowheads="1"/>
          </p:cNvSpPr>
          <p:nvPr>
            <p:ph type="body" idx="4294967295"/>
          </p:nvPr>
        </p:nvSpPr>
        <p:spPr bwMode="auto">
          <a:xfrm>
            <a:off x="468313" y="1844675"/>
            <a:ext cx="8229600" cy="4824413"/>
          </a:xfrm>
          <a:prstGeom prst="rect">
            <a:avLst/>
          </a:prstGeom>
          <a:noFill/>
          <a:ln>
            <a:miter lim="800000"/>
            <a:headEnd/>
            <a:tailEnd/>
          </a:ln>
        </p:spPr>
        <p:txBody>
          <a:bodyPr/>
          <a:lstStyle/>
          <a:p>
            <a:pPr>
              <a:lnSpc>
                <a:spcPct val="90000"/>
              </a:lnSpc>
              <a:buFont typeface="Arial" charset="0"/>
              <a:buNone/>
            </a:pPr>
            <a:r>
              <a:rPr lang="en-GB" sz="2400" smtClean="0"/>
              <a:t>Examples</a:t>
            </a:r>
          </a:p>
          <a:p>
            <a:pPr>
              <a:lnSpc>
                <a:spcPct val="90000"/>
              </a:lnSpc>
            </a:pPr>
            <a:r>
              <a:rPr lang="en-GB" sz="2400" smtClean="0"/>
              <a:t>Early Intervention: net savings of £6,780 per person after four years. Over a ten-year period, £15 in costs can be avoided for every £1 invested.</a:t>
            </a:r>
          </a:p>
          <a:p>
            <a:pPr>
              <a:lnSpc>
                <a:spcPct val="90000"/>
              </a:lnSpc>
            </a:pPr>
            <a:r>
              <a:rPr lang="en-GB" sz="2400" smtClean="0"/>
              <a:t>Smoking cessation: £1,255 to gain an extra Quality-Adjusted Life Year (QALY), which lies well below the upper threshold of £30,000 recommended by National Institute for Health and Care Excellence (NICE).</a:t>
            </a:r>
          </a:p>
          <a:p>
            <a:pPr>
              <a:lnSpc>
                <a:spcPct val="90000"/>
              </a:lnSpc>
            </a:pPr>
            <a:r>
              <a:rPr lang="en-GB" sz="2400" smtClean="0"/>
              <a:t>Peer support: £4.76 can be gained for every £1 invested.</a:t>
            </a:r>
          </a:p>
          <a:p>
            <a:pPr>
              <a:lnSpc>
                <a:spcPct val="90000"/>
              </a:lnSpc>
            </a:pPr>
            <a:r>
              <a:rPr lang="en-GB" sz="2400" smtClean="0"/>
              <a:t>CBT: Cost per QALY gained of £27,373 for CBT compared to usual care, which is below the upper threshold used by NICE.</a:t>
            </a:r>
          </a:p>
          <a:p>
            <a:pPr>
              <a:lnSpc>
                <a:spcPct val="90000"/>
              </a:lnSpc>
            </a:pPr>
            <a:endParaRPr lang="en-GB" sz="2400" smtClean="0"/>
          </a:p>
          <a:p>
            <a:pPr>
              <a:lnSpc>
                <a:spcPct val="90000"/>
              </a:lnSpc>
              <a:buFont typeface="Arial" charset="0"/>
              <a:buNone/>
            </a:pPr>
            <a:r>
              <a:rPr lang="en-GB" sz="1600" smtClean="0">
                <a:hlinkClick r:id="rId2"/>
              </a:rPr>
              <a:t>http://www.centreformentalhealth.org.uk/publications/investing_in_recovery.aspx?ID=704</a:t>
            </a:r>
            <a:endParaRPr lang="en-GB" sz="1600" smtClean="0"/>
          </a:p>
          <a:p>
            <a:pPr>
              <a:lnSpc>
                <a:spcPct val="90000"/>
              </a:lnSpc>
              <a:buFont typeface="Arial" charset="0"/>
              <a:buNone/>
            </a:pPr>
            <a:endParaRPr lang="en-GB" sz="1600" smtClean="0"/>
          </a:p>
        </p:txBody>
      </p:sp>
      <p:pic>
        <p:nvPicPr>
          <p:cNvPr id="320515" name="Picture 2"/>
          <p:cNvPicPr>
            <a:picLocks noChangeAspect="1" noChangeArrowheads="1"/>
          </p:cNvPicPr>
          <p:nvPr/>
        </p:nvPicPr>
        <p:blipFill>
          <a:blip r:embed="rId3"/>
          <a:srcRect/>
          <a:stretch>
            <a:fillRect/>
          </a:stretch>
        </p:blipFill>
        <p:spPr bwMode="auto">
          <a:xfrm>
            <a:off x="5795963" y="115888"/>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68313" y="908050"/>
            <a:ext cx="8229600" cy="1368425"/>
          </a:xfrm>
          <a:prstGeom prst="rect">
            <a:avLst/>
          </a:prstGeom>
        </p:spPr>
        <p:txBody>
          <a:bodyPr anchor="b"/>
          <a:lstStyle/>
          <a:p>
            <a:pPr eaLnBrk="1" hangingPunct="1">
              <a:defRPr/>
            </a:pP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Drivers for EIP in UK</a:t>
            </a:r>
            <a:br>
              <a:rPr lang="en-GB" sz="4000" smtClean="0">
                <a:effectLst>
                  <a:outerShdw blurRad="38100" dist="38100" dir="2700000" algn="tl">
                    <a:srgbClr val="C0C0C0"/>
                  </a:outerShdw>
                </a:effectLst>
              </a:rPr>
            </a:br>
            <a:endParaRPr lang="en-GB" sz="4000" smtClean="0">
              <a:effectLst>
                <a:outerShdw blurRad="38100" dist="38100" dir="2700000" algn="tl">
                  <a:srgbClr val="C0C0C0"/>
                </a:outerShdw>
              </a:effectLst>
            </a:endParaRPr>
          </a:p>
        </p:txBody>
      </p:sp>
      <p:sp>
        <p:nvSpPr>
          <p:cNvPr id="61443" name="Rectangle 3"/>
          <p:cNvSpPr>
            <a:spLocks noGrp="1" noChangeArrowheads="1"/>
          </p:cNvSpPr>
          <p:nvPr>
            <p:ph idx="4294967295"/>
          </p:nvPr>
        </p:nvSpPr>
        <p:spPr>
          <a:xfrm>
            <a:off x="468313" y="1989138"/>
            <a:ext cx="8229600" cy="4105275"/>
          </a:xfrm>
          <a:prstGeom prst="rect">
            <a:avLst/>
          </a:prstGeom>
        </p:spPr>
        <p:txBody>
          <a:bodyPr/>
          <a:lstStyle/>
          <a:p>
            <a:pPr eaLnBrk="1" hangingPunct="1">
              <a:lnSpc>
                <a:spcPct val="90000"/>
              </a:lnSpc>
              <a:defRPr/>
            </a:pPr>
            <a:r>
              <a:rPr lang="en-GB" sz="2400" smtClean="0">
                <a:effectLst>
                  <a:outerShdw blurRad="38100" dist="38100" dir="2700000" algn="tl">
                    <a:srgbClr val="C0C0C0"/>
                  </a:outerShdw>
                </a:effectLst>
              </a:rPr>
              <a:t>Mental Health Policy/Modernisation/Transformation</a:t>
            </a:r>
          </a:p>
          <a:p>
            <a:pPr eaLnBrk="1" hangingPunct="1">
              <a:lnSpc>
                <a:spcPct val="90000"/>
              </a:lnSpc>
              <a:defRPr/>
            </a:pPr>
            <a:r>
              <a:rPr lang="en-GB" sz="2400" smtClean="0">
                <a:effectLst>
                  <a:outerShdw blurRad="38100" dist="38100" dir="2700000" algn="tl">
                    <a:srgbClr val="C0C0C0"/>
                  </a:outerShdw>
                </a:effectLst>
              </a:rPr>
              <a:t>UK and international research evidence for EI</a:t>
            </a:r>
            <a:r>
              <a:rPr lang="en-GB" sz="2400" b="1" smtClean="0">
                <a:effectLst>
                  <a:outerShdw blurRad="38100" dist="38100" dir="2700000" algn="tl">
                    <a:srgbClr val="C0C0C0"/>
                  </a:outerShdw>
                </a:effectLst>
              </a:rPr>
              <a:t> </a:t>
            </a:r>
          </a:p>
          <a:p>
            <a:pPr eaLnBrk="1" hangingPunct="1">
              <a:lnSpc>
                <a:spcPct val="90000"/>
              </a:lnSpc>
              <a:defRPr/>
            </a:pPr>
            <a:r>
              <a:rPr lang="en-GB" sz="2400" smtClean="0">
                <a:effectLst>
                  <a:outerShdw blurRad="38100" dist="38100" dir="2700000" algn="tl">
                    <a:srgbClr val="C0C0C0"/>
                  </a:outerShdw>
                </a:effectLst>
              </a:rPr>
              <a:t>Problems with TAU/late intervention </a:t>
            </a:r>
          </a:p>
          <a:p>
            <a:pPr eaLnBrk="1" hangingPunct="1">
              <a:lnSpc>
                <a:spcPct val="90000"/>
              </a:lnSpc>
              <a:defRPr/>
            </a:pPr>
            <a:r>
              <a:rPr lang="en-GB" sz="2400" smtClean="0">
                <a:effectLst>
                  <a:outerShdw blurRad="38100" dist="38100" dir="2700000" algn="tl">
                    <a:srgbClr val="C0C0C0"/>
                  </a:outerShdw>
                </a:effectLst>
              </a:rPr>
              <a:t>New treatments and Guidelines</a:t>
            </a:r>
          </a:p>
          <a:p>
            <a:pPr eaLnBrk="1" hangingPunct="1">
              <a:lnSpc>
                <a:spcPct val="90000"/>
              </a:lnSpc>
              <a:defRPr/>
            </a:pPr>
            <a:r>
              <a:rPr lang="en-GB" sz="2400" smtClean="0">
                <a:effectLst>
                  <a:outerShdw blurRad="38100" dist="38100" dir="2700000" algn="tl">
                    <a:srgbClr val="C0C0C0"/>
                  </a:outerShdw>
                </a:effectLst>
              </a:rPr>
              <a:t>Costs/Benefits research</a:t>
            </a:r>
          </a:p>
          <a:p>
            <a:pPr eaLnBrk="1" hangingPunct="1">
              <a:lnSpc>
                <a:spcPct val="90000"/>
              </a:lnSpc>
              <a:defRPr/>
            </a:pPr>
            <a:r>
              <a:rPr lang="en-GB" sz="2400" b="1" smtClean="0">
                <a:effectLst>
                  <a:outerShdw blurRad="38100" dist="38100" dir="2700000" algn="tl">
                    <a:srgbClr val="C0C0C0"/>
                  </a:outerShdw>
                </a:effectLst>
              </a:rPr>
              <a:t>Social Movements, campaigning and challenges to dominance of the established paradigm</a:t>
            </a:r>
          </a:p>
          <a:p>
            <a:pPr eaLnBrk="1" hangingPunct="1">
              <a:lnSpc>
                <a:spcPct val="90000"/>
              </a:lnSpc>
              <a:defRPr/>
            </a:pPr>
            <a:r>
              <a:rPr lang="en-GB" sz="2400" smtClean="0">
                <a:effectLst>
                  <a:outerShdw blurRad="38100" dist="38100" dir="2700000" algn="tl">
                    <a:srgbClr val="C0C0C0"/>
                  </a:outerShdw>
                </a:effectLst>
              </a:rPr>
              <a:t>Outcomes agenda and Performance Management</a:t>
            </a:r>
          </a:p>
          <a:p>
            <a:pPr eaLnBrk="1" hangingPunct="1">
              <a:lnSpc>
                <a:spcPct val="90000"/>
              </a:lnSpc>
              <a:defRPr/>
            </a:pPr>
            <a:r>
              <a:rPr lang="en-GB" sz="2400" smtClean="0">
                <a:effectLst>
                  <a:outerShdw blurRad="38100" dist="38100" dir="2700000" algn="tl">
                    <a:srgbClr val="C0C0C0"/>
                  </a:outerShdw>
                </a:effectLst>
              </a:rPr>
              <a:t>Austerity?</a:t>
            </a:r>
          </a:p>
        </p:txBody>
      </p:sp>
      <p:pic>
        <p:nvPicPr>
          <p:cNvPr id="321539"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ChangeArrowheads="1"/>
          </p:cNvSpPr>
          <p:nvPr/>
        </p:nvSpPr>
        <p:spPr bwMode="auto">
          <a:xfrm>
            <a:off x="684213" y="846138"/>
            <a:ext cx="8208962" cy="5334000"/>
          </a:xfrm>
          <a:prstGeom prst="rect">
            <a:avLst/>
          </a:prstGeom>
          <a:noFill/>
          <a:ln w="9525">
            <a:noFill/>
            <a:miter lim="800000"/>
            <a:headEnd/>
            <a:tailEnd/>
          </a:ln>
          <a:effectLst/>
        </p:spPr>
        <p:txBody>
          <a:bodyPr anchor="ctr">
            <a:spAutoFit/>
          </a:bodyPr>
          <a:lstStyle/>
          <a:p>
            <a:pPr eaLnBrk="0" hangingPunct="0">
              <a:defRPr/>
            </a:pPr>
            <a:endParaRPr lang="en-GB" i="1">
              <a:effectLst>
                <a:outerShdw blurRad="38100" dist="38100" dir="2700000" algn="tl">
                  <a:srgbClr val="C0C0C0"/>
                </a:outerShdw>
              </a:effectLst>
            </a:endParaRPr>
          </a:p>
          <a:p>
            <a:pPr eaLnBrk="0" hangingPunct="0">
              <a:defRPr/>
            </a:pPr>
            <a:r>
              <a:rPr lang="en-GB" sz="2000" i="1">
                <a:effectLst>
                  <a:outerShdw blurRad="38100" dist="38100" dir="2700000" algn="tl">
                    <a:srgbClr val="C0C0C0"/>
                  </a:outerShdw>
                </a:effectLst>
                <a:latin typeface="Arial" charset="0"/>
              </a:rPr>
              <a:t>‘Recovery is on the agenda, not clinical, or social recovery, but personal recovery.  The responsibility for recovery lies with us all; professionals, users and carers and we can only achieve it by working together. We can only achieve it by talking and listening to each other. We can only achieve it through shifting the paradigm from one of biological reductionism to one of societal and personal development. </a:t>
            </a:r>
          </a:p>
          <a:p>
            <a:pPr eaLnBrk="0" hangingPunct="0">
              <a:defRPr/>
            </a:pPr>
            <a:endParaRPr lang="en-GB" sz="2000" i="1">
              <a:effectLst>
                <a:outerShdw blurRad="38100" dist="38100" dir="2700000" algn="tl">
                  <a:srgbClr val="C0C0C0"/>
                </a:outerShdw>
              </a:effectLst>
              <a:latin typeface="Arial" charset="0"/>
            </a:endParaRPr>
          </a:p>
          <a:p>
            <a:pPr eaLnBrk="0" hangingPunct="0">
              <a:defRPr/>
            </a:pPr>
            <a:r>
              <a:rPr lang="en-GB" sz="2000" i="1">
                <a:effectLst>
                  <a:outerShdw blurRad="38100" dist="38100" dir="2700000" algn="tl">
                    <a:srgbClr val="C0C0C0"/>
                  </a:outerShdw>
                </a:effectLst>
                <a:latin typeface="Arial" charset="0"/>
              </a:rPr>
              <a:t>Until we succeed, people will still be locked away from society because they hear voices or have different beliefs.  Until we succeed, people will still be treated against their will.  Until we succeed society will still fear madness and until we succeed civilisation will remain uncivilised. Recovery is our common goal, it is achievable now - let us not lose the moment. Let us work together to make it happen. Let us go forward to Recovery’</a:t>
            </a:r>
            <a:r>
              <a:rPr lang="en-GB" sz="2200">
                <a:effectLst>
                  <a:outerShdw blurRad="38100" dist="38100" dir="2700000" algn="tl">
                    <a:srgbClr val="C0C0C0"/>
                  </a:outerShdw>
                </a:effectLst>
                <a:latin typeface="Arial" charset="0"/>
              </a:rPr>
              <a:t> </a:t>
            </a:r>
          </a:p>
          <a:p>
            <a:pPr eaLnBrk="0" hangingPunct="0">
              <a:defRPr/>
            </a:pPr>
            <a:endParaRPr lang="en-GB" sz="2200">
              <a:effectLst>
                <a:outerShdw blurRad="38100" dist="38100" dir="2700000" algn="tl">
                  <a:srgbClr val="C0C0C0"/>
                </a:outerShdw>
              </a:effectLst>
              <a:latin typeface="Arial" charset="0"/>
            </a:endParaRPr>
          </a:p>
          <a:p>
            <a:pPr eaLnBrk="0" hangingPunct="0">
              <a:defRPr/>
            </a:pPr>
            <a:r>
              <a:rPr lang="en-GB" sz="1600">
                <a:effectLst>
                  <a:outerShdw blurRad="38100" dist="38100" dir="2700000" algn="tl">
                    <a:srgbClr val="C0C0C0"/>
                  </a:outerShdw>
                </a:effectLst>
                <a:latin typeface="Arial" charset="0"/>
              </a:rPr>
              <a:t>(Ron Coleman, 1999).</a:t>
            </a:r>
          </a:p>
        </p:txBody>
      </p:sp>
      <p:pic>
        <p:nvPicPr>
          <p:cNvPr id="323586" name="Picture 2"/>
          <p:cNvPicPr>
            <a:picLocks noChangeAspect="1" noChangeArrowheads="1"/>
          </p:cNvPicPr>
          <p:nvPr/>
        </p:nvPicPr>
        <p:blipFill>
          <a:blip r:embed="rId2"/>
          <a:srcRect/>
          <a:stretch>
            <a:fillRect/>
          </a:stretch>
        </p:blipFill>
        <p:spPr bwMode="auto">
          <a:xfrm>
            <a:off x="5795963" y="115888"/>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ChangeArrowheads="1"/>
          </p:cNvSpPr>
          <p:nvPr>
            <p:ph type="title"/>
          </p:nvPr>
        </p:nvSpPr>
        <p:spPr bwMode="auto">
          <a:xfrm>
            <a:off x="179388" y="765175"/>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GB" smtClean="0"/>
              <a:t>International Early</a:t>
            </a:r>
            <a:br>
              <a:rPr lang="en-GB" smtClean="0"/>
            </a:br>
            <a:r>
              <a:rPr lang="en-GB" smtClean="0"/>
              <a:t>Psychosis Declaration (WHO)</a:t>
            </a:r>
          </a:p>
        </p:txBody>
      </p:sp>
      <p:sp>
        <p:nvSpPr>
          <p:cNvPr id="324610" name="Rectangle 3"/>
          <p:cNvSpPr>
            <a:spLocks noGrp="1" noChangeArrowheads="1"/>
          </p:cNvSpPr>
          <p:nvPr>
            <p:ph idx="1"/>
          </p:nvPr>
        </p:nvSpPr>
        <p:spPr bwMode="auto">
          <a:xfrm>
            <a:off x="468313" y="1989138"/>
            <a:ext cx="8229600" cy="4525962"/>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GB" altLang="en-US" sz="2400" smtClean="0"/>
              <a:t>Respect of the right to recovery and social inclusion and support to the importance of personal, social, educational and employment outcomes.</a:t>
            </a:r>
          </a:p>
          <a:p>
            <a:pPr eaLnBrk="1" hangingPunct="1">
              <a:lnSpc>
                <a:spcPct val="80000"/>
              </a:lnSpc>
            </a:pPr>
            <a:r>
              <a:rPr lang="en-GB" altLang="en-US" sz="2400" smtClean="0"/>
              <a:t>Respect of the strengths and qualities of young people with a psychosis, their families and communities, encouraging ordinary lives and expectations.</a:t>
            </a:r>
          </a:p>
          <a:p>
            <a:pPr eaLnBrk="1" hangingPunct="1">
              <a:lnSpc>
                <a:spcPct val="80000"/>
              </a:lnSpc>
            </a:pPr>
            <a:r>
              <a:rPr lang="en-GB" altLang="en-US" sz="2400" smtClean="0"/>
              <a:t>Services that actively partner young people, their families and friends to place them at the centre of care and service delivery, at the same time sensitive to age, phase of illness, gender, sexuality and cultural background.</a:t>
            </a:r>
          </a:p>
          <a:p>
            <a:pPr eaLnBrk="1" hangingPunct="1">
              <a:lnSpc>
                <a:spcPct val="80000"/>
              </a:lnSpc>
            </a:pPr>
            <a:r>
              <a:rPr lang="en-GB" altLang="en-US" sz="2400" smtClean="0"/>
              <a:t>Use of cost-effective interventions.</a:t>
            </a:r>
          </a:p>
          <a:p>
            <a:pPr eaLnBrk="1" hangingPunct="1">
              <a:lnSpc>
                <a:spcPct val="80000"/>
              </a:lnSpc>
            </a:pPr>
            <a:r>
              <a:rPr lang="en-GB" altLang="en-US" sz="2400" smtClean="0"/>
              <a:t>Respect of the right for family and friends to participate and feel fully involved.</a:t>
            </a:r>
          </a:p>
          <a:p>
            <a:pPr eaLnBrk="1" hangingPunct="1">
              <a:lnSpc>
                <a:spcPct val="80000"/>
              </a:lnSpc>
            </a:pPr>
            <a:endParaRPr lang="en-GB" sz="2400" smtClean="0"/>
          </a:p>
        </p:txBody>
      </p:sp>
      <p:pic>
        <p:nvPicPr>
          <p:cNvPr id="324611"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itle 1"/>
          <p:cNvSpPr>
            <a:spLocks noGrp="1"/>
          </p:cNvSpPr>
          <p:nvPr>
            <p:ph type="title"/>
          </p:nvPr>
        </p:nvSpPr>
        <p:spPr bwMode="auto">
          <a:xfrm>
            <a:off x="3708400" y="1773238"/>
            <a:ext cx="5435600" cy="1143000"/>
          </a:xfrm>
          <a:noFill/>
          <a:ln>
            <a:miter lim="800000"/>
            <a:headEnd/>
            <a:tailEnd/>
          </a:ln>
        </p:spPr>
        <p:txBody>
          <a:bodyPr vert="horz" wrap="square" lIns="91440" tIns="45720" rIns="91440" bIns="45720" numCol="1" anchor="ctr" anchorCtr="0" compatLnSpc="1">
            <a:prstTxWarp prst="textNoShape">
              <a:avLst/>
            </a:prstTxWarp>
          </a:bodyPr>
          <a:lstStyle/>
          <a:p>
            <a:pPr algn="l" eaLnBrk="1" hangingPunct="1"/>
            <a:r>
              <a:rPr lang="en-GB" sz="3200" smtClean="0">
                <a:solidFill>
                  <a:srgbClr val="00B0F0"/>
                </a:solidFill>
                <a:cs typeface="Arial" charset="0"/>
              </a:rPr>
              <a:t>The Schizophrenia Commission</a:t>
            </a:r>
          </a:p>
        </p:txBody>
      </p:sp>
      <p:cxnSp>
        <p:nvCxnSpPr>
          <p:cNvPr id="10" name="Straight Connector 9"/>
          <p:cNvCxnSpPr/>
          <p:nvPr/>
        </p:nvCxnSpPr>
        <p:spPr>
          <a:xfrm>
            <a:off x="2484438" y="1628775"/>
            <a:ext cx="6062662" cy="0"/>
          </a:xfrm>
          <a:prstGeom prst="line">
            <a:avLst/>
          </a:prstGeom>
          <a:ln>
            <a:solidFill>
              <a:srgbClr val="FF0000"/>
            </a:solidFill>
          </a:ln>
          <a:effectLst/>
        </p:spPr>
        <p:style>
          <a:lnRef idx="3">
            <a:schemeClr val="accent2"/>
          </a:lnRef>
          <a:fillRef idx="0">
            <a:schemeClr val="accent2"/>
          </a:fillRef>
          <a:effectRef idx="2">
            <a:schemeClr val="accent2"/>
          </a:effectRef>
          <a:fontRef idx="minor">
            <a:schemeClr val="tx1"/>
          </a:fontRef>
        </p:style>
      </p:cxnSp>
      <p:sp>
        <p:nvSpPr>
          <p:cNvPr id="326659" name="TextBox 10"/>
          <p:cNvSpPr txBox="1">
            <a:spLocks noChangeArrowheads="1"/>
          </p:cNvSpPr>
          <p:nvPr/>
        </p:nvSpPr>
        <p:spPr bwMode="auto">
          <a:xfrm>
            <a:off x="214313" y="6357938"/>
            <a:ext cx="1571625" cy="307975"/>
          </a:xfrm>
          <a:prstGeom prst="rect">
            <a:avLst/>
          </a:prstGeom>
          <a:noFill/>
          <a:ln w="9525">
            <a:noFill/>
            <a:miter lim="800000"/>
            <a:headEnd/>
            <a:tailEnd/>
          </a:ln>
        </p:spPr>
        <p:txBody>
          <a:bodyPr>
            <a:spAutoFit/>
          </a:bodyPr>
          <a:lstStyle/>
          <a:p>
            <a:pPr>
              <a:buFont typeface="Arial" charset="0"/>
              <a:buNone/>
            </a:pPr>
            <a:r>
              <a:rPr lang="en-GB" altLang="en-US" sz="1400">
                <a:solidFill>
                  <a:srgbClr val="00B0F0"/>
                </a:solidFill>
                <a:latin typeface="Calibri" pitchFamily="34" charset="0"/>
                <a:cs typeface="Arial" charset="0"/>
              </a:rPr>
              <a:t>www.rethink.org</a:t>
            </a:r>
          </a:p>
        </p:txBody>
      </p:sp>
      <p:pic>
        <p:nvPicPr>
          <p:cNvPr id="326660" name="Picture 7" descr="logo.bmp"/>
          <p:cNvPicPr>
            <a:picLocks noChangeAspect="1"/>
          </p:cNvPicPr>
          <p:nvPr/>
        </p:nvPicPr>
        <p:blipFill>
          <a:blip r:embed="rId3"/>
          <a:srcRect/>
          <a:stretch>
            <a:fillRect/>
          </a:stretch>
        </p:blipFill>
        <p:spPr bwMode="auto">
          <a:xfrm>
            <a:off x="611188" y="188913"/>
            <a:ext cx="1500187" cy="1427162"/>
          </a:xfrm>
          <a:prstGeom prst="rect">
            <a:avLst/>
          </a:prstGeom>
          <a:noFill/>
          <a:ln w="9525">
            <a:noFill/>
            <a:miter lim="800000"/>
            <a:headEnd/>
            <a:tailEnd/>
          </a:ln>
        </p:spPr>
      </p:pic>
      <p:sp>
        <p:nvSpPr>
          <p:cNvPr id="326661" name="Rectangle 8"/>
          <p:cNvSpPr>
            <a:spLocks noChangeArrowheads="1"/>
          </p:cNvSpPr>
          <p:nvPr/>
        </p:nvSpPr>
        <p:spPr bwMode="auto">
          <a:xfrm>
            <a:off x="1857375" y="2071688"/>
            <a:ext cx="6429375" cy="3416300"/>
          </a:xfrm>
          <a:prstGeom prst="rect">
            <a:avLst/>
          </a:prstGeom>
          <a:noFill/>
          <a:ln w="9525">
            <a:noFill/>
            <a:miter lim="800000"/>
            <a:headEnd/>
            <a:tailEnd/>
          </a:ln>
        </p:spPr>
        <p:txBody>
          <a:bodyPr>
            <a:spAutoFit/>
          </a:bodyPr>
          <a:lstStyle/>
          <a:p>
            <a:pPr>
              <a:buFont typeface="Arial" charset="0"/>
              <a:buNone/>
            </a:pPr>
            <a:endParaRPr lang="en-GB" altLang="en-US" sz="1800" b="1">
              <a:solidFill>
                <a:srgbClr val="00B0F0"/>
              </a:solidFill>
              <a:latin typeface="Calibri" pitchFamily="34" charset="0"/>
              <a:cs typeface="Arial" charset="0"/>
            </a:endParaRPr>
          </a:p>
          <a:p>
            <a:pPr>
              <a:buFont typeface="Arial" charset="0"/>
              <a:buNone/>
            </a:pPr>
            <a:endParaRPr lang="en-GB" altLang="en-US" sz="1800" b="1">
              <a:solidFill>
                <a:srgbClr val="00B0F0"/>
              </a:solidFill>
              <a:latin typeface="Calibri" pitchFamily="34" charset="0"/>
              <a:cs typeface="Arial" charset="0"/>
            </a:endParaRPr>
          </a:p>
          <a:p>
            <a:pPr>
              <a:buFont typeface="Arial" charset="0"/>
              <a:buNone/>
            </a:pPr>
            <a:endParaRPr lang="en-GB" altLang="en-US" sz="1800" b="1">
              <a:solidFill>
                <a:srgbClr val="00B0F0"/>
              </a:solidFill>
              <a:latin typeface="Calibri" pitchFamily="34" charset="0"/>
              <a:cs typeface="Arial" charset="0"/>
            </a:endParaRPr>
          </a:p>
          <a:p>
            <a:pPr>
              <a:buFont typeface="Arial" charset="0"/>
              <a:buNone/>
            </a:pPr>
            <a:endParaRPr lang="en-GB" altLang="en-US" sz="1800" b="1">
              <a:solidFill>
                <a:srgbClr val="00B0F0"/>
              </a:solidFill>
              <a:latin typeface="Calibri" pitchFamily="34" charset="0"/>
              <a:cs typeface="Arial" charset="0"/>
            </a:endParaRPr>
          </a:p>
          <a:p>
            <a:pPr>
              <a:buFont typeface="Arial" charset="0"/>
              <a:buNone/>
            </a:pPr>
            <a:endParaRPr lang="en-GB" altLang="en-US" sz="1800" b="1">
              <a:solidFill>
                <a:srgbClr val="00B0F0"/>
              </a:solidFill>
              <a:latin typeface="Calibri" pitchFamily="34" charset="0"/>
              <a:cs typeface="Arial" charset="0"/>
            </a:endParaRPr>
          </a:p>
          <a:p>
            <a:pPr>
              <a:buFont typeface="Arial" charset="0"/>
              <a:buNone/>
            </a:pPr>
            <a:endParaRPr lang="en-GB" altLang="en-US" sz="1800" b="1">
              <a:solidFill>
                <a:srgbClr val="00B0F0"/>
              </a:solidFill>
              <a:latin typeface="Calibri" pitchFamily="34" charset="0"/>
              <a:cs typeface="Arial" charset="0"/>
            </a:endParaRPr>
          </a:p>
          <a:p>
            <a:pPr>
              <a:buFont typeface="Arial" charset="0"/>
              <a:buNone/>
            </a:pPr>
            <a:endParaRPr lang="en-GB" altLang="en-US" sz="1800" b="1">
              <a:solidFill>
                <a:srgbClr val="00B0F0"/>
              </a:solidFill>
              <a:latin typeface="Calibri" pitchFamily="34" charset="0"/>
              <a:cs typeface="Arial" charset="0"/>
            </a:endParaRPr>
          </a:p>
          <a:p>
            <a:pPr>
              <a:buFont typeface="Arial" charset="0"/>
              <a:buNone/>
            </a:pPr>
            <a:endParaRPr lang="en-GB" altLang="en-US" sz="1800" b="1">
              <a:solidFill>
                <a:srgbClr val="00B0F0"/>
              </a:solidFill>
              <a:latin typeface="Calibri" pitchFamily="34" charset="0"/>
              <a:cs typeface="Arial" charset="0"/>
            </a:endParaRPr>
          </a:p>
          <a:p>
            <a:pPr>
              <a:buFont typeface="Arial" charset="0"/>
              <a:buNone/>
            </a:pPr>
            <a:endParaRPr lang="en-GB" altLang="en-US" sz="1800" b="1">
              <a:solidFill>
                <a:srgbClr val="00B0F0"/>
              </a:solidFill>
              <a:latin typeface="Calibri" pitchFamily="34" charset="0"/>
              <a:cs typeface="Arial" charset="0"/>
            </a:endParaRPr>
          </a:p>
          <a:p>
            <a:pPr>
              <a:buFont typeface="Arial" charset="0"/>
              <a:buNone/>
            </a:pPr>
            <a:endParaRPr lang="en-GB" altLang="en-US" sz="1800" b="1">
              <a:solidFill>
                <a:srgbClr val="00B0F0"/>
              </a:solidFill>
              <a:latin typeface="Calibri" pitchFamily="34" charset="0"/>
              <a:cs typeface="Arial" charset="0"/>
            </a:endParaRPr>
          </a:p>
          <a:p>
            <a:pPr>
              <a:buFont typeface="Arial" charset="0"/>
              <a:buNone/>
            </a:pPr>
            <a:endParaRPr lang="en-GB" altLang="en-US" sz="1800" b="1">
              <a:solidFill>
                <a:srgbClr val="00B0F0"/>
              </a:solidFill>
              <a:latin typeface="Calibri" pitchFamily="34" charset="0"/>
              <a:cs typeface="Arial" charset="0"/>
            </a:endParaRPr>
          </a:p>
          <a:p>
            <a:pPr>
              <a:buFont typeface="Arial" charset="0"/>
              <a:buNone/>
            </a:pPr>
            <a:endParaRPr lang="en-GB" altLang="en-US" sz="1800" b="1">
              <a:solidFill>
                <a:srgbClr val="00B0F0"/>
              </a:solidFill>
              <a:latin typeface="Calibri" pitchFamily="34" charset="0"/>
              <a:cs typeface="Arial" charset="0"/>
            </a:endParaRPr>
          </a:p>
        </p:txBody>
      </p:sp>
      <p:pic>
        <p:nvPicPr>
          <p:cNvPr id="326662" name="Picture 2"/>
          <p:cNvPicPr>
            <a:picLocks noChangeAspect="1" noChangeArrowheads="1"/>
          </p:cNvPicPr>
          <p:nvPr/>
        </p:nvPicPr>
        <p:blipFill>
          <a:blip r:embed="rId4"/>
          <a:srcRect l="14296" t="15625" r="59862" b="21875"/>
          <a:stretch>
            <a:fillRect/>
          </a:stretch>
        </p:blipFill>
        <p:spPr bwMode="auto">
          <a:xfrm>
            <a:off x="357188" y="1714500"/>
            <a:ext cx="3357562" cy="4572000"/>
          </a:xfrm>
          <a:prstGeom prst="rect">
            <a:avLst/>
          </a:prstGeom>
          <a:noFill/>
          <a:ln w="9525">
            <a:noFill/>
            <a:miter lim="800000"/>
            <a:headEnd/>
            <a:tailEnd/>
          </a:ln>
        </p:spPr>
      </p:pic>
      <p:pic>
        <p:nvPicPr>
          <p:cNvPr id="326663" name="Picture 3"/>
          <p:cNvPicPr>
            <a:picLocks noChangeAspect="1" noChangeArrowheads="1"/>
          </p:cNvPicPr>
          <p:nvPr/>
        </p:nvPicPr>
        <p:blipFill>
          <a:blip r:embed="rId5"/>
          <a:srcRect l="7698" t="11719" r="9824" b="10156"/>
          <a:stretch>
            <a:fillRect/>
          </a:stretch>
        </p:blipFill>
        <p:spPr bwMode="auto">
          <a:xfrm>
            <a:off x="3643313" y="2928938"/>
            <a:ext cx="5000625" cy="3090862"/>
          </a:xfrm>
          <a:prstGeom prst="rect">
            <a:avLst/>
          </a:prstGeom>
          <a:noFill/>
          <a:ln w="9525">
            <a:noFill/>
            <a:miter lim="800000"/>
            <a:headEnd/>
            <a:tailEnd/>
          </a:ln>
        </p:spPr>
      </p:pic>
      <p:pic>
        <p:nvPicPr>
          <p:cNvPr id="326664" name="Picture 2"/>
          <p:cNvPicPr>
            <a:picLocks noChangeAspect="1" noChangeArrowheads="1"/>
          </p:cNvPicPr>
          <p:nvPr/>
        </p:nvPicPr>
        <p:blipFill>
          <a:blip r:embed="rId6"/>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itle 1"/>
          <p:cNvSpPr>
            <a:spLocks noGrp="1"/>
          </p:cNvSpPr>
          <p:nvPr>
            <p:ph type="title"/>
          </p:nvPr>
        </p:nvSpPr>
        <p:spPr bwMode="auto">
          <a:xfrm>
            <a:off x="1692275" y="1125538"/>
            <a:ext cx="6994525" cy="1143000"/>
          </a:xfrm>
          <a:solidFill>
            <a:srgbClr val="FFFFFF"/>
          </a:solidFill>
          <a:ln>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l" eaLnBrk="1" hangingPunct="1"/>
            <a:r>
              <a:rPr lang="en-GB" altLang="en-US" smtClean="0">
                <a:solidFill>
                  <a:srgbClr val="00B0F0"/>
                </a:solidFill>
                <a:cs typeface="Arial" charset="0"/>
              </a:rPr>
              <a:t>Early Intervention Services</a:t>
            </a:r>
          </a:p>
        </p:txBody>
      </p:sp>
      <p:cxnSp>
        <p:nvCxnSpPr>
          <p:cNvPr id="10" name="Straight Connector 9"/>
          <p:cNvCxnSpPr/>
          <p:nvPr/>
        </p:nvCxnSpPr>
        <p:spPr>
          <a:xfrm>
            <a:off x="1763713" y="2492375"/>
            <a:ext cx="6783387" cy="0"/>
          </a:xfrm>
          <a:prstGeom prst="line">
            <a:avLst/>
          </a:prstGeom>
          <a:ln>
            <a:solidFill>
              <a:srgbClr val="FF0000"/>
            </a:solidFill>
          </a:ln>
          <a:effectLst/>
        </p:spPr>
        <p:style>
          <a:lnRef idx="3">
            <a:schemeClr val="accent2"/>
          </a:lnRef>
          <a:fillRef idx="0">
            <a:schemeClr val="accent2"/>
          </a:fillRef>
          <a:effectRef idx="2">
            <a:schemeClr val="accent2"/>
          </a:effectRef>
          <a:fontRef idx="minor">
            <a:schemeClr val="tx1"/>
          </a:fontRef>
        </p:style>
      </p:cxnSp>
      <p:sp>
        <p:nvSpPr>
          <p:cNvPr id="328707" name="TextBox 10"/>
          <p:cNvSpPr txBox="1">
            <a:spLocks noChangeArrowheads="1"/>
          </p:cNvSpPr>
          <p:nvPr/>
        </p:nvSpPr>
        <p:spPr bwMode="auto">
          <a:xfrm>
            <a:off x="214313" y="6357938"/>
            <a:ext cx="1571625" cy="307975"/>
          </a:xfrm>
          <a:prstGeom prst="rect">
            <a:avLst/>
          </a:prstGeom>
          <a:noFill/>
          <a:ln w="9525">
            <a:noFill/>
            <a:miter lim="800000"/>
            <a:headEnd/>
            <a:tailEnd/>
          </a:ln>
        </p:spPr>
        <p:txBody>
          <a:bodyPr>
            <a:spAutoFit/>
          </a:bodyPr>
          <a:lstStyle/>
          <a:p>
            <a:pPr>
              <a:buFont typeface="Arial" charset="0"/>
              <a:buNone/>
            </a:pPr>
            <a:r>
              <a:rPr lang="en-GB" altLang="en-US" sz="1400">
                <a:solidFill>
                  <a:srgbClr val="00B0F0"/>
                </a:solidFill>
                <a:latin typeface="Calibri" pitchFamily="34" charset="0"/>
                <a:cs typeface="Arial" charset="0"/>
              </a:rPr>
              <a:t>www.rethink.org</a:t>
            </a:r>
          </a:p>
        </p:txBody>
      </p:sp>
      <p:pic>
        <p:nvPicPr>
          <p:cNvPr id="328708" name="Picture 7" descr="logo.bmp"/>
          <p:cNvPicPr>
            <a:picLocks noChangeAspect="1"/>
          </p:cNvPicPr>
          <p:nvPr/>
        </p:nvPicPr>
        <p:blipFill>
          <a:blip r:embed="rId3"/>
          <a:srcRect/>
          <a:stretch>
            <a:fillRect/>
          </a:stretch>
        </p:blipFill>
        <p:spPr bwMode="auto">
          <a:xfrm>
            <a:off x="107950" y="981075"/>
            <a:ext cx="1500188" cy="1427163"/>
          </a:xfrm>
          <a:prstGeom prst="rect">
            <a:avLst/>
          </a:prstGeom>
          <a:noFill/>
          <a:ln w="9525">
            <a:noFill/>
            <a:miter lim="800000"/>
            <a:headEnd/>
            <a:tailEnd/>
          </a:ln>
        </p:spPr>
      </p:pic>
      <p:sp>
        <p:nvSpPr>
          <p:cNvPr id="328709" name="Rectangle 8"/>
          <p:cNvSpPr>
            <a:spLocks noChangeArrowheads="1"/>
          </p:cNvSpPr>
          <p:nvPr/>
        </p:nvSpPr>
        <p:spPr bwMode="auto">
          <a:xfrm>
            <a:off x="1763713" y="2924175"/>
            <a:ext cx="6215062" cy="946150"/>
          </a:xfrm>
          <a:prstGeom prst="rect">
            <a:avLst/>
          </a:prstGeom>
          <a:noFill/>
          <a:ln w="9525">
            <a:noFill/>
            <a:miter lim="800000"/>
            <a:headEnd/>
            <a:tailEnd/>
          </a:ln>
        </p:spPr>
        <p:txBody>
          <a:bodyPr>
            <a:spAutoFit/>
          </a:bodyPr>
          <a:lstStyle/>
          <a:p>
            <a:pPr>
              <a:buFont typeface="Arial" charset="0"/>
              <a:buNone/>
            </a:pPr>
            <a:r>
              <a:rPr lang="en-GB" altLang="en-US" sz="2800">
                <a:latin typeface="Calibri" pitchFamily="34" charset="0"/>
                <a:cs typeface="Arial" charset="0"/>
              </a:rPr>
              <a:t>“the great innovation of the last 10 years”</a:t>
            </a:r>
            <a:endParaRPr lang="en-GB" altLang="en-US" sz="1800" b="1">
              <a:solidFill>
                <a:srgbClr val="00B0F0"/>
              </a:solidFill>
              <a:latin typeface="Calibri" pitchFamily="34" charset="0"/>
              <a:cs typeface="Arial" charset="0"/>
            </a:endParaRPr>
          </a:p>
        </p:txBody>
      </p:sp>
      <p:sp>
        <p:nvSpPr>
          <p:cNvPr id="328710" name="TextBox 6"/>
          <p:cNvSpPr txBox="1">
            <a:spLocks noChangeArrowheads="1"/>
          </p:cNvSpPr>
          <p:nvPr/>
        </p:nvSpPr>
        <p:spPr bwMode="auto">
          <a:xfrm>
            <a:off x="1763713" y="4221163"/>
            <a:ext cx="6286500" cy="1373187"/>
          </a:xfrm>
          <a:prstGeom prst="rect">
            <a:avLst/>
          </a:prstGeom>
          <a:noFill/>
          <a:ln w="9525">
            <a:noFill/>
            <a:miter lim="800000"/>
            <a:headEnd/>
            <a:tailEnd/>
          </a:ln>
        </p:spPr>
        <p:txBody>
          <a:bodyPr>
            <a:spAutoFit/>
          </a:bodyPr>
          <a:lstStyle/>
          <a:p>
            <a:pPr>
              <a:buFont typeface="Arial" charset="0"/>
              <a:buNone/>
            </a:pPr>
            <a:r>
              <a:rPr lang="en-GB" altLang="en-US" sz="2800">
                <a:latin typeface="Calibri" pitchFamily="34" charset="0"/>
                <a:cs typeface="Arial" charset="0"/>
              </a:rPr>
              <a:t>“the most positive development in mental health services since the</a:t>
            </a:r>
          </a:p>
          <a:p>
            <a:pPr>
              <a:buFont typeface="Arial" charset="0"/>
              <a:buNone/>
            </a:pPr>
            <a:r>
              <a:rPr lang="en-GB" altLang="en-US" sz="2800">
                <a:latin typeface="Calibri" pitchFamily="34" charset="0"/>
                <a:cs typeface="Arial" charset="0"/>
              </a:rPr>
              <a:t>beginning of community care.”</a:t>
            </a:r>
          </a:p>
        </p:txBody>
      </p:sp>
      <p:pic>
        <p:nvPicPr>
          <p:cNvPr id="328711"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itle 1"/>
          <p:cNvSpPr>
            <a:spLocks noGrp="1"/>
          </p:cNvSpPr>
          <p:nvPr>
            <p:ph type="title" idx="4294967295"/>
          </p:nvPr>
        </p:nvSpPr>
        <p:spPr bwMode="auto">
          <a:xfrm>
            <a:off x="1785938" y="285750"/>
            <a:ext cx="6900862" cy="1143000"/>
          </a:xfrm>
          <a:prstGeom prst="rect">
            <a:avLst/>
          </a:prstGeom>
          <a:solidFill>
            <a:srgbClr val="FFFFFF"/>
          </a:solidFill>
          <a:ln>
            <a:solidFill>
              <a:srgbClr val="000000"/>
            </a:solidFill>
            <a:miter lim="800000"/>
            <a:headEnd/>
            <a:tailEnd/>
          </a:ln>
        </p:spPr>
        <p:txBody>
          <a:bodyPr anchor="ctr"/>
          <a:lstStyle/>
          <a:p>
            <a:pPr algn="l"/>
            <a:r>
              <a:rPr lang="en-GB" sz="3600" b="1" smtClean="0">
                <a:solidFill>
                  <a:srgbClr val="00B0F0"/>
                </a:solidFill>
                <a:cs typeface="Arial" charset="0"/>
              </a:rPr>
              <a:t>42 recommendations</a:t>
            </a:r>
          </a:p>
        </p:txBody>
      </p:sp>
      <p:cxnSp>
        <p:nvCxnSpPr>
          <p:cNvPr id="10" name="Straight Connector 9"/>
          <p:cNvCxnSpPr/>
          <p:nvPr/>
        </p:nvCxnSpPr>
        <p:spPr>
          <a:xfrm>
            <a:off x="1785938" y="1714500"/>
            <a:ext cx="6783387" cy="0"/>
          </a:xfrm>
          <a:prstGeom prst="line">
            <a:avLst/>
          </a:prstGeom>
          <a:ln>
            <a:solidFill>
              <a:srgbClr val="FF0000"/>
            </a:solidFill>
          </a:ln>
          <a:effectLst/>
        </p:spPr>
        <p:style>
          <a:lnRef idx="3">
            <a:schemeClr val="accent2"/>
          </a:lnRef>
          <a:fillRef idx="0">
            <a:schemeClr val="accent2"/>
          </a:fillRef>
          <a:effectRef idx="2">
            <a:schemeClr val="accent2"/>
          </a:effectRef>
          <a:fontRef idx="minor">
            <a:schemeClr val="tx1"/>
          </a:fontRef>
        </p:style>
      </p:cxnSp>
      <p:sp>
        <p:nvSpPr>
          <p:cNvPr id="330755" name="TextBox 10"/>
          <p:cNvSpPr txBox="1">
            <a:spLocks noChangeArrowheads="1"/>
          </p:cNvSpPr>
          <p:nvPr/>
        </p:nvSpPr>
        <p:spPr bwMode="auto">
          <a:xfrm>
            <a:off x="6948488" y="6237288"/>
            <a:ext cx="1571625" cy="304800"/>
          </a:xfrm>
          <a:prstGeom prst="rect">
            <a:avLst/>
          </a:prstGeom>
          <a:noFill/>
          <a:ln w="9525">
            <a:noFill/>
            <a:miter lim="800000"/>
            <a:headEnd/>
            <a:tailEnd/>
          </a:ln>
        </p:spPr>
        <p:txBody>
          <a:bodyPr>
            <a:spAutoFit/>
          </a:bodyPr>
          <a:lstStyle/>
          <a:p>
            <a:r>
              <a:rPr lang="en-GB" sz="1400">
                <a:solidFill>
                  <a:srgbClr val="00B0F0"/>
                </a:solidFill>
                <a:latin typeface="Arial" charset="0"/>
                <a:cs typeface="Arial" charset="0"/>
              </a:rPr>
              <a:t>www.rethink.org</a:t>
            </a:r>
          </a:p>
        </p:txBody>
      </p:sp>
      <p:pic>
        <p:nvPicPr>
          <p:cNvPr id="330756" name="Picture 7" descr="logo.bmp"/>
          <p:cNvPicPr>
            <a:picLocks noChangeAspect="1"/>
          </p:cNvPicPr>
          <p:nvPr/>
        </p:nvPicPr>
        <p:blipFill>
          <a:blip r:embed="rId3"/>
          <a:srcRect/>
          <a:stretch>
            <a:fillRect/>
          </a:stretch>
        </p:blipFill>
        <p:spPr bwMode="auto">
          <a:xfrm>
            <a:off x="214313" y="214313"/>
            <a:ext cx="1500187" cy="1427162"/>
          </a:xfrm>
          <a:prstGeom prst="rect">
            <a:avLst/>
          </a:prstGeom>
          <a:noFill/>
          <a:ln w="9525">
            <a:noFill/>
            <a:miter lim="800000"/>
            <a:headEnd/>
            <a:tailEnd/>
          </a:ln>
        </p:spPr>
      </p:pic>
      <p:pic>
        <p:nvPicPr>
          <p:cNvPr id="330757" name="Picture 2"/>
          <p:cNvPicPr>
            <a:picLocks noChangeAspect="1" noChangeArrowheads="1"/>
          </p:cNvPicPr>
          <p:nvPr/>
        </p:nvPicPr>
        <p:blipFill>
          <a:blip r:embed="rId4"/>
          <a:srcRect l="33540" t="13672" r="34567" b="6250"/>
          <a:stretch>
            <a:fillRect/>
          </a:stretch>
        </p:blipFill>
        <p:spPr bwMode="auto">
          <a:xfrm>
            <a:off x="1357313" y="1808163"/>
            <a:ext cx="3571875" cy="5049837"/>
          </a:xfrm>
          <a:prstGeom prst="rect">
            <a:avLst/>
          </a:prstGeom>
          <a:noFill/>
          <a:ln w="9525">
            <a:noFill/>
            <a:miter lim="800000"/>
            <a:headEnd/>
            <a:tailEnd/>
          </a:ln>
        </p:spPr>
      </p:pic>
      <p:sp>
        <p:nvSpPr>
          <p:cNvPr id="330758" name="TextBox 12"/>
          <p:cNvSpPr txBox="1">
            <a:spLocks noChangeArrowheads="1"/>
          </p:cNvSpPr>
          <p:nvPr/>
        </p:nvSpPr>
        <p:spPr bwMode="auto">
          <a:xfrm>
            <a:off x="5214938" y="2000250"/>
            <a:ext cx="3571875" cy="3743325"/>
          </a:xfrm>
          <a:prstGeom prst="rect">
            <a:avLst/>
          </a:prstGeom>
          <a:noFill/>
          <a:ln w="9525">
            <a:noFill/>
            <a:miter lim="800000"/>
            <a:headEnd/>
            <a:tailEnd/>
          </a:ln>
        </p:spPr>
        <p:txBody>
          <a:bodyPr>
            <a:spAutoFit/>
          </a:bodyPr>
          <a:lstStyle/>
          <a:p>
            <a:r>
              <a:rPr lang="en-GB" b="1">
                <a:solidFill>
                  <a:srgbClr val="FF0000"/>
                </a:solidFill>
                <a:latin typeface="Calibri" pitchFamily="34" charset="0"/>
              </a:rPr>
              <a:t>22. </a:t>
            </a:r>
          </a:p>
          <a:p>
            <a:r>
              <a:rPr lang="en-GB" b="1">
                <a:solidFill>
                  <a:srgbClr val="FF0000"/>
                </a:solidFill>
                <a:latin typeface="Calibri" pitchFamily="34" charset="0"/>
              </a:rPr>
              <a:t>We recommend that all Clinical</a:t>
            </a:r>
          </a:p>
          <a:p>
            <a:r>
              <a:rPr lang="en-GB" b="1">
                <a:solidFill>
                  <a:srgbClr val="FF0000"/>
                </a:solidFill>
                <a:latin typeface="Calibri" pitchFamily="34" charset="0"/>
              </a:rPr>
              <a:t>Commissioning Groups commission Early</a:t>
            </a:r>
          </a:p>
          <a:p>
            <a:r>
              <a:rPr lang="en-GB" b="1">
                <a:solidFill>
                  <a:srgbClr val="FF0000"/>
                </a:solidFill>
                <a:latin typeface="Calibri" pitchFamily="34" charset="0"/>
              </a:rPr>
              <a:t>Intervention in Psychosis services with sufficient resources to provide fidelity to the service model.</a:t>
            </a:r>
            <a:endParaRPr lang="en-GB" b="1">
              <a:solidFill>
                <a:srgbClr val="FF0000"/>
              </a:solidFill>
              <a:latin typeface="Arial" charset="0"/>
              <a:cs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bwMode="auto">
          <a:xfrm>
            <a:off x="0" y="26035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GB" smtClean="0"/>
              <a:t/>
            </a:r>
            <a:br>
              <a:rPr lang="en-GB" smtClean="0"/>
            </a:br>
            <a:r>
              <a:rPr lang="en-GB" sz="2400" smtClean="0"/>
              <a:t>Wednesday 12 March 2014</a:t>
            </a:r>
          </a:p>
        </p:txBody>
      </p:sp>
      <p:sp>
        <p:nvSpPr>
          <p:cNvPr id="332802" name="Rectangle 3"/>
          <p:cNvSpPr>
            <a:spLocks noGrp="1" noChangeArrowheads="1"/>
          </p:cNvSpPr>
          <p:nvPr>
            <p:ph idx="1"/>
          </p:nvPr>
        </p:nvSpPr>
        <p:spPr bwMode="auto">
          <a:xfrm>
            <a:off x="457200" y="1600200"/>
            <a:ext cx="8229600" cy="499745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 typeface="Arial" charset="0"/>
              <a:buNone/>
            </a:pPr>
            <a:r>
              <a:rPr lang="en-GB" sz="1400" smtClean="0"/>
              <a:t>	</a:t>
            </a:r>
            <a:r>
              <a:rPr lang="en-GB" sz="2000" b="1" smtClean="0"/>
              <a:t>“Th</a:t>
            </a:r>
            <a:r>
              <a:rPr lang="en-GB" sz="2000" b="1" i="1" smtClean="0"/>
              <a:t>e recent decision by NHS England and the health regulator Monitor to recommend cutting funding for mental health services by 20% more than that for acute hospitals completely contravenes the government's promise to put mental and physical healthcare on an equal footing and will put lives at risk. </a:t>
            </a:r>
          </a:p>
          <a:p>
            <a:pPr>
              <a:lnSpc>
                <a:spcPct val="80000"/>
              </a:lnSpc>
              <a:buFont typeface="Arial" charset="0"/>
              <a:buNone/>
            </a:pPr>
            <a:endParaRPr lang="en-GB" sz="2000" b="1" i="1" smtClean="0"/>
          </a:p>
          <a:p>
            <a:pPr>
              <a:lnSpc>
                <a:spcPct val="80000"/>
              </a:lnSpc>
              <a:buFont typeface="Arial" charset="0"/>
              <a:buNone/>
            </a:pPr>
            <a:r>
              <a:rPr lang="en-GB" sz="2000" b="1" i="1" smtClean="0"/>
              <a:t>	Mental health is chronically underfunded. It accounts for 28% of the disease burden, but gets just 13% of the NHS budget. Mental health services are straining at the seams and these new cuts will mean support is slashed in response to instructions from NHS England. This decision will cost much more in the long term as it will drive up admissions to A&amp;E and the number of people reaching crisis and needing expensive hospital care”.</a:t>
            </a:r>
            <a:r>
              <a:rPr lang="en-GB" sz="2000" i="1" smtClean="0"/>
              <a:t> </a:t>
            </a:r>
          </a:p>
          <a:p>
            <a:pPr>
              <a:lnSpc>
                <a:spcPct val="80000"/>
              </a:lnSpc>
              <a:buFont typeface="Arial" charset="0"/>
              <a:buNone/>
            </a:pPr>
            <a:endParaRPr lang="en-GB" sz="1000" b="1" smtClean="0"/>
          </a:p>
          <a:p>
            <a:pPr>
              <a:lnSpc>
                <a:spcPct val="80000"/>
              </a:lnSpc>
              <a:buFont typeface="Arial" charset="0"/>
              <a:buNone/>
            </a:pPr>
            <a:endParaRPr lang="en-GB" sz="1000" b="1" smtClean="0"/>
          </a:p>
          <a:p>
            <a:pPr>
              <a:lnSpc>
                <a:spcPct val="80000"/>
              </a:lnSpc>
              <a:buFont typeface="Arial" charset="0"/>
              <a:buNone/>
            </a:pPr>
            <a:r>
              <a:rPr lang="en-GB" sz="1400" b="1" smtClean="0"/>
              <a:t>	Sean Duggan </a:t>
            </a:r>
            <a:r>
              <a:rPr lang="en-GB" sz="1400" i="1" smtClean="0"/>
              <a:t>Chief executive, Centre for Mental Health, </a:t>
            </a:r>
            <a:r>
              <a:rPr lang="en-GB" sz="1400" b="1" smtClean="0"/>
              <a:t>Jenny Edwards </a:t>
            </a:r>
            <a:r>
              <a:rPr lang="en-GB" sz="1400" i="1" smtClean="0"/>
              <a:t>CEO, Mental Health Foundation, </a:t>
            </a:r>
            <a:r>
              <a:rPr lang="en-GB" sz="1400" b="1" smtClean="0"/>
              <a:t>Stephen Dalton </a:t>
            </a:r>
            <a:r>
              <a:rPr lang="en-GB" sz="1400" i="1" smtClean="0"/>
              <a:t>Chief executive, Mental Health Network, </a:t>
            </a:r>
            <a:r>
              <a:rPr lang="en-GB" sz="1400" b="1" smtClean="0"/>
              <a:t>Paul Farmer </a:t>
            </a:r>
            <a:r>
              <a:rPr lang="en-GB" sz="1400" i="1" smtClean="0"/>
              <a:t>CEO, Mind, </a:t>
            </a:r>
            <a:r>
              <a:rPr lang="en-GB" sz="1400" b="1" smtClean="0"/>
              <a:t>Mark Winstanley </a:t>
            </a:r>
            <a:r>
              <a:rPr lang="en-GB" sz="1400" i="1" smtClean="0"/>
              <a:t>CEO, Rethink Mental Illness, </a:t>
            </a:r>
            <a:r>
              <a:rPr lang="en-GB" sz="1400" b="1" smtClean="0"/>
              <a:t>Professor Sue Bailey </a:t>
            </a:r>
            <a:r>
              <a:rPr lang="en-GB" sz="1400" i="1" smtClean="0"/>
              <a:t>President of the Royal College of Psychiatrists</a:t>
            </a:r>
          </a:p>
        </p:txBody>
      </p:sp>
      <p:pic>
        <p:nvPicPr>
          <p:cNvPr id="332803" name="Picture 4" descr="The Guardian home">
            <a:hlinkClick r:id="rId2"/>
          </p:cNvPr>
          <p:cNvPicPr>
            <a:picLocks noChangeAspect="1" noChangeArrowheads="1"/>
          </p:cNvPicPr>
          <p:nvPr/>
        </p:nvPicPr>
        <p:blipFill>
          <a:blip r:embed="rId3"/>
          <a:srcRect/>
          <a:stretch>
            <a:fillRect/>
          </a:stretch>
        </p:blipFill>
        <p:spPr bwMode="auto">
          <a:xfrm>
            <a:off x="2987675" y="404813"/>
            <a:ext cx="2052638" cy="382587"/>
          </a:xfrm>
          <a:prstGeom prst="rect">
            <a:avLst/>
          </a:prstGeom>
          <a:noFill/>
          <a:ln w="9525">
            <a:noFill/>
            <a:miter lim="800000"/>
            <a:headEnd/>
            <a:tailEnd/>
          </a:ln>
        </p:spPr>
      </p:pic>
      <p:pic>
        <p:nvPicPr>
          <p:cNvPr id="332804"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ChangeArrowheads="1"/>
          </p:cNvSpPr>
          <p:nvPr>
            <p:ph type="title"/>
          </p:nvPr>
        </p:nvSpPr>
        <p:spPr bwMode="auto">
          <a:xfrm>
            <a:off x="1547813" y="1916113"/>
            <a:ext cx="6264275" cy="1143000"/>
          </a:xfrm>
          <a:noFill/>
          <a:ln>
            <a:miter lim="800000"/>
            <a:headEnd/>
            <a:tailEnd/>
          </a:ln>
        </p:spPr>
        <p:txBody>
          <a:bodyPr vert="horz" wrap="square" lIns="91440" tIns="45720" rIns="91440" bIns="45720" numCol="1" anchor="t" anchorCtr="0" compatLnSpc="1">
            <a:prstTxWarp prst="textNoShape">
              <a:avLst/>
            </a:prstTxWarp>
          </a:bodyPr>
          <a:lstStyle/>
          <a:p>
            <a:r>
              <a:rPr lang="en-GB" sz="7200" smtClean="0">
                <a:solidFill>
                  <a:srgbClr val="0099CC"/>
                </a:solidFill>
              </a:rPr>
              <a:t>Lost Generation</a:t>
            </a:r>
            <a:endParaRPr lang="en-GB" sz="7200" smtClean="0"/>
          </a:p>
        </p:txBody>
      </p:sp>
      <p:sp>
        <p:nvSpPr>
          <p:cNvPr id="333826" name="Rectangle 3"/>
          <p:cNvSpPr>
            <a:spLocks noGrp="1" noChangeArrowheads="1"/>
          </p:cNvSpPr>
          <p:nvPr>
            <p:ph idx="1"/>
          </p:nvPr>
        </p:nvSpPr>
        <p:spPr bwMode="auto">
          <a:xfrm>
            <a:off x="468313" y="5589588"/>
            <a:ext cx="8229600" cy="925512"/>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Arial" charset="0"/>
              <a:buNone/>
            </a:pPr>
            <a:r>
              <a:rPr lang="en-GB" sz="2400" smtClean="0">
                <a:hlinkClick r:id="rId3" tooltip="http://www.rethink.org/media/973932/LOST%20GENERATION%20-%20Rethink%20Mental%20Illness%20report.pdf"/>
              </a:rPr>
              <a:t>http://www.rethink.org/media/973932/LOST%20GENERATION%20-%20Rethink%20Mental%20Illness%20report.pdf</a:t>
            </a:r>
            <a:endParaRPr lang="en-GB" sz="2400" smtClean="0"/>
          </a:p>
        </p:txBody>
      </p:sp>
      <p:pic>
        <p:nvPicPr>
          <p:cNvPr id="333827" name="Picture 7" descr="logo.bmp"/>
          <p:cNvPicPr>
            <a:picLocks noChangeAspect="1"/>
          </p:cNvPicPr>
          <p:nvPr/>
        </p:nvPicPr>
        <p:blipFill>
          <a:blip r:embed="rId4"/>
          <a:srcRect/>
          <a:stretch>
            <a:fillRect/>
          </a:stretch>
        </p:blipFill>
        <p:spPr bwMode="auto">
          <a:xfrm>
            <a:off x="539750" y="188913"/>
            <a:ext cx="1368425" cy="1301750"/>
          </a:xfrm>
          <a:prstGeom prst="rect">
            <a:avLst/>
          </a:prstGeom>
          <a:noFill/>
          <a:ln w="9525">
            <a:noFill/>
            <a:miter lim="800000"/>
            <a:headEnd/>
            <a:tailEnd/>
          </a:ln>
        </p:spPr>
      </p:pic>
      <p:pic>
        <p:nvPicPr>
          <p:cNvPr id="333828" name="Picture 2"/>
          <p:cNvPicPr>
            <a:picLocks noChangeAspect="1" noChangeArrowheads="1"/>
          </p:cNvPicPr>
          <p:nvPr/>
        </p:nvPicPr>
        <p:blipFill>
          <a:blip r:embed="rId5"/>
          <a:srcRect/>
          <a:stretch>
            <a:fillRect/>
          </a:stretch>
        </p:blipFill>
        <p:spPr bwMode="auto">
          <a:xfrm>
            <a:off x="3348038" y="260350"/>
            <a:ext cx="5292725" cy="1220788"/>
          </a:xfrm>
          <a:prstGeom prst="rect">
            <a:avLst/>
          </a:prstGeom>
          <a:noFill/>
          <a:ln w="9525">
            <a:noFill/>
            <a:miter lim="800000"/>
            <a:headEnd/>
            <a:tailEnd/>
          </a:ln>
        </p:spPr>
      </p:pic>
      <p:graphicFrame>
        <p:nvGraphicFramePr>
          <p:cNvPr id="339980" name="Group 12"/>
          <p:cNvGraphicFramePr>
            <a:graphicFrameLocks noGrp="1"/>
          </p:cNvGraphicFramePr>
          <p:nvPr/>
        </p:nvGraphicFramePr>
        <p:xfrm>
          <a:off x="2916238" y="3357563"/>
          <a:ext cx="3600450" cy="1800225"/>
        </p:xfrm>
        <a:graphic>
          <a:graphicData uri="http://schemas.openxmlformats.org/drawingml/2006/table">
            <a:tbl>
              <a:tblPr/>
              <a:tblGrid>
                <a:gridCol w="3600450"/>
              </a:tblGrid>
              <a:tr h="18002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bg1"/>
                          </a:solidFill>
                          <a:effectLst/>
                          <a:latin typeface="Calibri" pitchFamily="34" charset="0"/>
                        </a:rPr>
                        <a:t>Why young people with psychosis are being left behind and what needs to change.</a:t>
                      </a:r>
                      <a:r>
                        <a:rPr kumimoji="0" lang="en-GB" sz="2800" b="0" i="0" u="none" strike="noStrike" cap="none" normalizeH="0" baseline="0" smtClean="0">
                          <a:ln>
                            <a:noFill/>
                          </a:ln>
                          <a:solidFill>
                            <a:schemeClr val="tx1"/>
                          </a:solidFill>
                          <a:effectLst/>
                          <a:latin typeface="Calibri"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2"/>
          <p:cNvSpPr>
            <a:spLocks noGrp="1" noChangeArrowheads="1"/>
          </p:cNvSpPr>
          <p:nvPr>
            <p:ph type="title"/>
          </p:nvPr>
        </p:nvSpPr>
        <p:spPr bwMode="auto">
          <a:xfrm>
            <a:off x="2339975" y="981075"/>
            <a:ext cx="4319588" cy="1143000"/>
          </a:xfrm>
          <a:noFill/>
          <a:ln>
            <a:miter lim="800000"/>
            <a:headEnd/>
            <a:tailEnd/>
          </a:ln>
        </p:spPr>
        <p:txBody>
          <a:bodyPr vert="horz" wrap="square" lIns="91440" tIns="45720" rIns="91440" bIns="45720" numCol="1" anchor="t" anchorCtr="0" compatLnSpc="1">
            <a:prstTxWarp prst="textNoShape">
              <a:avLst/>
            </a:prstTxWarp>
          </a:bodyPr>
          <a:lstStyle/>
          <a:p>
            <a:r>
              <a:rPr lang="en-GB" smtClean="0">
                <a:solidFill>
                  <a:srgbClr val="0099CC"/>
                </a:solidFill>
              </a:rPr>
              <a:t>Lost Generation</a:t>
            </a:r>
          </a:p>
        </p:txBody>
      </p:sp>
      <p:sp>
        <p:nvSpPr>
          <p:cNvPr id="335874" name="Rectangle 3"/>
          <p:cNvSpPr>
            <a:spLocks noGrp="1" noChangeArrowheads="1"/>
          </p:cNvSpPr>
          <p:nvPr>
            <p:ph idx="1"/>
          </p:nvPr>
        </p:nvSpPr>
        <p:spPr bwMode="auto">
          <a:xfrm>
            <a:off x="395288" y="1125538"/>
            <a:ext cx="8229600" cy="5030787"/>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Arial" charset="0"/>
              <a:buNone/>
            </a:pPr>
            <a:endParaRPr lang="en-GB" sz="2400" smtClean="0"/>
          </a:p>
          <a:p>
            <a:pPr>
              <a:lnSpc>
                <a:spcPct val="90000"/>
              </a:lnSpc>
              <a:buFont typeface="Arial" charset="0"/>
              <a:buNone/>
            </a:pPr>
            <a:endParaRPr lang="en-GB" sz="2400" smtClean="0"/>
          </a:p>
          <a:p>
            <a:pPr>
              <a:lnSpc>
                <a:spcPct val="90000"/>
              </a:lnSpc>
              <a:buFont typeface="Arial" charset="0"/>
              <a:buNone/>
            </a:pPr>
            <a:r>
              <a:rPr lang="en-GB" sz="2400" smtClean="0"/>
              <a:t>Budgets are being squeezed in half of all EIP services:</a:t>
            </a:r>
          </a:p>
          <a:p>
            <a:pPr>
              <a:lnSpc>
                <a:spcPct val="90000"/>
              </a:lnSpc>
            </a:pPr>
            <a:r>
              <a:rPr lang="en-GB" sz="2400" smtClean="0"/>
              <a:t>50% of services say their budget has decreased in the past year.</a:t>
            </a:r>
          </a:p>
          <a:p>
            <a:pPr>
              <a:lnSpc>
                <a:spcPct val="90000"/>
              </a:lnSpc>
            </a:pPr>
            <a:r>
              <a:rPr lang="en-GB" sz="2400" smtClean="0"/>
              <a:t>17% say their budget has been reduced by 6-10%.</a:t>
            </a:r>
          </a:p>
          <a:p>
            <a:pPr>
              <a:lnSpc>
                <a:spcPct val="90000"/>
              </a:lnSpc>
            </a:pPr>
            <a:r>
              <a:rPr lang="en-GB" sz="2400" smtClean="0"/>
              <a:t>11% say they have faced cuts of 11-20% in the last year.</a:t>
            </a:r>
          </a:p>
          <a:p>
            <a:pPr>
              <a:lnSpc>
                <a:spcPct val="90000"/>
              </a:lnSpc>
            </a:pPr>
            <a:r>
              <a:rPr lang="en-GB" sz="2400" smtClean="0"/>
              <a:t>No services say that their budget has increased in the last year.</a:t>
            </a:r>
          </a:p>
          <a:p>
            <a:pPr>
              <a:lnSpc>
                <a:spcPct val="90000"/>
              </a:lnSpc>
            </a:pPr>
            <a:r>
              <a:rPr lang="en-GB" sz="2400" smtClean="0"/>
              <a:t>58% of services say they have lost staff in the past year.</a:t>
            </a:r>
          </a:p>
          <a:p>
            <a:pPr>
              <a:lnSpc>
                <a:spcPct val="90000"/>
              </a:lnSpc>
            </a:pPr>
            <a:r>
              <a:rPr lang="en-GB" sz="2400" smtClean="0"/>
              <a:t>53% of services say the quality of their service has decreased in the past year.</a:t>
            </a:r>
          </a:p>
        </p:txBody>
      </p:sp>
      <p:pic>
        <p:nvPicPr>
          <p:cNvPr id="335875" name="Picture 7" descr="logo.bmp"/>
          <p:cNvPicPr>
            <a:picLocks noChangeAspect="1"/>
          </p:cNvPicPr>
          <p:nvPr/>
        </p:nvPicPr>
        <p:blipFill>
          <a:blip r:embed="rId3"/>
          <a:srcRect/>
          <a:stretch>
            <a:fillRect/>
          </a:stretch>
        </p:blipFill>
        <p:spPr bwMode="auto">
          <a:xfrm>
            <a:off x="468313" y="333375"/>
            <a:ext cx="1068387" cy="1016000"/>
          </a:xfrm>
          <a:prstGeom prst="rect">
            <a:avLst/>
          </a:prstGeom>
          <a:noFill/>
          <a:ln w="9525">
            <a:noFill/>
            <a:miter lim="800000"/>
            <a:headEnd/>
            <a:tailEnd/>
          </a:ln>
        </p:spPr>
      </p:pic>
      <p:pic>
        <p:nvPicPr>
          <p:cNvPr id="335876"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a:xfrm>
            <a:off x="468313" y="1196975"/>
            <a:ext cx="8229600" cy="719138"/>
          </a:xfrm>
          <a:noFill/>
          <a:ln>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smtClean="0"/>
              <a:t>Closing the Gap: </a:t>
            </a:r>
            <a:br>
              <a:rPr lang="en-GB" sz="3200" smtClean="0"/>
            </a:br>
            <a:r>
              <a:rPr lang="en-GB" sz="2400" smtClean="0"/>
              <a:t>Priorities for essential change in mental health (DH 2014)</a:t>
            </a:r>
          </a:p>
        </p:txBody>
      </p:sp>
      <p:sp>
        <p:nvSpPr>
          <p:cNvPr id="54275" name="Rectangle 3"/>
          <p:cNvSpPr>
            <a:spLocks noGrp="1" noChangeArrowheads="1"/>
          </p:cNvSpPr>
          <p:nvPr>
            <p:ph idx="1"/>
          </p:nvPr>
        </p:nvSpPr>
        <p:spPr>
          <a:xfrm>
            <a:off x="468313" y="1989138"/>
            <a:ext cx="8229600" cy="4103687"/>
          </a:xfrm>
        </p:spPr>
        <p:txBody>
          <a:bodyPr/>
          <a:lstStyle/>
          <a:p>
            <a:pPr marL="609600" indent="-609600">
              <a:buFont typeface="Arial" charset="0"/>
              <a:buNone/>
              <a:defRPr/>
            </a:pPr>
            <a:r>
              <a:rPr lang="en-GB" b="1" smtClean="0"/>
              <a:t>Increasing access to MH services: </a:t>
            </a:r>
          </a:p>
          <a:p>
            <a:pPr marL="609600" indent="-609600">
              <a:buFontTx/>
              <a:buAutoNum type="arabicPeriod"/>
              <a:defRPr/>
            </a:pPr>
            <a:r>
              <a:rPr lang="en-GB" sz="2400" smtClean="0"/>
              <a:t>High-quality local MH services should be commissioned in all areas</a:t>
            </a:r>
          </a:p>
          <a:p>
            <a:pPr marL="609600" indent="-609600">
              <a:buFontTx/>
              <a:buAutoNum type="arabicPeriod"/>
              <a:defRPr/>
            </a:pPr>
            <a:r>
              <a:rPr lang="en-GB" sz="2400" smtClean="0"/>
              <a:t>An information revolution</a:t>
            </a:r>
          </a:p>
          <a:p>
            <a:pPr marL="609600" indent="-609600">
              <a:buFontTx/>
              <a:buAutoNum type="arabicPeriod"/>
              <a:defRPr/>
            </a:pPr>
            <a:r>
              <a:rPr lang="en-GB" sz="2400" smtClean="0"/>
              <a:t>Clear waiting time limits for MH services</a:t>
            </a:r>
          </a:p>
          <a:p>
            <a:pPr marL="609600" indent="-609600">
              <a:buFontTx/>
              <a:buAutoNum type="arabicPeriod"/>
              <a:defRPr/>
            </a:pPr>
            <a:r>
              <a:rPr lang="en-GB" sz="2400" smtClean="0"/>
              <a:t>Tackle inequalities around access to MH services</a:t>
            </a:r>
          </a:p>
          <a:p>
            <a:pPr marL="609600" indent="-609600">
              <a:buFontTx/>
              <a:buAutoNum type="arabicPeriod"/>
              <a:defRPr/>
            </a:pPr>
            <a:r>
              <a:rPr lang="en-GB" sz="2400" smtClean="0"/>
              <a:t>900,000 people pa will benefit from psychological therapies </a:t>
            </a:r>
          </a:p>
          <a:p>
            <a:pPr marL="609600" indent="-609600">
              <a:buFontTx/>
              <a:buAutoNum type="arabicPeriod"/>
              <a:defRPr/>
            </a:pPr>
            <a:r>
              <a:rPr lang="en-GB" sz="2400" smtClean="0"/>
              <a:t>IAPT for children and young people</a:t>
            </a:r>
          </a:p>
          <a:p>
            <a:pPr marL="609600" indent="-609600">
              <a:buFontTx/>
              <a:buAutoNum type="arabicPeriod"/>
              <a:defRPr/>
            </a:pPr>
            <a:r>
              <a:rPr lang="en-GB" sz="2400" smtClean="0"/>
              <a:t>The most effective services will get the most funding</a:t>
            </a:r>
          </a:p>
          <a:p>
            <a:pPr marL="609600" indent="-609600">
              <a:buFontTx/>
              <a:buAutoNum type="arabicPeriod"/>
              <a:defRPr/>
            </a:pPr>
            <a:endParaRPr lang="en-GB" sz="2800" b="1" smtClean="0">
              <a:effectLst>
                <a:outerShdw blurRad="38100" dist="38100" dir="2700000" algn="tl">
                  <a:srgbClr val="C0C0C0"/>
                </a:outerShdw>
              </a:effectLst>
            </a:endParaRPr>
          </a:p>
        </p:txBody>
      </p:sp>
      <p:pic>
        <p:nvPicPr>
          <p:cNvPr id="32771"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p:cNvSpPr>
            <a:spLocks noGrp="1" noChangeArrowheads="1"/>
          </p:cNvSpPr>
          <p:nvPr>
            <p:ph type="title" idx="4294967295"/>
          </p:nvPr>
        </p:nvSpPr>
        <p:spPr bwMode="auto">
          <a:xfrm>
            <a:off x="457200" y="549275"/>
            <a:ext cx="8229600" cy="868363"/>
          </a:xfrm>
          <a:prstGeom prst="rect">
            <a:avLst/>
          </a:prstGeom>
          <a:noFill/>
          <a:ln>
            <a:miter lim="800000"/>
            <a:headEnd/>
            <a:tailEnd/>
          </a:ln>
        </p:spPr>
        <p:txBody>
          <a:bodyPr/>
          <a:lstStyle/>
          <a:p>
            <a:r>
              <a:rPr lang="en-GB" sz="4000" b="1" smtClean="0">
                <a:solidFill>
                  <a:srgbClr val="0099CC"/>
                </a:solidFill>
              </a:rPr>
              <a:t>Recommendations</a:t>
            </a:r>
          </a:p>
        </p:txBody>
      </p:sp>
      <p:sp>
        <p:nvSpPr>
          <p:cNvPr id="337922"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a:lnSpc>
                <a:spcPct val="80000"/>
              </a:lnSpc>
            </a:pPr>
            <a:r>
              <a:rPr lang="en-GB" sz="2800" smtClean="0"/>
              <a:t>Young people experiencing psychosis need guaranteed access to EIP support. The Government must introduce a maximum waiting time for accessing EIP services.</a:t>
            </a:r>
          </a:p>
          <a:p>
            <a:pPr>
              <a:lnSpc>
                <a:spcPct val="80000"/>
              </a:lnSpc>
            </a:pPr>
            <a:r>
              <a:rPr lang="en-GB" sz="2800" smtClean="0"/>
              <a:t>NHS England must make provision of EIP services a key priority for commissioners. To achieve this, it should design CQUINs and other incentives to ensure local commissioners reward good quality EIP services.</a:t>
            </a:r>
          </a:p>
          <a:p>
            <a:pPr>
              <a:lnSpc>
                <a:spcPct val="80000"/>
              </a:lnSpc>
            </a:pPr>
            <a:r>
              <a:rPr lang="en-GB" sz="2800" smtClean="0"/>
              <a:t>Clinical commissioning groups must ensure that they commission the full EIP model, including specialist employment and physical health care support.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68313" y="908050"/>
            <a:ext cx="8229600" cy="1368425"/>
          </a:xfrm>
          <a:prstGeom prst="rect">
            <a:avLst/>
          </a:prstGeom>
        </p:spPr>
        <p:txBody>
          <a:bodyPr anchor="b"/>
          <a:lstStyle/>
          <a:p>
            <a:pPr eaLnBrk="1" hangingPunct="1">
              <a:defRPr/>
            </a:pP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Drivers for EIP in UK</a:t>
            </a:r>
            <a:br>
              <a:rPr lang="en-GB" sz="4000" smtClean="0">
                <a:effectLst>
                  <a:outerShdw blurRad="38100" dist="38100" dir="2700000" algn="tl">
                    <a:srgbClr val="C0C0C0"/>
                  </a:outerShdw>
                </a:effectLst>
              </a:rPr>
            </a:br>
            <a:endParaRPr lang="en-GB" sz="4000" smtClean="0">
              <a:effectLst>
                <a:outerShdw blurRad="38100" dist="38100" dir="2700000" algn="tl">
                  <a:srgbClr val="C0C0C0"/>
                </a:outerShdw>
              </a:effectLst>
            </a:endParaRPr>
          </a:p>
        </p:txBody>
      </p:sp>
      <p:sp>
        <p:nvSpPr>
          <p:cNvPr id="61443" name="Rectangle 3"/>
          <p:cNvSpPr>
            <a:spLocks noGrp="1" noChangeArrowheads="1"/>
          </p:cNvSpPr>
          <p:nvPr>
            <p:ph idx="4294967295"/>
          </p:nvPr>
        </p:nvSpPr>
        <p:spPr>
          <a:xfrm>
            <a:off x="468313" y="1989138"/>
            <a:ext cx="8229600" cy="4105275"/>
          </a:xfrm>
          <a:prstGeom prst="rect">
            <a:avLst/>
          </a:prstGeom>
        </p:spPr>
        <p:txBody>
          <a:bodyPr/>
          <a:lstStyle/>
          <a:p>
            <a:pPr eaLnBrk="1" hangingPunct="1">
              <a:lnSpc>
                <a:spcPct val="90000"/>
              </a:lnSpc>
              <a:defRPr/>
            </a:pPr>
            <a:r>
              <a:rPr lang="en-GB" sz="2400" smtClean="0">
                <a:effectLst>
                  <a:outerShdw blurRad="38100" dist="38100" dir="2700000" algn="tl">
                    <a:srgbClr val="C0C0C0"/>
                  </a:outerShdw>
                </a:effectLst>
              </a:rPr>
              <a:t>Mental Health Policy/Modernisation/Transformation</a:t>
            </a:r>
          </a:p>
          <a:p>
            <a:pPr eaLnBrk="1" hangingPunct="1">
              <a:lnSpc>
                <a:spcPct val="90000"/>
              </a:lnSpc>
              <a:defRPr/>
            </a:pPr>
            <a:r>
              <a:rPr lang="en-GB" sz="2400" smtClean="0">
                <a:effectLst>
                  <a:outerShdw blurRad="38100" dist="38100" dir="2700000" algn="tl">
                    <a:srgbClr val="C0C0C0"/>
                  </a:outerShdw>
                </a:effectLst>
              </a:rPr>
              <a:t>UK and international research evidence for EI</a:t>
            </a:r>
            <a:r>
              <a:rPr lang="en-GB" sz="2400" b="1" smtClean="0">
                <a:effectLst>
                  <a:outerShdw blurRad="38100" dist="38100" dir="2700000" algn="tl">
                    <a:srgbClr val="C0C0C0"/>
                  </a:outerShdw>
                </a:effectLst>
              </a:rPr>
              <a:t> </a:t>
            </a:r>
          </a:p>
          <a:p>
            <a:pPr eaLnBrk="1" hangingPunct="1">
              <a:lnSpc>
                <a:spcPct val="90000"/>
              </a:lnSpc>
              <a:defRPr/>
            </a:pPr>
            <a:r>
              <a:rPr lang="en-GB" sz="2400" smtClean="0">
                <a:effectLst>
                  <a:outerShdw blurRad="38100" dist="38100" dir="2700000" algn="tl">
                    <a:srgbClr val="C0C0C0"/>
                  </a:outerShdw>
                </a:effectLst>
              </a:rPr>
              <a:t>Problems with TAU/late intervention </a:t>
            </a:r>
          </a:p>
          <a:p>
            <a:pPr eaLnBrk="1" hangingPunct="1">
              <a:lnSpc>
                <a:spcPct val="90000"/>
              </a:lnSpc>
              <a:defRPr/>
            </a:pPr>
            <a:r>
              <a:rPr lang="en-GB" sz="2400" smtClean="0">
                <a:effectLst>
                  <a:outerShdw blurRad="38100" dist="38100" dir="2700000" algn="tl">
                    <a:srgbClr val="C0C0C0"/>
                  </a:outerShdw>
                </a:effectLst>
              </a:rPr>
              <a:t>New treatments and Guidelines</a:t>
            </a:r>
          </a:p>
          <a:p>
            <a:pPr eaLnBrk="1" hangingPunct="1">
              <a:lnSpc>
                <a:spcPct val="90000"/>
              </a:lnSpc>
              <a:defRPr/>
            </a:pPr>
            <a:r>
              <a:rPr lang="en-GB" sz="2400" smtClean="0">
                <a:effectLst>
                  <a:outerShdw blurRad="38100" dist="38100" dir="2700000" algn="tl">
                    <a:srgbClr val="C0C0C0"/>
                  </a:outerShdw>
                </a:effectLst>
              </a:rPr>
              <a:t>Costs/Benefits research</a:t>
            </a:r>
          </a:p>
          <a:p>
            <a:pPr eaLnBrk="1" hangingPunct="1">
              <a:lnSpc>
                <a:spcPct val="90000"/>
              </a:lnSpc>
              <a:defRPr/>
            </a:pPr>
            <a:r>
              <a:rPr lang="en-GB" sz="2400" smtClean="0">
                <a:effectLst>
                  <a:outerShdw blurRad="38100" dist="38100" dir="2700000" algn="tl">
                    <a:srgbClr val="C0C0C0"/>
                  </a:outerShdw>
                </a:effectLst>
              </a:rPr>
              <a:t>Social Movements, campaigning and challenges to dominance of the established paradigm</a:t>
            </a:r>
          </a:p>
          <a:p>
            <a:pPr eaLnBrk="1" hangingPunct="1">
              <a:lnSpc>
                <a:spcPct val="90000"/>
              </a:lnSpc>
              <a:defRPr/>
            </a:pPr>
            <a:r>
              <a:rPr lang="en-GB" sz="2400" b="1" smtClean="0">
                <a:effectLst>
                  <a:outerShdw blurRad="38100" dist="38100" dir="2700000" algn="tl">
                    <a:srgbClr val="C0C0C0"/>
                  </a:outerShdw>
                </a:effectLst>
              </a:rPr>
              <a:t>Outcomes agenda and Performance Management</a:t>
            </a:r>
          </a:p>
          <a:p>
            <a:pPr eaLnBrk="1" hangingPunct="1">
              <a:lnSpc>
                <a:spcPct val="90000"/>
              </a:lnSpc>
              <a:defRPr/>
            </a:pPr>
            <a:r>
              <a:rPr lang="en-GB" sz="2400" smtClean="0">
                <a:effectLst>
                  <a:outerShdw blurRad="38100" dist="38100" dir="2700000" algn="tl">
                    <a:srgbClr val="C0C0C0"/>
                  </a:outerShdw>
                </a:effectLst>
              </a:rPr>
              <a:t>Austerity?</a:t>
            </a:r>
          </a:p>
        </p:txBody>
      </p:sp>
      <p:pic>
        <p:nvPicPr>
          <p:cNvPr id="338947"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1125538"/>
            <a:ext cx="8229600" cy="720725"/>
          </a:xfrm>
        </p:spPr>
        <p:txBody>
          <a:bodyPr vert="horz" wrap="square" lIns="91440" tIns="45720" rIns="91440" bIns="45720" numCol="1" anchor="b" anchorCtr="0" compatLnSpc="1">
            <a:prstTxWarp prst="textNoShape">
              <a:avLst/>
            </a:prstTxWarp>
          </a:bodyPr>
          <a:lstStyle/>
          <a:p>
            <a:pPr eaLnBrk="1" hangingPunct="1">
              <a:defRPr/>
            </a:pPr>
            <a:r>
              <a:rPr lang="en-GB" b="0" smtClean="0">
                <a:effectLst>
                  <a:outerShdw blurRad="38100" dist="38100" dir="2700000" algn="tl">
                    <a:srgbClr val="C0C0C0"/>
                  </a:outerShdw>
                </a:effectLst>
              </a:rPr>
              <a:t>UK Performance management</a:t>
            </a:r>
          </a:p>
        </p:txBody>
      </p:sp>
      <p:sp>
        <p:nvSpPr>
          <p:cNvPr id="10243" name="Rectangle 3"/>
          <p:cNvSpPr>
            <a:spLocks noGrp="1" noChangeArrowheads="1"/>
          </p:cNvSpPr>
          <p:nvPr>
            <p:ph idx="1"/>
          </p:nvPr>
        </p:nvSpPr>
        <p:spPr>
          <a:xfrm>
            <a:off x="395288" y="2060575"/>
            <a:ext cx="8229600" cy="4105275"/>
          </a:xfrm>
        </p:spPr>
        <p:txBody>
          <a:bodyPr vert="horz" wrap="square" lIns="91440" tIns="45720" rIns="91440" bIns="45720" numCol="1" anchor="t" anchorCtr="0" compatLnSpc="1">
            <a:prstTxWarp prst="textNoShape">
              <a:avLst/>
            </a:prstTxWarp>
          </a:bodyPr>
          <a:lstStyle/>
          <a:p>
            <a:pPr eaLnBrk="1" hangingPunct="1">
              <a:defRPr/>
            </a:pPr>
            <a:r>
              <a:rPr lang="en-GB" smtClean="0">
                <a:effectLst>
                  <a:outerShdw blurRad="38100" dist="38100" dir="2700000" algn="tl">
                    <a:srgbClr val="C0C0C0"/>
                  </a:outerShdw>
                </a:effectLst>
              </a:rPr>
              <a:t>SHAs - weighted population</a:t>
            </a:r>
          </a:p>
          <a:p>
            <a:pPr eaLnBrk="1" hangingPunct="1">
              <a:defRPr/>
            </a:pPr>
            <a:r>
              <a:rPr lang="en-GB" smtClean="0">
                <a:effectLst>
                  <a:outerShdw blurRad="38100" dist="38100" dir="2700000" algn="tl">
                    <a:srgbClr val="C0C0C0"/>
                  </a:outerShdw>
                </a:effectLst>
              </a:rPr>
              <a:t>No.s teams</a:t>
            </a:r>
          </a:p>
          <a:p>
            <a:pPr eaLnBrk="1" hangingPunct="1">
              <a:defRPr/>
            </a:pPr>
            <a:r>
              <a:rPr lang="en-GB" smtClean="0">
                <a:effectLst>
                  <a:outerShdw blurRad="38100" dist="38100" dir="2700000" algn="tl">
                    <a:srgbClr val="C0C0C0"/>
                  </a:outerShdw>
                </a:effectLst>
              </a:rPr>
              <a:t>No.s clients </a:t>
            </a:r>
          </a:p>
          <a:p>
            <a:pPr eaLnBrk="1" hangingPunct="1">
              <a:defRPr/>
            </a:pPr>
            <a:r>
              <a:rPr lang="en-GB" smtClean="0">
                <a:effectLst>
                  <a:outerShdw blurRad="38100" dist="38100" dir="2700000" algn="tl">
                    <a:srgbClr val="C0C0C0"/>
                  </a:outerShdw>
                </a:effectLst>
              </a:rPr>
              <a:t>2006 deadline (and subsequent ‘refresh’)</a:t>
            </a:r>
          </a:p>
          <a:p>
            <a:pPr eaLnBrk="1" hangingPunct="1">
              <a:defRPr/>
            </a:pPr>
            <a:r>
              <a:rPr lang="en-GB" smtClean="0">
                <a:effectLst>
                  <a:outerShdw blurRad="38100" dist="38100" dir="2700000" algn="tl">
                    <a:srgbClr val="C0C0C0"/>
                  </a:outerShdw>
                </a:effectLst>
              </a:rPr>
              <a:t>DUP target…</a:t>
            </a:r>
          </a:p>
          <a:p>
            <a:pPr eaLnBrk="1" hangingPunct="1">
              <a:defRPr/>
            </a:pPr>
            <a:r>
              <a:rPr lang="en-GB" smtClean="0">
                <a:effectLst>
                  <a:outerShdw blurRad="38100" dist="38100" dir="2700000" algn="tl">
                    <a:srgbClr val="C0C0C0"/>
                  </a:outerShdw>
                </a:effectLst>
              </a:rPr>
              <a:t>Fidelity?</a:t>
            </a:r>
          </a:p>
          <a:p>
            <a:pPr eaLnBrk="1" hangingPunct="1">
              <a:defRPr/>
            </a:pPr>
            <a:r>
              <a:rPr lang="en-GB" smtClean="0">
                <a:effectLst>
                  <a:outerShdw blurRad="38100" dist="38100" dir="2700000" algn="tl">
                    <a:srgbClr val="C0C0C0"/>
                  </a:outerShdw>
                </a:effectLst>
              </a:rPr>
              <a:t>Outcomes?</a:t>
            </a:r>
          </a:p>
          <a:p>
            <a:pPr eaLnBrk="1" hangingPunct="1">
              <a:defRPr/>
            </a:pPr>
            <a:endParaRPr lang="en-GB" smtClean="0">
              <a:effectLst>
                <a:outerShdw blurRad="38100" dist="38100" dir="2700000" algn="tl">
                  <a:srgbClr val="C0C0C0"/>
                </a:outerShdw>
              </a:effectLst>
            </a:endParaRPr>
          </a:p>
        </p:txBody>
      </p:sp>
      <p:pic>
        <p:nvPicPr>
          <p:cNvPr id="340995"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1196975"/>
            <a:ext cx="8891588" cy="865188"/>
          </a:xfrm>
          <a:prstGeom prst="rect">
            <a:avLst/>
          </a:prstGeom>
        </p:spPr>
        <p:txBody>
          <a:bodyPr/>
          <a:lstStyle/>
          <a:p>
            <a:pPr eaLnBrk="1" fontAlgn="auto" hangingPunct="1">
              <a:spcAft>
                <a:spcPts val="0"/>
              </a:spcAft>
              <a:defRPr/>
            </a:pPr>
            <a:r>
              <a:rPr lang="en-GB" sz="3600" dirty="0" smtClean="0">
                <a:effectLst>
                  <a:outerShdw blurRad="38100" dist="38100" dir="2700000" algn="tl">
                    <a:srgbClr val="C0C0C0"/>
                  </a:outerShdw>
                </a:effectLst>
              </a:rPr>
              <a:t>IRIS </a:t>
            </a:r>
            <a:r>
              <a:rPr lang="en-GB" sz="3600" dirty="0">
                <a:effectLst>
                  <a:outerShdw blurRad="38100" dist="38100" dir="2700000" algn="tl">
                    <a:srgbClr val="C0C0C0"/>
                  </a:outerShdw>
                </a:effectLst>
              </a:rPr>
              <a:t>outcome objectives</a:t>
            </a:r>
          </a:p>
        </p:txBody>
      </p:sp>
      <p:sp>
        <p:nvSpPr>
          <p:cNvPr id="48131" name="Rectangle 3"/>
          <p:cNvSpPr>
            <a:spLocks noGrp="1" noChangeArrowheads="1"/>
          </p:cNvSpPr>
          <p:nvPr>
            <p:ph type="body" sz="half" idx="4294967295"/>
          </p:nvPr>
        </p:nvSpPr>
        <p:spPr>
          <a:xfrm>
            <a:off x="611188" y="2332038"/>
            <a:ext cx="4038600" cy="4525962"/>
          </a:xfrm>
          <a:prstGeom prst="rect">
            <a:avLst/>
          </a:prstGeom>
        </p:spPr>
        <p:txBody>
          <a:bodyPr/>
          <a:lstStyle/>
          <a:p>
            <a:pPr marL="533400" indent="-533400" eaLnBrk="1" hangingPunct="1">
              <a:lnSpc>
                <a:spcPct val="90000"/>
              </a:lnSpc>
              <a:defRPr/>
            </a:pPr>
            <a:r>
              <a:rPr lang="en-GB" sz="2400" smtClean="0">
                <a:effectLst>
                  <a:outerShdw blurRad="38100" dist="38100" dir="2700000" algn="tl">
                    <a:srgbClr val="C0C0C0"/>
                  </a:outerShdw>
                </a:effectLst>
              </a:rPr>
              <a:t>Duration of untreated psychosis (delay)</a:t>
            </a:r>
          </a:p>
          <a:p>
            <a:pPr marL="533400" indent="-533400" eaLnBrk="1" hangingPunct="1">
              <a:lnSpc>
                <a:spcPct val="90000"/>
              </a:lnSpc>
              <a:defRPr/>
            </a:pPr>
            <a:r>
              <a:rPr lang="en-GB" sz="2400" smtClean="0">
                <a:effectLst>
                  <a:outerShdw blurRad="38100" dist="38100" dir="2700000" algn="tl">
                    <a:srgbClr val="C0C0C0"/>
                  </a:outerShdw>
                </a:effectLst>
              </a:rPr>
              <a:t>Use of MHA</a:t>
            </a:r>
          </a:p>
          <a:p>
            <a:pPr marL="533400" indent="-533400" eaLnBrk="1" hangingPunct="1">
              <a:lnSpc>
                <a:spcPct val="90000"/>
              </a:lnSpc>
              <a:defRPr/>
            </a:pPr>
            <a:r>
              <a:rPr lang="en-GB" sz="2400" smtClean="0">
                <a:effectLst>
                  <a:outerShdw blurRad="38100" dist="38100" dir="2700000" algn="tl">
                    <a:srgbClr val="C0C0C0"/>
                  </a:outerShdw>
                </a:effectLst>
              </a:rPr>
              <a:t>Admission/ Readmission rates</a:t>
            </a:r>
          </a:p>
          <a:p>
            <a:pPr marL="533400" indent="-533400" eaLnBrk="1" hangingPunct="1">
              <a:lnSpc>
                <a:spcPct val="90000"/>
              </a:lnSpc>
              <a:defRPr/>
            </a:pPr>
            <a:r>
              <a:rPr lang="en-GB" sz="2400" smtClean="0">
                <a:effectLst>
                  <a:outerShdw blurRad="38100" dist="38100" dir="2700000" algn="tl">
                    <a:srgbClr val="C0C0C0"/>
                  </a:outerShdw>
                </a:effectLst>
              </a:rPr>
              <a:t>Occupation rates (employment and education)</a:t>
            </a:r>
            <a:r>
              <a:rPr lang="en-GB" sz="2400" smtClean="0">
                <a:solidFill>
                  <a:schemeClr val="bg2"/>
                </a:solidFill>
                <a:effectLst>
                  <a:outerShdw blurRad="38100" dist="38100" dir="2700000" algn="tl">
                    <a:srgbClr val="C0C0C0"/>
                  </a:outerShdw>
                </a:effectLst>
              </a:rPr>
              <a:t> </a:t>
            </a:r>
          </a:p>
        </p:txBody>
      </p:sp>
      <p:sp>
        <p:nvSpPr>
          <p:cNvPr id="48132" name="Rectangle 4"/>
          <p:cNvSpPr>
            <a:spLocks noGrp="1" noChangeArrowheads="1"/>
          </p:cNvSpPr>
          <p:nvPr>
            <p:ph type="body" sz="half" idx="4294967295"/>
          </p:nvPr>
        </p:nvSpPr>
        <p:spPr>
          <a:xfrm>
            <a:off x="4572000" y="2332038"/>
            <a:ext cx="4038600" cy="4525962"/>
          </a:xfrm>
          <a:prstGeom prst="rect">
            <a:avLst/>
          </a:prstGeom>
        </p:spPr>
        <p:txBody>
          <a:bodyPr/>
          <a:lstStyle/>
          <a:p>
            <a:pPr marL="457200" indent="-457200" eaLnBrk="1" fontAlgn="auto" hangingPunct="1">
              <a:lnSpc>
                <a:spcPct val="90000"/>
              </a:lnSpc>
              <a:spcAft>
                <a:spcPts val="0"/>
              </a:spcAft>
              <a:buFont typeface="Arial" pitchFamily="34" charset="0"/>
              <a:buChar char="•"/>
              <a:defRPr/>
            </a:pPr>
            <a:r>
              <a:rPr lang="en-GB" sz="2400" dirty="0" smtClean="0">
                <a:effectLst>
                  <a:outerShdw blurRad="38100" dist="38100" dir="2700000" algn="tl">
                    <a:srgbClr val="C0C0C0"/>
                  </a:outerShdw>
                </a:effectLst>
              </a:rPr>
              <a:t>Recovery Rates </a:t>
            </a:r>
            <a:endParaRPr lang="en-GB" sz="2400" dirty="0">
              <a:effectLst>
                <a:outerShdw blurRad="38100" dist="38100" dir="2700000" algn="tl">
                  <a:srgbClr val="C0C0C0"/>
                </a:outerShdw>
              </a:effectLst>
            </a:endParaRPr>
          </a:p>
          <a:p>
            <a:pPr marL="457200" indent="-457200" eaLnBrk="1" fontAlgn="auto" hangingPunct="1">
              <a:lnSpc>
                <a:spcPct val="90000"/>
              </a:lnSpc>
              <a:spcAft>
                <a:spcPts val="0"/>
              </a:spcAft>
              <a:buFont typeface="Arial" pitchFamily="34" charset="0"/>
              <a:buChar char="•"/>
              <a:defRPr/>
            </a:pPr>
            <a:r>
              <a:rPr lang="en-GB" sz="2400" dirty="0" smtClean="0">
                <a:effectLst>
                  <a:outerShdw blurRad="38100" dist="38100" dir="2700000" algn="tl">
                    <a:srgbClr val="C0C0C0"/>
                  </a:outerShdw>
                </a:effectLst>
              </a:rPr>
              <a:t>Suicide </a:t>
            </a:r>
            <a:r>
              <a:rPr lang="en-GB" sz="2400" dirty="0">
                <a:effectLst>
                  <a:outerShdw blurRad="38100" dist="38100" dir="2700000" algn="tl">
                    <a:srgbClr val="C0C0C0"/>
                  </a:outerShdw>
                </a:effectLst>
              </a:rPr>
              <a:t>rates</a:t>
            </a:r>
          </a:p>
          <a:p>
            <a:pPr marL="457200" indent="-457200" eaLnBrk="1" fontAlgn="auto" hangingPunct="1">
              <a:lnSpc>
                <a:spcPct val="90000"/>
              </a:lnSpc>
              <a:spcAft>
                <a:spcPts val="0"/>
              </a:spcAft>
              <a:buFont typeface="Arial" pitchFamily="34" charset="0"/>
              <a:buChar char="•"/>
              <a:defRPr/>
            </a:pPr>
            <a:r>
              <a:rPr lang="en-GB" sz="2400" dirty="0" smtClean="0">
                <a:effectLst>
                  <a:outerShdw blurRad="38100" dist="38100" dir="2700000" algn="tl">
                    <a:srgbClr val="C0C0C0"/>
                  </a:outerShdw>
                </a:effectLst>
              </a:rPr>
              <a:t>Physical </a:t>
            </a:r>
            <a:r>
              <a:rPr lang="en-GB" sz="2400" dirty="0">
                <a:effectLst>
                  <a:outerShdw blurRad="38100" dist="38100" dir="2700000" algn="tl">
                    <a:srgbClr val="C0C0C0"/>
                  </a:outerShdw>
                </a:effectLst>
              </a:rPr>
              <a:t>Health</a:t>
            </a:r>
          </a:p>
          <a:p>
            <a:pPr marL="457200" indent="-457200" eaLnBrk="1" fontAlgn="auto" hangingPunct="1">
              <a:lnSpc>
                <a:spcPct val="90000"/>
              </a:lnSpc>
              <a:spcAft>
                <a:spcPts val="0"/>
              </a:spcAft>
              <a:buFont typeface="Arial" pitchFamily="34" charset="0"/>
              <a:buChar char="•"/>
              <a:defRPr/>
            </a:pPr>
            <a:r>
              <a:rPr lang="en-GB" sz="2400" dirty="0" smtClean="0">
                <a:effectLst>
                  <a:outerShdw blurRad="38100" dist="38100" dir="2700000" algn="tl">
                    <a:srgbClr val="C0C0C0"/>
                  </a:outerShdw>
                </a:effectLst>
              </a:rPr>
              <a:t>Satisfaction</a:t>
            </a:r>
          </a:p>
          <a:p>
            <a:pPr marL="457200" indent="-457200" eaLnBrk="1" fontAlgn="auto" hangingPunct="1">
              <a:lnSpc>
                <a:spcPct val="90000"/>
              </a:lnSpc>
              <a:spcAft>
                <a:spcPts val="0"/>
              </a:spcAft>
              <a:buFont typeface="Arial" pitchFamily="34" charset="0"/>
              <a:buChar char="•"/>
              <a:defRPr/>
            </a:pPr>
            <a:r>
              <a:rPr lang="en-GB" sz="2400" dirty="0" smtClean="0">
                <a:effectLst>
                  <a:outerShdw blurRad="38100" dist="38100" dir="2700000" algn="tl">
                    <a:srgbClr val="C0C0C0"/>
                  </a:outerShdw>
                </a:effectLst>
              </a:rPr>
              <a:t>[Coverage </a:t>
            </a:r>
            <a:r>
              <a:rPr lang="en-GB" sz="2400" dirty="0" err="1" smtClean="0">
                <a:effectLst>
                  <a:outerShdw blurRad="38100" dist="38100" dir="2700000" algn="tl">
                    <a:srgbClr val="C0C0C0"/>
                  </a:outerShdw>
                </a:effectLst>
              </a:rPr>
              <a:t>inc.</a:t>
            </a:r>
            <a:r>
              <a:rPr lang="en-GB" sz="2400" dirty="0" smtClean="0">
                <a:effectLst>
                  <a:outerShdw blurRad="38100" dist="38100" dir="2700000" algn="tl">
                    <a:srgbClr val="C0C0C0"/>
                  </a:outerShdw>
                </a:effectLst>
              </a:rPr>
              <a:t> ARMS]</a:t>
            </a:r>
          </a:p>
          <a:p>
            <a:pPr marL="457200" indent="-457200" eaLnBrk="1" fontAlgn="auto" hangingPunct="1">
              <a:lnSpc>
                <a:spcPct val="90000"/>
              </a:lnSpc>
              <a:spcAft>
                <a:spcPts val="0"/>
              </a:spcAft>
              <a:buFont typeface="Arial" pitchFamily="34" charset="0"/>
              <a:buChar char="•"/>
              <a:defRPr/>
            </a:pPr>
            <a:r>
              <a:rPr lang="en-GB" sz="2400" dirty="0" smtClean="0">
                <a:effectLst>
                  <a:outerShdw blurRad="38100" dist="38100" dir="2700000" algn="tl">
                    <a:srgbClr val="C0C0C0"/>
                  </a:outerShdw>
                </a:effectLst>
              </a:rPr>
              <a:t>[Fidelity]</a:t>
            </a:r>
            <a:endParaRPr lang="en-GB" sz="2400" dirty="0">
              <a:effectLst>
                <a:outerShdw blurRad="38100" dist="38100" dir="2700000" algn="tl">
                  <a:srgbClr val="C0C0C0"/>
                </a:outerShdw>
              </a:effectLst>
            </a:endParaRPr>
          </a:p>
          <a:p>
            <a:pPr marL="0" indent="0" eaLnBrk="1" fontAlgn="auto" hangingPunct="1">
              <a:lnSpc>
                <a:spcPct val="90000"/>
              </a:lnSpc>
              <a:spcAft>
                <a:spcPts val="0"/>
              </a:spcAft>
              <a:buFont typeface="Arial" charset="0"/>
              <a:buNone/>
              <a:defRPr/>
            </a:pPr>
            <a:endParaRPr lang="en-GB" sz="2400" dirty="0">
              <a:effectLst>
                <a:outerShdw blurRad="38100" dist="38100" dir="2700000" algn="tl">
                  <a:srgbClr val="C0C0C0"/>
                </a:outerShdw>
              </a:effectLst>
            </a:endParaRPr>
          </a:p>
        </p:txBody>
      </p:sp>
      <p:pic>
        <p:nvPicPr>
          <p:cNvPr id="343044"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68313" y="1412875"/>
            <a:ext cx="8229600" cy="720725"/>
          </a:xfrm>
        </p:spPr>
        <p:txBody>
          <a:bodyPr/>
          <a:lstStyle/>
          <a:p>
            <a:pPr eaLnBrk="1" fontAlgn="auto" hangingPunct="1">
              <a:spcAft>
                <a:spcPts val="0"/>
              </a:spcAft>
              <a:defRPr/>
            </a:pPr>
            <a:r>
              <a:rPr lang="en-GB" dirty="0">
                <a:effectLst>
                  <a:outerShdw blurRad="38100" dist="38100" dir="2700000" algn="tl">
                    <a:srgbClr val="C0C0C0"/>
                  </a:outerShdw>
                </a:effectLst>
              </a:rPr>
              <a:t>DUP change over time</a:t>
            </a:r>
            <a:endParaRPr lang="en-US" dirty="0">
              <a:effectLst>
                <a:outerShdw blurRad="38100" dist="38100" dir="2700000" algn="tl">
                  <a:srgbClr val="C0C0C0"/>
                </a:outerShdw>
              </a:effectLst>
            </a:endParaRPr>
          </a:p>
        </p:txBody>
      </p:sp>
      <p:pic>
        <p:nvPicPr>
          <p:cNvPr id="345090" name="Picture 4"/>
          <p:cNvPicPr>
            <a:picLocks noGrp="1" noChangeAspect="1" noChangeArrowheads="1"/>
          </p:cNvPicPr>
          <p:nvPr>
            <p:ph idx="1"/>
          </p:nvPr>
        </p:nvPicPr>
        <p:blipFill>
          <a:blip r:embed="rId3"/>
          <a:srcRect/>
          <a:stretch>
            <a:fillRect/>
          </a:stretch>
        </p:blipFill>
        <p:spPr bwMode="auto">
          <a:xfrm>
            <a:off x="1619250" y="2781300"/>
            <a:ext cx="5870575" cy="3527425"/>
          </a:xfrm>
          <a:noFill/>
          <a:ln>
            <a:miter lim="800000"/>
            <a:headEnd/>
            <a:tailEnd/>
          </a:ln>
        </p:spPr>
      </p:pic>
      <p:sp>
        <p:nvSpPr>
          <p:cNvPr id="118787" name="Rectangle 3"/>
          <p:cNvSpPr>
            <a:spLocks noGrp="1" noChangeArrowheads="1"/>
          </p:cNvSpPr>
          <p:nvPr>
            <p:ph type="body" sz="half" idx="4294967295"/>
          </p:nvPr>
        </p:nvSpPr>
        <p:spPr>
          <a:xfrm>
            <a:off x="0" y="2133600"/>
            <a:ext cx="7570788" cy="503238"/>
          </a:xfrm>
          <a:prstGeom prst="rect">
            <a:avLst/>
          </a:prstGeom>
        </p:spPr>
        <p:txBody>
          <a:bodyPr/>
          <a:lstStyle/>
          <a:p>
            <a:pPr eaLnBrk="1" fontAlgn="auto" hangingPunct="1">
              <a:spcAft>
                <a:spcPts val="0"/>
              </a:spcAft>
              <a:buFontTx/>
              <a:buNone/>
              <a:defRPr/>
            </a:pPr>
            <a:r>
              <a:rPr lang="en-GB" sz="2800" dirty="0">
                <a:effectLst>
                  <a:outerShdw blurRad="38100" dist="38100" dir="2700000" algn="tl">
                    <a:srgbClr val="C0C0C0"/>
                  </a:outerShdw>
                </a:effectLst>
              </a:rPr>
              <a:t>Median DUP &lt;1 month (2011)</a:t>
            </a:r>
            <a:endParaRPr lang="en-US" sz="2800" dirty="0">
              <a:effectLst>
                <a:outerShdw blurRad="38100" dist="38100" dir="2700000" algn="tl">
                  <a:srgbClr val="C0C0C0"/>
                </a:outerShdw>
              </a:effectLst>
            </a:endParaRPr>
          </a:p>
        </p:txBody>
      </p:sp>
      <p:pic>
        <p:nvPicPr>
          <p:cNvPr id="345092"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23850" y="1052513"/>
            <a:ext cx="8229600" cy="719137"/>
          </a:xfrm>
        </p:spPr>
        <p:txBody>
          <a:bodyPr vert="horz" wrap="square" lIns="91440" tIns="45720" rIns="91440" bIns="45720" numCol="1" anchor="t" anchorCtr="0" compatLnSpc="1">
            <a:prstTxWarp prst="textNoShape">
              <a:avLst/>
            </a:prstTxWarp>
          </a:bodyPr>
          <a:lstStyle/>
          <a:p>
            <a:pPr eaLnBrk="1" hangingPunct="1">
              <a:defRPr/>
            </a:pPr>
            <a:r>
              <a:rPr lang="en-GB" sz="2800" smtClean="0">
                <a:effectLst>
                  <a:outerShdw blurRad="38100" dist="38100" dir="2700000" algn="tl">
                    <a:srgbClr val="C0C0C0"/>
                  </a:outerShdw>
                </a:effectLst>
              </a:rPr>
              <a:t>Admissions within EI service</a:t>
            </a:r>
          </a:p>
        </p:txBody>
      </p:sp>
      <p:sp>
        <p:nvSpPr>
          <p:cNvPr id="122883" name="Rectangle 3"/>
          <p:cNvSpPr>
            <a:spLocks noGrp="1" noChangeArrowheads="1"/>
          </p:cNvSpPr>
          <p:nvPr>
            <p:ph idx="1"/>
          </p:nvPr>
        </p:nvSpPr>
        <p:spPr>
          <a:xfrm>
            <a:off x="350838" y="1773238"/>
            <a:ext cx="8229600" cy="4103687"/>
          </a:xfrm>
        </p:spPr>
        <p:txBody>
          <a:bodyPr/>
          <a:lstStyle/>
          <a:p>
            <a:pPr eaLnBrk="1" fontAlgn="auto" hangingPunct="1">
              <a:spcBef>
                <a:spcPct val="0"/>
              </a:spcBef>
              <a:spcAft>
                <a:spcPts val="0"/>
              </a:spcAft>
              <a:buFontTx/>
              <a:buNone/>
              <a:defRPr/>
            </a:pPr>
            <a:r>
              <a:rPr lang="en-GB" sz="2400" dirty="0" smtClean="0">
                <a:effectLst>
                  <a:outerShdw blurRad="38100" dist="38100" dir="2700000" algn="tl">
                    <a:srgbClr val="C0C0C0"/>
                  </a:outerShdw>
                </a:effectLst>
              </a:rPr>
              <a:t>       Combined </a:t>
            </a:r>
            <a:r>
              <a:rPr lang="en-GB" sz="2400" dirty="0">
                <a:effectLst>
                  <a:outerShdw blurRad="38100" dist="38100" dir="2700000" algn="tl">
                    <a:srgbClr val="C0C0C0"/>
                  </a:outerShdw>
                </a:effectLst>
              </a:rPr>
              <a:t>mean admission days for Bradford is 70 (2010)</a:t>
            </a:r>
          </a:p>
          <a:p>
            <a:pPr eaLnBrk="1" fontAlgn="auto" hangingPunct="1">
              <a:spcBef>
                <a:spcPct val="0"/>
              </a:spcBef>
              <a:spcAft>
                <a:spcPts val="0"/>
              </a:spcAft>
              <a:buFontTx/>
              <a:buNone/>
              <a:defRPr/>
            </a:pPr>
            <a:endParaRPr lang="en-GB" sz="2400" dirty="0"/>
          </a:p>
          <a:p>
            <a:pPr eaLnBrk="1" fontAlgn="auto" hangingPunct="1">
              <a:spcBef>
                <a:spcPct val="0"/>
              </a:spcBef>
              <a:spcAft>
                <a:spcPts val="0"/>
              </a:spcAft>
              <a:buFontTx/>
              <a:buNone/>
              <a:defRPr/>
            </a:pPr>
            <a:endParaRPr lang="en-GB" dirty="0"/>
          </a:p>
        </p:txBody>
      </p:sp>
      <p:pic>
        <p:nvPicPr>
          <p:cNvPr id="347139" name="Picture 4"/>
          <p:cNvPicPr>
            <a:picLocks noChangeAspect="1" noChangeArrowheads="1"/>
          </p:cNvPicPr>
          <p:nvPr/>
        </p:nvPicPr>
        <p:blipFill>
          <a:blip r:embed="rId3"/>
          <a:srcRect/>
          <a:stretch>
            <a:fillRect/>
          </a:stretch>
        </p:blipFill>
        <p:spPr bwMode="auto">
          <a:xfrm>
            <a:off x="900113" y="2205038"/>
            <a:ext cx="7129462" cy="4286250"/>
          </a:xfrm>
          <a:prstGeom prst="rect">
            <a:avLst/>
          </a:prstGeom>
          <a:noFill/>
          <a:ln w="9525">
            <a:noFill/>
            <a:miter lim="800000"/>
            <a:headEnd/>
            <a:tailEnd/>
          </a:ln>
        </p:spPr>
      </p:pic>
      <p:pic>
        <p:nvPicPr>
          <p:cNvPr id="347140"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68313" y="1412875"/>
            <a:ext cx="8229600" cy="720725"/>
          </a:xfrm>
        </p:spPr>
        <p:txBody>
          <a:bodyPr/>
          <a:lstStyle/>
          <a:p>
            <a:pPr eaLnBrk="1" fontAlgn="auto" hangingPunct="1">
              <a:spcAft>
                <a:spcPts val="0"/>
              </a:spcAft>
              <a:defRPr/>
            </a:pPr>
            <a:r>
              <a:rPr lang="en-GB" sz="4200" dirty="0">
                <a:effectLst>
                  <a:outerShdw blurRad="38100" dist="38100" dir="2700000" algn="tl">
                    <a:srgbClr val="C0C0C0"/>
                  </a:outerShdw>
                </a:effectLst>
              </a:rPr>
              <a:t>Admission Days under MHA section</a:t>
            </a:r>
            <a:r>
              <a:rPr lang="en-GB" sz="3800" dirty="0">
                <a:effectLst>
                  <a:outerShdw blurRad="38100" dist="38100" dir="2700000" algn="tl">
                    <a:srgbClr val="C0C0C0"/>
                  </a:outerShdw>
                </a:effectLst>
              </a:rPr>
              <a:t/>
            </a:r>
            <a:br>
              <a:rPr lang="en-GB" sz="3800" dirty="0">
                <a:effectLst>
                  <a:outerShdw blurRad="38100" dist="38100" dir="2700000" algn="tl">
                    <a:srgbClr val="C0C0C0"/>
                  </a:outerShdw>
                </a:effectLst>
              </a:rPr>
            </a:br>
            <a:r>
              <a:rPr lang="en-GB" sz="3800" dirty="0">
                <a:effectLst>
                  <a:outerShdw blurRad="38100" dist="38100" dir="2700000" algn="tl">
                    <a:srgbClr val="C0C0C0"/>
                  </a:outerShdw>
                </a:effectLst>
              </a:rPr>
              <a:t> </a:t>
            </a:r>
            <a:r>
              <a:rPr lang="en-GB" sz="2800" dirty="0">
                <a:effectLst>
                  <a:outerShdw blurRad="38100" dist="38100" dir="2700000" algn="tl">
                    <a:srgbClr val="C0C0C0"/>
                  </a:outerShdw>
                </a:effectLst>
              </a:rPr>
              <a:t>(involuntary admissions in first engagement)</a:t>
            </a:r>
          </a:p>
        </p:txBody>
      </p:sp>
      <p:sp>
        <p:nvSpPr>
          <p:cNvPr id="124931" name="Rectangle 3"/>
          <p:cNvSpPr>
            <a:spLocks noGrp="1" noChangeArrowheads="1"/>
          </p:cNvSpPr>
          <p:nvPr>
            <p:ph idx="1"/>
          </p:nvPr>
        </p:nvSpPr>
        <p:spPr>
          <a:xfrm>
            <a:off x="457200" y="2276475"/>
            <a:ext cx="8229600" cy="4105275"/>
          </a:xfrm>
        </p:spPr>
        <p:txBody>
          <a:bodyPr/>
          <a:lstStyle/>
          <a:p>
            <a:pPr eaLnBrk="1" fontAlgn="auto" hangingPunct="1">
              <a:spcAft>
                <a:spcPts val="0"/>
              </a:spcAft>
              <a:buFontTx/>
              <a:buNone/>
              <a:defRPr/>
            </a:pPr>
            <a:endParaRPr lang="en-GB" dirty="0"/>
          </a:p>
          <a:p>
            <a:pPr eaLnBrk="1" fontAlgn="auto" hangingPunct="1">
              <a:spcAft>
                <a:spcPts val="0"/>
              </a:spcAft>
              <a:buFont typeface="Arial" pitchFamily="34" charset="0"/>
              <a:buChar char="•"/>
              <a:defRPr/>
            </a:pPr>
            <a:r>
              <a:rPr lang="en-GB" sz="3600" dirty="0">
                <a:effectLst>
                  <a:outerShdw blurRad="38100" dist="38100" dir="2700000" algn="tl">
                    <a:srgbClr val="C0C0C0"/>
                  </a:outerShdw>
                </a:effectLst>
              </a:rPr>
              <a:t>17% of White service users MHA admission</a:t>
            </a:r>
          </a:p>
          <a:p>
            <a:pPr eaLnBrk="1" fontAlgn="auto" hangingPunct="1">
              <a:spcAft>
                <a:spcPts val="0"/>
              </a:spcAft>
              <a:buFont typeface="Arial" pitchFamily="34" charset="0"/>
              <a:buChar char="•"/>
              <a:defRPr/>
            </a:pPr>
            <a:r>
              <a:rPr lang="en-GB" sz="3600" dirty="0">
                <a:effectLst>
                  <a:outerShdw blurRad="38100" dist="38100" dir="2700000" algn="tl">
                    <a:srgbClr val="C0C0C0"/>
                  </a:outerShdw>
                </a:effectLst>
              </a:rPr>
              <a:t>36% of BME service users MHA admission</a:t>
            </a:r>
          </a:p>
          <a:p>
            <a:pPr eaLnBrk="1" fontAlgn="auto" hangingPunct="1">
              <a:spcAft>
                <a:spcPts val="0"/>
              </a:spcAft>
              <a:buFont typeface="Arial" pitchFamily="34" charset="0"/>
              <a:buChar char="•"/>
              <a:defRPr/>
            </a:pPr>
            <a:endParaRPr lang="en-GB" sz="3600" dirty="0">
              <a:effectLst>
                <a:outerShdw blurRad="38100" dist="38100" dir="2700000" algn="tl">
                  <a:srgbClr val="C0C0C0"/>
                </a:outerShdw>
              </a:effectLst>
            </a:endParaRPr>
          </a:p>
          <a:p>
            <a:pPr eaLnBrk="1" fontAlgn="auto" hangingPunct="1">
              <a:spcAft>
                <a:spcPts val="0"/>
              </a:spcAft>
              <a:buFontTx/>
              <a:buNone/>
              <a:defRPr/>
            </a:pPr>
            <a:r>
              <a:rPr lang="en-GB" sz="2400" i="1" dirty="0">
                <a:effectLst>
                  <a:outerShdw blurRad="38100" dist="38100" dir="2700000" algn="tl">
                    <a:srgbClr val="C0C0C0"/>
                  </a:outerShdw>
                </a:effectLst>
              </a:rPr>
              <a:t>EPD objective:  The use of involuntary treatments in the 		    first engagement is less than 25%</a:t>
            </a:r>
          </a:p>
          <a:p>
            <a:pPr eaLnBrk="1" fontAlgn="auto" hangingPunct="1">
              <a:spcAft>
                <a:spcPts val="0"/>
              </a:spcAft>
              <a:buFontTx/>
              <a:buNone/>
              <a:defRPr/>
            </a:pPr>
            <a:endParaRPr lang="en-GB" sz="2400" dirty="0">
              <a:effectLst>
                <a:outerShdw blurRad="38100" dist="38100" dir="2700000" algn="tl">
                  <a:srgbClr val="C0C0C0"/>
                </a:outerShdw>
              </a:effectLst>
            </a:endParaRPr>
          </a:p>
        </p:txBody>
      </p:sp>
      <p:pic>
        <p:nvPicPr>
          <p:cNvPr id="349187"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68313" y="1412875"/>
            <a:ext cx="8229600" cy="720725"/>
          </a:xfrm>
        </p:spPr>
        <p:txBody>
          <a:bodyPr/>
          <a:lstStyle/>
          <a:p>
            <a:pPr eaLnBrk="1" fontAlgn="auto" hangingPunct="1">
              <a:spcAft>
                <a:spcPts val="0"/>
              </a:spcAft>
              <a:defRPr/>
            </a:pPr>
            <a:r>
              <a:rPr lang="en-GB">
                <a:effectLst>
                  <a:outerShdw blurRad="38100" dist="38100" dir="2700000" algn="tl">
                    <a:srgbClr val="C0C0C0"/>
                  </a:outerShdw>
                </a:effectLst>
              </a:rPr>
              <a:t>Suicide Risk</a:t>
            </a:r>
          </a:p>
        </p:txBody>
      </p:sp>
      <p:pic>
        <p:nvPicPr>
          <p:cNvPr id="351234" name="Picture 3"/>
          <p:cNvPicPr>
            <a:picLocks noGrp="1" noChangeAspect="1" noChangeArrowheads="1"/>
          </p:cNvPicPr>
          <p:nvPr>
            <p:ph idx="1"/>
          </p:nvPr>
        </p:nvPicPr>
        <p:blipFill>
          <a:blip r:embed="rId3"/>
          <a:srcRect/>
          <a:stretch>
            <a:fillRect/>
          </a:stretch>
        </p:blipFill>
        <p:spPr bwMode="auto">
          <a:xfrm>
            <a:off x="1971675" y="2276475"/>
            <a:ext cx="5200650" cy="4105275"/>
          </a:xfrm>
          <a:noFill/>
          <a:ln>
            <a:miter lim="800000"/>
            <a:headEnd/>
            <a:tailEnd/>
          </a:ln>
        </p:spPr>
      </p:pic>
      <p:pic>
        <p:nvPicPr>
          <p:cNvPr id="351235"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noChangeArrowheads="1"/>
          </p:cNvSpPr>
          <p:nvPr>
            <p:ph type="title"/>
          </p:nvPr>
        </p:nvSpPr>
        <p:spPr>
          <a:xfrm>
            <a:off x="468313" y="1412875"/>
            <a:ext cx="8229600" cy="720725"/>
          </a:xfrm>
        </p:spPr>
        <p:txBody>
          <a:bodyPr/>
          <a:lstStyle/>
          <a:p>
            <a:pPr eaLnBrk="1" fontAlgn="auto" hangingPunct="1">
              <a:spcAft>
                <a:spcPts val="0"/>
              </a:spcAft>
              <a:defRPr/>
            </a:pPr>
            <a:r>
              <a:rPr lang="en-GB">
                <a:effectLst>
                  <a:outerShdw blurRad="38100" dist="38100" dir="2700000" algn="tl">
                    <a:srgbClr val="C0C0C0"/>
                  </a:outerShdw>
                </a:effectLst>
              </a:rPr>
              <a:t>Occupation at Referral to EI</a:t>
            </a:r>
          </a:p>
        </p:txBody>
      </p:sp>
      <p:sp>
        <p:nvSpPr>
          <p:cNvPr id="132115" name="Rectangle 6"/>
          <p:cNvSpPr>
            <a:spLocks noChangeArrowheads="1"/>
          </p:cNvSpPr>
          <p:nvPr/>
        </p:nvSpPr>
        <p:spPr bwMode="auto">
          <a:xfrm>
            <a:off x="0" y="1824038"/>
            <a:ext cx="9144000" cy="0"/>
          </a:xfrm>
          <a:prstGeom prst="rect">
            <a:avLst/>
          </a:prstGeom>
          <a:noFill/>
          <a:ln w="9525">
            <a:noFill/>
            <a:miter lim="800000"/>
            <a:headEnd/>
            <a:tailEnd/>
          </a:ln>
        </p:spPr>
        <p:txBody>
          <a:bodyPr wrap="none" anchor="ctr">
            <a:spAutoFit/>
          </a:bodyPr>
          <a:lstStyle/>
          <a:p>
            <a:endParaRPr lang="en-US" sz="1800">
              <a:latin typeface="Arial" charset="0"/>
            </a:endParaRPr>
          </a:p>
        </p:txBody>
      </p:sp>
      <p:graphicFrame>
        <p:nvGraphicFramePr>
          <p:cNvPr id="132113" name="Object 17"/>
          <p:cNvGraphicFramePr>
            <a:graphicFrameLocks/>
          </p:cNvGraphicFramePr>
          <p:nvPr/>
        </p:nvGraphicFramePr>
        <p:xfrm>
          <a:off x="1042988" y="1989138"/>
          <a:ext cx="6769100" cy="4498975"/>
        </p:xfrm>
        <a:graphic>
          <a:graphicData uri="http://schemas.openxmlformats.org/presentationml/2006/ole">
            <p:oleObj spid="_x0000_s132113" name="Chart" r:id="rId4" imgW="4600651" imgH="3009900" progId="Excel.Chart.8">
              <p:embed/>
            </p:oleObj>
          </a:graphicData>
        </a:graphic>
      </p:graphicFrame>
      <p:pic>
        <p:nvPicPr>
          <p:cNvPr id="132116" name="Picture 2"/>
          <p:cNvPicPr>
            <a:picLocks noChangeAspect="1" noChangeArrowheads="1"/>
          </p:cNvPicPr>
          <p:nvPr/>
        </p:nvPicPr>
        <p:blipFill>
          <a:blip r:embed="rId5"/>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Grp="1" noChangeArrowheads="1"/>
          </p:cNvSpPr>
          <p:nvPr>
            <p:ph type="title"/>
          </p:nvPr>
        </p:nvSpPr>
        <p:spPr>
          <a:xfrm>
            <a:off x="468313" y="1412875"/>
            <a:ext cx="8229600" cy="720725"/>
          </a:xfrm>
        </p:spPr>
        <p:txBody>
          <a:bodyPr/>
          <a:lstStyle/>
          <a:p>
            <a:pPr eaLnBrk="1" fontAlgn="auto" hangingPunct="1">
              <a:spcAft>
                <a:spcPts val="0"/>
              </a:spcAft>
              <a:defRPr/>
            </a:pPr>
            <a:r>
              <a:rPr lang="en-GB">
                <a:effectLst>
                  <a:outerShdw blurRad="38100" dist="38100" dir="2700000" algn="tl">
                    <a:srgbClr val="C0C0C0"/>
                  </a:outerShdw>
                </a:effectLst>
              </a:rPr>
              <a:t>Occupation at Discharge from EI</a:t>
            </a:r>
          </a:p>
        </p:txBody>
      </p:sp>
      <p:sp>
        <p:nvSpPr>
          <p:cNvPr id="134163" name="Rectangle 6"/>
          <p:cNvSpPr>
            <a:spLocks noChangeArrowheads="1"/>
          </p:cNvSpPr>
          <p:nvPr/>
        </p:nvSpPr>
        <p:spPr bwMode="auto">
          <a:xfrm>
            <a:off x="0" y="1847850"/>
            <a:ext cx="9144000" cy="0"/>
          </a:xfrm>
          <a:prstGeom prst="rect">
            <a:avLst/>
          </a:prstGeom>
          <a:noFill/>
          <a:ln w="9525">
            <a:noFill/>
            <a:miter lim="800000"/>
            <a:headEnd/>
            <a:tailEnd/>
          </a:ln>
        </p:spPr>
        <p:txBody>
          <a:bodyPr wrap="none" anchor="ctr">
            <a:spAutoFit/>
          </a:bodyPr>
          <a:lstStyle/>
          <a:p>
            <a:endParaRPr lang="en-US" sz="1800">
              <a:latin typeface="Arial" charset="0"/>
            </a:endParaRPr>
          </a:p>
        </p:txBody>
      </p:sp>
      <p:graphicFrame>
        <p:nvGraphicFramePr>
          <p:cNvPr id="134161" name="Object 17"/>
          <p:cNvGraphicFramePr>
            <a:graphicFrameLocks/>
          </p:cNvGraphicFramePr>
          <p:nvPr/>
        </p:nvGraphicFramePr>
        <p:xfrm>
          <a:off x="1042988" y="1916113"/>
          <a:ext cx="6842125" cy="4679950"/>
        </p:xfrm>
        <a:graphic>
          <a:graphicData uri="http://schemas.openxmlformats.org/presentationml/2006/ole">
            <p:oleObj spid="_x0000_s134161" name="Chart" r:id="rId4" imgW="4791151" imgH="3143402" progId="Excel.Chart.8">
              <p:embed/>
            </p:oleObj>
          </a:graphicData>
        </a:graphic>
      </p:graphicFrame>
      <p:pic>
        <p:nvPicPr>
          <p:cNvPr id="134164" name="Picture 2"/>
          <p:cNvPicPr>
            <a:picLocks noChangeAspect="1" noChangeArrowheads="1"/>
          </p:cNvPicPr>
          <p:nvPr/>
        </p:nvPicPr>
        <p:blipFill>
          <a:blip r:embed="rId5"/>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68313" y="1412875"/>
            <a:ext cx="8229600" cy="4103688"/>
          </a:xfrm>
        </p:spPr>
        <p:txBody>
          <a:bodyPr vert="horz" wrap="square" lIns="91440" tIns="45720" rIns="91440" bIns="45720" numCol="1" anchor="t" anchorCtr="0" compatLnSpc="1">
            <a:prstTxWarp prst="textNoShape">
              <a:avLst/>
            </a:prstTxWarp>
          </a:bodyPr>
          <a:lstStyle/>
          <a:p>
            <a:pPr marL="609600" indent="-609600">
              <a:buFontTx/>
              <a:buAutoNum type="arabicPeriod" startAt="8"/>
              <a:defRPr/>
            </a:pPr>
            <a:r>
              <a:rPr lang="en-GB" sz="2200" smtClean="0"/>
              <a:t>Choices for adults</a:t>
            </a:r>
          </a:p>
          <a:p>
            <a:pPr marL="609600" indent="-609600">
              <a:buFontTx/>
              <a:buAutoNum type="arabicPeriod" startAt="8"/>
              <a:defRPr/>
            </a:pPr>
            <a:r>
              <a:rPr lang="en-GB" sz="2200" smtClean="0"/>
              <a:t>Radically reduce the use of all restrictive practices and end the use of high risk restraint</a:t>
            </a:r>
          </a:p>
          <a:p>
            <a:pPr marL="609600" indent="-609600">
              <a:buFontTx/>
              <a:buAutoNum type="arabicPeriod" startAt="8"/>
              <a:defRPr/>
            </a:pPr>
            <a:r>
              <a:rPr lang="en-GB" sz="2200" smtClean="0"/>
              <a:t>Friends and Family Test – including CAMHS</a:t>
            </a:r>
          </a:p>
          <a:p>
            <a:pPr marL="609600" indent="-609600">
              <a:buFontTx/>
              <a:buAutoNum type="arabicPeriod" startAt="8"/>
              <a:defRPr/>
            </a:pPr>
            <a:r>
              <a:rPr lang="en-GB" sz="2200" smtClean="0"/>
              <a:t>Poor quality services will be identified </a:t>
            </a:r>
          </a:p>
          <a:p>
            <a:pPr marL="609600" indent="-609600">
              <a:buFontTx/>
              <a:buAutoNum type="arabicPeriod" startAt="8"/>
              <a:defRPr/>
            </a:pPr>
            <a:r>
              <a:rPr lang="en-GB" sz="2200" smtClean="0"/>
              <a:t>Carers will be better supported and more involved</a:t>
            </a:r>
          </a:p>
          <a:p>
            <a:pPr marL="609600" indent="-609600">
              <a:buFontTx/>
              <a:buNone/>
              <a:defRPr/>
            </a:pPr>
            <a:endParaRPr lang="en-GB" sz="800" b="1" smtClean="0"/>
          </a:p>
          <a:p>
            <a:pPr marL="609600" indent="-609600">
              <a:buFontTx/>
              <a:buNone/>
              <a:defRPr/>
            </a:pPr>
            <a:r>
              <a:rPr lang="en-GB" b="1" smtClean="0"/>
              <a:t>Integrating physical and mental health care</a:t>
            </a:r>
          </a:p>
          <a:p>
            <a:pPr marL="609600" indent="-609600">
              <a:buFont typeface="Arial" charset="0"/>
              <a:buNone/>
              <a:defRPr/>
            </a:pPr>
            <a:endParaRPr lang="en-GB" sz="800" smtClean="0"/>
          </a:p>
          <a:p>
            <a:pPr marL="609600" indent="-609600">
              <a:buFontTx/>
              <a:buAutoNum type="arabicPeriod" startAt="13"/>
              <a:defRPr/>
            </a:pPr>
            <a:r>
              <a:rPr lang="en-GB" sz="2200" smtClean="0"/>
              <a:t>MH care and physical health care will be better integrated at every level</a:t>
            </a:r>
          </a:p>
          <a:p>
            <a:pPr marL="609600" indent="-609600">
              <a:buFontTx/>
              <a:buAutoNum type="arabicPeriod" startAt="13"/>
              <a:defRPr/>
            </a:pPr>
            <a:r>
              <a:rPr lang="en-GB" sz="2200" smtClean="0"/>
              <a:t>Change the way frontline health services respond to self-harm</a:t>
            </a:r>
          </a:p>
          <a:p>
            <a:pPr marL="609600" indent="-609600">
              <a:buFontTx/>
              <a:buAutoNum type="arabicPeriod" startAt="13"/>
              <a:defRPr/>
            </a:pPr>
            <a:r>
              <a:rPr lang="en-GB" sz="2200" smtClean="0"/>
              <a:t>No-one experiencing a MH crisis should ever be turned away</a:t>
            </a:r>
          </a:p>
          <a:p>
            <a:pPr marL="609600" indent="-609600">
              <a:buFontTx/>
              <a:buAutoNum type="arabicPeriod" startAt="13"/>
              <a:defRPr/>
            </a:pPr>
            <a:endParaRPr lang="en-GB" sz="2200" b="1" smtClean="0">
              <a:effectLst>
                <a:outerShdw blurRad="38100" dist="38100" dir="2700000" algn="tl">
                  <a:srgbClr val="C0C0C0"/>
                </a:outerShdw>
              </a:effectLst>
            </a:endParaRPr>
          </a:p>
        </p:txBody>
      </p:sp>
      <p:pic>
        <p:nvPicPr>
          <p:cNvPr id="34818" name="Picture 2"/>
          <p:cNvPicPr>
            <a:picLocks noGrp="1" noChangeAspect="1" noChangeArrowheads="1"/>
          </p:cNvPicPr>
          <p:nvPr>
            <p:ph type="title" idx="4294967295"/>
          </p:nvPr>
        </p:nvPicPr>
        <p:blipFill>
          <a:blip r:embed="rId3"/>
          <a:srcRect/>
          <a:stretch>
            <a:fillRect/>
          </a:stretch>
        </p:blipFill>
        <p:spPr bwMode="auto">
          <a:xfrm>
            <a:off x="5435600" y="188913"/>
            <a:ext cx="3114675" cy="719137"/>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68313" y="1412875"/>
            <a:ext cx="8229600" cy="720725"/>
          </a:xfrm>
        </p:spPr>
        <p:txBody>
          <a:bodyPr/>
          <a:lstStyle/>
          <a:p>
            <a:pPr eaLnBrk="1" fontAlgn="auto" hangingPunct="1">
              <a:spcAft>
                <a:spcPts val="0"/>
              </a:spcAft>
              <a:defRPr/>
            </a:pPr>
            <a:r>
              <a:rPr lang="en-GB">
                <a:effectLst>
                  <a:outerShdw blurRad="38100" dist="38100" dir="2700000" algn="tl">
                    <a:srgbClr val="C0C0C0"/>
                  </a:outerShdw>
                </a:effectLst>
              </a:rPr>
              <a:t>Destination at Discharge 2010/11</a:t>
            </a:r>
          </a:p>
        </p:txBody>
      </p:sp>
      <p:pic>
        <p:nvPicPr>
          <p:cNvPr id="357378" name="Picture 6"/>
          <p:cNvPicPr>
            <a:picLocks noGrp="1" noChangeAspect="1" noChangeArrowheads="1"/>
          </p:cNvPicPr>
          <p:nvPr>
            <p:ph idx="1"/>
          </p:nvPr>
        </p:nvPicPr>
        <p:blipFill>
          <a:blip r:embed="rId3"/>
          <a:srcRect/>
          <a:stretch>
            <a:fillRect/>
          </a:stretch>
        </p:blipFill>
        <p:spPr bwMode="auto">
          <a:xfrm>
            <a:off x="1998663" y="2676525"/>
            <a:ext cx="5146675" cy="3305175"/>
          </a:xfrm>
          <a:noFill/>
          <a:ln>
            <a:miter lim="800000"/>
            <a:headEnd/>
            <a:tailEnd/>
          </a:ln>
        </p:spPr>
      </p:pic>
      <p:pic>
        <p:nvPicPr>
          <p:cNvPr id="357379"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53" name="Rectangle 2"/>
          <p:cNvSpPr>
            <a:spLocks noGrp="1" noChangeArrowheads="1"/>
          </p:cNvSpPr>
          <p:nvPr>
            <p:ph type="title"/>
          </p:nvPr>
        </p:nvSpPr>
        <p:spPr bwMode="auto">
          <a:xfrm>
            <a:off x="468313" y="1412875"/>
            <a:ext cx="8229600" cy="72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smtClean="0"/>
              <a:t>I HAVE FELT VALUED AND</a:t>
            </a:r>
            <a:r>
              <a:rPr lang="en-GB" sz="4000" smtClean="0"/>
              <a:t> </a:t>
            </a:r>
            <a:r>
              <a:rPr lang="en-GB" sz="3200" smtClean="0"/>
              <a:t>RESPECTED</a:t>
            </a:r>
            <a:endParaRPr lang="en-US" sz="3200" smtClean="0"/>
          </a:p>
        </p:txBody>
      </p:sp>
      <p:graphicFrame>
        <p:nvGraphicFramePr>
          <p:cNvPr id="142352" name="Object 16"/>
          <p:cNvGraphicFramePr>
            <a:graphicFrameLocks noGrp="1" noChangeAspect="1"/>
          </p:cNvGraphicFramePr>
          <p:nvPr>
            <p:ph idx="1"/>
          </p:nvPr>
        </p:nvGraphicFramePr>
        <p:xfrm>
          <a:off x="2114550" y="2481263"/>
          <a:ext cx="4914900" cy="3695700"/>
        </p:xfrm>
        <a:graphic>
          <a:graphicData uri="http://schemas.openxmlformats.org/presentationml/2006/ole">
            <p:oleObj spid="_x0000_s142352" name="Chart" r:id="rId3" imgW="4914900" imgH="3695700" progId="Excel.Chart.8">
              <p:embed/>
            </p:oleObj>
          </a:graphicData>
        </a:graphic>
      </p:graphicFrame>
      <p:pic>
        <p:nvPicPr>
          <p:cNvPr id="142354"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7" name="Rectangle 2"/>
          <p:cNvSpPr>
            <a:spLocks noGrp="1" noChangeArrowheads="1"/>
          </p:cNvSpPr>
          <p:nvPr>
            <p:ph type="title"/>
          </p:nvPr>
        </p:nvSpPr>
        <p:spPr bwMode="auto">
          <a:xfrm>
            <a:off x="468313" y="1412875"/>
            <a:ext cx="8229600" cy="72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smtClean="0"/>
              <a:t>I KNOW WHAT MY CARE </a:t>
            </a:r>
            <a:br>
              <a:rPr lang="en-GB" sz="3200" smtClean="0"/>
            </a:br>
            <a:r>
              <a:rPr lang="en-GB" sz="3200" smtClean="0"/>
              <a:t>PLAN IS</a:t>
            </a:r>
            <a:endParaRPr lang="en-US" sz="3200" smtClean="0"/>
          </a:p>
        </p:txBody>
      </p:sp>
      <p:graphicFrame>
        <p:nvGraphicFramePr>
          <p:cNvPr id="143376" name="Object 16"/>
          <p:cNvGraphicFramePr>
            <a:graphicFrameLocks noGrp="1" noChangeAspect="1"/>
          </p:cNvGraphicFramePr>
          <p:nvPr>
            <p:ph idx="1"/>
          </p:nvPr>
        </p:nvGraphicFramePr>
        <p:xfrm>
          <a:off x="2114550" y="2481263"/>
          <a:ext cx="4914900" cy="3695700"/>
        </p:xfrm>
        <a:graphic>
          <a:graphicData uri="http://schemas.openxmlformats.org/presentationml/2006/ole">
            <p:oleObj spid="_x0000_s143376" name="Chart" r:id="rId3" imgW="4914900" imgH="3695700" progId="Excel.Chart.8">
              <p:embed/>
            </p:oleObj>
          </a:graphicData>
        </a:graphic>
      </p:graphicFrame>
      <p:pic>
        <p:nvPicPr>
          <p:cNvPr id="143378"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25" name="Rectangle 2"/>
          <p:cNvSpPr>
            <a:spLocks noGrp="1" noChangeArrowheads="1"/>
          </p:cNvSpPr>
          <p:nvPr>
            <p:ph type="title"/>
          </p:nvPr>
        </p:nvSpPr>
        <p:spPr bwMode="auto">
          <a:xfrm>
            <a:off x="468313" y="1412875"/>
            <a:ext cx="8229600" cy="72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smtClean="0"/>
              <a:t>MY FAMILY / CARERS / FRIENDS WERE GIVEN ENOUGH HELP AND SUPPORT IN RELATION TO MY PROBLEMS</a:t>
            </a:r>
            <a:endParaRPr lang="en-US" sz="3200" smtClean="0"/>
          </a:p>
        </p:txBody>
      </p:sp>
      <p:graphicFrame>
        <p:nvGraphicFramePr>
          <p:cNvPr id="145424" name="Object 16"/>
          <p:cNvGraphicFramePr>
            <a:graphicFrameLocks noGrp="1" noChangeAspect="1"/>
          </p:cNvGraphicFramePr>
          <p:nvPr>
            <p:ph idx="1"/>
          </p:nvPr>
        </p:nvGraphicFramePr>
        <p:xfrm>
          <a:off x="2051050" y="2781300"/>
          <a:ext cx="4914900" cy="3695700"/>
        </p:xfrm>
        <a:graphic>
          <a:graphicData uri="http://schemas.openxmlformats.org/presentationml/2006/ole">
            <p:oleObj spid="_x0000_s145424" name="Chart" r:id="rId3" imgW="4914900" imgH="3695700" progId="Excel.Chart.8">
              <p:embed/>
            </p:oleObj>
          </a:graphicData>
        </a:graphic>
      </p:graphicFrame>
      <p:pic>
        <p:nvPicPr>
          <p:cNvPr id="145426"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49" name="Rectangle 2"/>
          <p:cNvSpPr>
            <a:spLocks noGrp="1" noChangeArrowheads="1"/>
          </p:cNvSpPr>
          <p:nvPr>
            <p:ph type="title"/>
          </p:nvPr>
        </p:nvSpPr>
        <p:spPr bwMode="auto">
          <a:xfrm>
            <a:off x="468313" y="1412875"/>
            <a:ext cx="8229600" cy="72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smtClean="0"/>
              <a:t>I HAVE BEEN OFFERED TALKING TREATMENTS e.g. PSYCHOTHERAPY, COUNSELLING, CBT</a:t>
            </a:r>
            <a:endParaRPr lang="en-US" sz="3200" smtClean="0"/>
          </a:p>
        </p:txBody>
      </p:sp>
      <p:graphicFrame>
        <p:nvGraphicFramePr>
          <p:cNvPr id="146448" name="Object 16"/>
          <p:cNvGraphicFramePr>
            <a:graphicFrameLocks noGrp="1" noChangeAspect="1"/>
          </p:cNvGraphicFramePr>
          <p:nvPr>
            <p:ph idx="1"/>
          </p:nvPr>
        </p:nvGraphicFramePr>
        <p:xfrm>
          <a:off x="2114550" y="2481263"/>
          <a:ext cx="4914900" cy="3695700"/>
        </p:xfrm>
        <a:graphic>
          <a:graphicData uri="http://schemas.openxmlformats.org/presentationml/2006/ole">
            <p:oleObj spid="_x0000_s146448" name="Chart" r:id="rId3" imgW="4914900" imgH="3695700" progId="Excel.Chart.8">
              <p:embed/>
            </p:oleObj>
          </a:graphicData>
        </a:graphic>
      </p:graphicFrame>
      <p:pic>
        <p:nvPicPr>
          <p:cNvPr id="146450"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73" name="Rectangle 2"/>
          <p:cNvSpPr>
            <a:spLocks noGrp="1" noChangeArrowheads="1"/>
          </p:cNvSpPr>
          <p:nvPr>
            <p:ph type="title"/>
          </p:nvPr>
        </p:nvSpPr>
        <p:spPr bwMode="auto">
          <a:xfrm>
            <a:off x="468313" y="1052513"/>
            <a:ext cx="8229600" cy="72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100" smtClean="0"/>
              <a:t>I HAVE BEEN PROVIDED WITH GOOD OPTIONS FOR IF I AM IN CRISIS, WHICH HELPS ME AVOID HOSPITAL ADMISSION</a:t>
            </a:r>
            <a:endParaRPr lang="en-US" sz="3100" smtClean="0"/>
          </a:p>
        </p:txBody>
      </p:sp>
      <p:graphicFrame>
        <p:nvGraphicFramePr>
          <p:cNvPr id="147472" name="Object 16"/>
          <p:cNvGraphicFramePr>
            <a:graphicFrameLocks noGrp="1" noChangeAspect="1"/>
          </p:cNvGraphicFramePr>
          <p:nvPr>
            <p:ph idx="1"/>
          </p:nvPr>
        </p:nvGraphicFramePr>
        <p:xfrm>
          <a:off x="2114550" y="2481263"/>
          <a:ext cx="4914900" cy="3695700"/>
        </p:xfrm>
        <a:graphic>
          <a:graphicData uri="http://schemas.openxmlformats.org/presentationml/2006/ole">
            <p:oleObj spid="_x0000_s147472" name="Chart" r:id="rId3" imgW="4914900" imgH="3695700" progId="Excel.Chart.8">
              <p:embed/>
            </p:oleObj>
          </a:graphicData>
        </a:graphic>
      </p:graphicFrame>
      <p:pic>
        <p:nvPicPr>
          <p:cNvPr id="147474"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21" name="Rectangle 2"/>
          <p:cNvSpPr>
            <a:spLocks noGrp="1" noChangeArrowheads="1"/>
          </p:cNvSpPr>
          <p:nvPr>
            <p:ph type="title"/>
          </p:nvPr>
        </p:nvSpPr>
        <p:spPr bwMode="auto">
          <a:xfrm>
            <a:off x="468313" y="1196975"/>
            <a:ext cx="8229600" cy="72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800" smtClean="0"/>
              <a:t>I HAVE BEEN OFFERED HELP IN RETURNING TO WORK, COLLEGE OR UNIVERSITY AND BEING A SUCCESSFUL EMPLOYEE / STUDENT</a:t>
            </a:r>
            <a:endParaRPr lang="en-US" sz="2800" smtClean="0"/>
          </a:p>
        </p:txBody>
      </p:sp>
      <p:graphicFrame>
        <p:nvGraphicFramePr>
          <p:cNvPr id="149520" name="Object 16"/>
          <p:cNvGraphicFramePr>
            <a:graphicFrameLocks noGrp="1" noChangeAspect="1"/>
          </p:cNvGraphicFramePr>
          <p:nvPr>
            <p:ph idx="1"/>
          </p:nvPr>
        </p:nvGraphicFramePr>
        <p:xfrm>
          <a:off x="2114550" y="2481263"/>
          <a:ext cx="4914900" cy="3695700"/>
        </p:xfrm>
        <a:graphic>
          <a:graphicData uri="http://schemas.openxmlformats.org/presentationml/2006/ole">
            <p:oleObj spid="_x0000_s149520" name="Chart" r:id="rId3" imgW="4914900" imgH="3695700" progId="Excel.Chart.8">
              <p:embed/>
            </p:oleObj>
          </a:graphicData>
        </a:graphic>
      </p:graphicFrame>
      <p:pic>
        <p:nvPicPr>
          <p:cNvPr id="149522"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45" name="Rectangle 2"/>
          <p:cNvSpPr>
            <a:spLocks noGrp="1" noChangeArrowheads="1"/>
          </p:cNvSpPr>
          <p:nvPr>
            <p:ph type="title"/>
          </p:nvPr>
        </p:nvSpPr>
        <p:spPr bwMode="auto">
          <a:xfrm>
            <a:off x="468313" y="1196975"/>
            <a:ext cx="8229600" cy="72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800" smtClean="0"/>
              <a:t>WOULD YOU BE HAPPY TO RECOMMEND THIS SERVICE TO ANYONE YOU KNOW WHO IS GOING THROUGH A SIMILAR EXPERIENCE?</a:t>
            </a:r>
            <a:endParaRPr lang="en-US" sz="2800" smtClean="0"/>
          </a:p>
        </p:txBody>
      </p:sp>
      <p:graphicFrame>
        <p:nvGraphicFramePr>
          <p:cNvPr id="150544" name="Object 16"/>
          <p:cNvGraphicFramePr>
            <a:graphicFrameLocks noGrp="1" noChangeAspect="1"/>
          </p:cNvGraphicFramePr>
          <p:nvPr>
            <p:ph idx="1"/>
          </p:nvPr>
        </p:nvGraphicFramePr>
        <p:xfrm>
          <a:off x="2114550" y="2481263"/>
          <a:ext cx="4914900" cy="3695700"/>
        </p:xfrm>
        <a:graphic>
          <a:graphicData uri="http://schemas.openxmlformats.org/presentationml/2006/ole">
            <p:oleObj spid="_x0000_s150544" name="Chart" r:id="rId3" imgW="4914900" imgH="3695700" progId="Excel.Chart.8">
              <p:embed/>
            </p:oleObj>
          </a:graphicData>
        </a:graphic>
      </p:graphicFrame>
      <p:pic>
        <p:nvPicPr>
          <p:cNvPr id="150546"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93" name="Rectangle 2"/>
          <p:cNvSpPr>
            <a:spLocks noGrp="1" noChangeArrowheads="1"/>
          </p:cNvSpPr>
          <p:nvPr>
            <p:ph type="title"/>
          </p:nvPr>
        </p:nvSpPr>
        <p:spPr bwMode="auto">
          <a:xfrm>
            <a:off x="468313" y="1052513"/>
            <a:ext cx="8229600" cy="72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smtClean="0"/>
              <a:t>I HAVE BEEN OFFERED A </a:t>
            </a:r>
            <a:br>
              <a:rPr lang="en-GB" sz="3200" smtClean="0"/>
            </a:br>
            <a:r>
              <a:rPr lang="en-GB" sz="3200" smtClean="0"/>
              <a:t>PHYSICAL HEALTH CHECK </a:t>
            </a:r>
            <a:br>
              <a:rPr lang="en-GB" sz="3200" smtClean="0"/>
            </a:br>
            <a:r>
              <a:rPr lang="en-GB" sz="3200" smtClean="0"/>
              <a:t>(</a:t>
            </a:r>
            <a:r>
              <a:rPr lang="en-GB" sz="3100" smtClean="0"/>
              <a:t>BLOOD PRESSURE, BLOOD TESTS etc</a:t>
            </a:r>
            <a:r>
              <a:rPr lang="en-GB" sz="3200" smtClean="0"/>
              <a:t>)</a:t>
            </a:r>
            <a:endParaRPr lang="en-US" sz="3200" smtClean="0"/>
          </a:p>
        </p:txBody>
      </p:sp>
      <p:graphicFrame>
        <p:nvGraphicFramePr>
          <p:cNvPr id="152592" name="Object 16"/>
          <p:cNvGraphicFramePr>
            <a:graphicFrameLocks noGrp="1" noChangeAspect="1"/>
          </p:cNvGraphicFramePr>
          <p:nvPr>
            <p:ph idx="1"/>
          </p:nvPr>
        </p:nvGraphicFramePr>
        <p:xfrm>
          <a:off x="2114550" y="2481263"/>
          <a:ext cx="4914900" cy="3695700"/>
        </p:xfrm>
        <a:graphic>
          <a:graphicData uri="http://schemas.openxmlformats.org/presentationml/2006/ole">
            <p:oleObj spid="_x0000_s152592" name="Chart" r:id="rId3" imgW="4914900" imgH="3695700" progId="Excel.Chart.8">
              <p:embed/>
            </p:oleObj>
          </a:graphicData>
        </a:graphic>
      </p:graphicFrame>
      <p:pic>
        <p:nvPicPr>
          <p:cNvPr id="152594"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68313" y="1196975"/>
            <a:ext cx="8229600" cy="4105275"/>
          </a:xfrm>
        </p:spPr>
        <p:txBody>
          <a:bodyPr vert="horz" wrap="square" lIns="91440" tIns="45720" rIns="91440" bIns="45720" numCol="1" anchor="t" anchorCtr="0" compatLnSpc="1">
            <a:prstTxWarp prst="textNoShape">
              <a:avLst/>
            </a:prstTxWarp>
          </a:bodyPr>
          <a:lstStyle/>
          <a:p>
            <a:pPr eaLnBrk="1" hangingPunct="1">
              <a:buFontTx/>
              <a:buNone/>
              <a:defRPr/>
            </a:pPr>
            <a:r>
              <a:rPr lang="en-GB" sz="2400" smtClean="0">
                <a:effectLst>
                  <a:outerShdw blurRad="38100" dist="38100" dir="2700000" algn="tl">
                    <a:srgbClr val="C0C0C0"/>
                  </a:outerShdw>
                </a:effectLst>
              </a:rPr>
              <a:t>    Professor Louis Appleby, </a:t>
            </a:r>
            <a:r>
              <a:rPr lang="en-GB" sz="1800" smtClean="0">
                <a:effectLst>
                  <a:outerShdw blurRad="38100" dist="38100" dir="2700000" algn="tl">
                    <a:srgbClr val="C0C0C0"/>
                  </a:outerShdw>
                </a:effectLst>
              </a:rPr>
              <a:t>National Director of Mental Health, reflecting on the achievements of the National Service Framework, described EIP as the:</a:t>
            </a:r>
          </a:p>
          <a:p>
            <a:pPr eaLnBrk="1" hangingPunct="1">
              <a:buFontTx/>
              <a:buNone/>
              <a:defRPr/>
            </a:pPr>
            <a:r>
              <a:rPr lang="en-GB" sz="2400" smtClean="0">
                <a:effectLst>
                  <a:outerShdw blurRad="38100" dist="38100" dir="2700000" algn="tl">
                    <a:srgbClr val="C0C0C0"/>
                  </a:outerShdw>
                </a:effectLst>
              </a:rPr>
              <a:t>   </a:t>
            </a:r>
            <a:r>
              <a:rPr lang="en-GB" sz="4000" i="1" smtClean="0">
                <a:effectLst>
                  <a:outerShdw blurRad="38100" dist="38100" dir="2700000" algn="tl">
                    <a:srgbClr val="C0C0C0"/>
                  </a:outerShdw>
                </a:effectLst>
              </a:rPr>
              <a:t>“Jewel in the crown of the NHS mental health reform </a:t>
            </a:r>
            <a:r>
              <a:rPr lang="en-GB" sz="4000" smtClean="0">
                <a:effectLst>
                  <a:outerShdw blurRad="38100" dist="38100" dir="2700000" algn="tl">
                    <a:srgbClr val="C0C0C0"/>
                  </a:outerShdw>
                </a:effectLst>
              </a:rPr>
              <a:t>because </a:t>
            </a:r>
            <a:r>
              <a:rPr lang="en-GB" sz="4000" i="1" smtClean="0">
                <a:effectLst>
                  <a:outerShdw blurRad="38100" dist="38100" dir="2700000" algn="tl">
                    <a:srgbClr val="C0C0C0"/>
                  </a:outerShdw>
                </a:effectLst>
              </a:rPr>
              <a:t>service users like it; people get better; it saves money ” </a:t>
            </a:r>
          </a:p>
          <a:p>
            <a:pPr eaLnBrk="1" hangingPunct="1">
              <a:buFontTx/>
              <a:buNone/>
              <a:defRPr/>
            </a:pPr>
            <a:r>
              <a:rPr lang="en-GB" altLang="en-US" sz="2000" smtClean="0">
                <a:solidFill>
                  <a:srgbClr val="000000"/>
                </a:solidFill>
              </a:rPr>
              <a:t>	</a:t>
            </a:r>
            <a:r>
              <a:rPr lang="en-GB" altLang="en-US" sz="1600" smtClean="0">
                <a:solidFill>
                  <a:srgbClr val="000000"/>
                </a:solidFill>
              </a:rPr>
              <a:t>Policies and Practice for Europe </a:t>
            </a:r>
          </a:p>
          <a:p>
            <a:pPr eaLnBrk="1" hangingPunct="1">
              <a:buFontTx/>
              <a:buNone/>
              <a:defRPr/>
            </a:pPr>
            <a:r>
              <a:rPr lang="en-US" altLang="en-US" sz="1600" smtClean="0">
                <a:solidFill>
                  <a:srgbClr val="000000"/>
                </a:solidFill>
              </a:rPr>
              <a:t>	</a:t>
            </a:r>
            <a:r>
              <a:rPr lang="en-GB" altLang="en-US" sz="1600" smtClean="0">
                <a:solidFill>
                  <a:srgbClr val="000000"/>
                </a:solidFill>
              </a:rPr>
              <a:t>(DH/WHO Europe conference </a:t>
            </a:r>
          </a:p>
          <a:p>
            <a:pPr eaLnBrk="1" hangingPunct="1">
              <a:buFontTx/>
              <a:buNone/>
              <a:defRPr/>
            </a:pPr>
            <a:r>
              <a:rPr lang="en-US" altLang="en-US" sz="1600" smtClean="0">
                <a:solidFill>
                  <a:srgbClr val="000000"/>
                </a:solidFill>
              </a:rPr>
              <a:t>	</a:t>
            </a:r>
            <a:r>
              <a:rPr lang="en-GB" altLang="en-US" sz="1600" smtClean="0">
                <a:solidFill>
                  <a:srgbClr val="000000"/>
                </a:solidFill>
              </a:rPr>
              <a:t>attended by 35 European Countries,</a:t>
            </a:r>
          </a:p>
          <a:p>
            <a:pPr eaLnBrk="1" hangingPunct="1">
              <a:buFontTx/>
              <a:buNone/>
              <a:defRPr/>
            </a:pPr>
            <a:r>
              <a:rPr lang="en-US" altLang="en-US" sz="1600" smtClean="0">
                <a:solidFill>
                  <a:srgbClr val="000000"/>
                </a:solidFill>
              </a:rPr>
              <a:t>	</a:t>
            </a:r>
            <a:r>
              <a:rPr lang="en-GB" altLang="en-US" sz="1600" smtClean="0">
                <a:solidFill>
                  <a:srgbClr val="000000"/>
                </a:solidFill>
              </a:rPr>
              <a:t> 2009)</a:t>
            </a:r>
            <a:endParaRPr lang="en-US" sz="1600" smtClean="0">
              <a:solidFill>
                <a:srgbClr val="000000"/>
              </a:solidFill>
            </a:endParaRPr>
          </a:p>
        </p:txBody>
      </p:sp>
      <p:pic>
        <p:nvPicPr>
          <p:cNvPr id="367618" name="Picture 3"/>
          <p:cNvPicPr>
            <a:picLocks noChangeAspect="1" noChangeArrowheads="1"/>
          </p:cNvPicPr>
          <p:nvPr/>
        </p:nvPicPr>
        <p:blipFill>
          <a:blip r:embed="rId2"/>
          <a:srcRect/>
          <a:stretch>
            <a:fillRect/>
          </a:stretch>
        </p:blipFill>
        <p:spPr bwMode="auto">
          <a:xfrm>
            <a:off x="6227763" y="4437063"/>
            <a:ext cx="1939925" cy="1943100"/>
          </a:xfrm>
          <a:prstGeom prst="rect">
            <a:avLst/>
          </a:prstGeom>
          <a:noFill/>
          <a:ln w="9525">
            <a:noFill/>
            <a:miter lim="800000"/>
            <a:headEnd/>
            <a:tailEnd/>
          </a:ln>
        </p:spPr>
      </p:pic>
      <p:pic>
        <p:nvPicPr>
          <p:cNvPr id="367619"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idx="1"/>
          </p:nvPr>
        </p:nvSpPr>
        <p:spPr bwMode="auto">
          <a:xfrm>
            <a:off x="468313" y="1412875"/>
            <a:ext cx="8229600" cy="4679950"/>
          </a:xfrm>
          <a:noFill/>
          <a:ln>
            <a:miter lim="800000"/>
            <a:headEnd/>
            <a:tailEnd/>
          </a:ln>
        </p:spPr>
        <p:txBody>
          <a:bodyPr vert="horz" wrap="square" lIns="91440" tIns="45720" rIns="91440" bIns="45720" numCol="1" anchor="t" anchorCtr="0" compatLnSpc="1">
            <a:prstTxWarp prst="textNoShape">
              <a:avLst/>
            </a:prstTxWarp>
          </a:bodyPr>
          <a:lstStyle/>
          <a:p>
            <a:pPr marL="609600" indent="-609600">
              <a:buFont typeface="Arial" charset="0"/>
              <a:buNone/>
            </a:pPr>
            <a:r>
              <a:rPr lang="en-GB" b="1" smtClean="0"/>
              <a:t>Starting early to promote mental wellbeing and prevent mental health problems</a:t>
            </a:r>
            <a:endParaRPr lang="en-GB" sz="800" b="1" smtClean="0"/>
          </a:p>
          <a:p>
            <a:pPr marL="609600" indent="-609600">
              <a:buFontTx/>
              <a:buAutoNum type="arabicPeriod" startAt="16"/>
            </a:pPr>
            <a:r>
              <a:rPr lang="en-GB" sz="2200" smtClean="0"/>
              <a:t>Better support to new mothers with postnatal depression</a:t>
            </a:r>
          </a:p>
          <a:p>
            <a:pPr marL="609600" indent="-609600">
              <a:buFontTx/>
              <a:buAutoNum type="arabicPeriod" startAt="16"/>
            </a:pPr>
            <a:r>
              <a:rPr lang="en-GB" sz="2200" smtClean="0"/>
              <a:t>Schools will be supported to identify MH problems sooner </a:t>
            </a:r>
          </a:p>
          <a:p>
            <a:pPr marL="609600" indent="-609600">
              <a:buFontTx/>
              <a:buAutoNum type="arabicPeriod" startAt="16"/>
            </a:pPr>
            <a:r>
              <a:rPr lang="en-GB" sz="2200" smtClean="0"/>
              <a:t>End the cliff-edge of lost support as children reach the age of 18</a:t>
            </a:r>
          </a:p>
          <a:p>
            <a:pPr marL="609600" indent="-609600">
              <a:buFontTx/>
              <a:buNone/>
            </a:pPr>
            <a:r>
              <a:rPr lang="en-GB" sz="2200" smtClean="0"/>
              <a:t> </a:t>
            </a:r>
            <a:r>
              <a:rPr lang="en-GB" b="1" smtClean="0"/>
              <a:t>Improving the quality of life of people with mental health problems</a:t>
            </a:r>
            <a:endParaRPr lang="en-GB" sz="800" b="1" smtClean="0"/>
          </a:p>
          <a:p>
            <a:pPr marL="609600" indent="-609600">
              <a:buFontTx/>
              <a:buAutoNum type="arabicPeriod" startAt="19"/>
            </a:pPr>
            <a:r>
              <a:rPr lang="en-GB" sz="2200" smtClean="0"/>
              <a:t>People with MH problems will live healthier and longer lives.</a:t>
            </a:r>
          </a:p>
          <a:p>
            <a:pPr marL="609600" indent="-609600">
              <a:buFontTx/>
              <a:buAutoNum type="arabicPeriod" startAt="19"/>
            </a:pPr>
            <a:r>
              <a:rPr lang="en-GB" sz="2200" smtClean="0"/>
              <a:t>More people with MH problems will live in homes that support recovery</a:t>
            </a:r>
          </a:p>
        </p:txBody>
      </p:sp>
      <p:pic>
        <p:nvPicPr>
          <p:cNvPr id="36866" name="Picture 2"/>
          <p:cNvPicPr>
            <a:picLocks noGrp="1" noChangeAspect="1" noChangeArrowheads="1"/>
          </p:cNvPicPr>
          <p:nvPr>
            <p:ph type="title" idx="4294967295"/>
          </p:nvPr>
        </p:nvPicPr>
        <p:blipFill>
          <a:blip r:embed="rId3"/>
          <a:srcRect/>
          <a:stretch>
            <a:fillRect/>
          </a:stretch>
        </p:blipFill>
        <p:spPr bwMode="auto">
          <a:xfrm>
            <a:off x="5435600" y="188913"/>
            <a:ext cx="3114675" cy="719137"/>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5"/>
          <p:cNvSpPr>
            <a:spLocks noChangeArrowheads="1"/>
          </p:cNvSpPr>
          <p:nvPr/>
        </p:nvSpPr>
        <p:spPr bwMode="auto">
          <a:xfrm>
            <a:off x="2555875" y="2276475"/>
            <a:ext cx="6265863" cy="1189038"/>
          </a:xfrm>
          <a:prstGeom prst="rect">
            <a:avLst/>
          </a:prstGeom>
          <a:noFill/>
          <a:ln w="9525">
            <a:noFill/>
            <a:miter lim="800000"/>
            <a:headEnd/>
            <a:tailEnd/>
          </a:ln>
        </p:spPr>
        <p:txBody>
          <a:bodyPr>
            <a:spAutoFit/>
          </a:bodyPr>
          <a:lstStyle/>
          <a:p>
            <a:pPr>
              <a:buFont typeface="Arial" charset="0"/>
              <a:buNone/>
            </a:pPr>
            <a:r>
              <a:rPr lang="en-GB" altLang="en-US" sz="7200">
                <a:latin typeface="Calibri" pitchFamily="34" charset="0"/>
              </a:rPr>
              <a:t>But….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68313" y="908050"/>
            <a:ext cx="8229600" cy="1368425"/>
          </a:xfrm>
          <a:prstGeom prst="rect">
            <a:avLst/>
          </a:prstGeom>
        </p:spPr>
        <p:txBody>
          <a:bodyPr anchor="b"/>
          <a:lstStyle/>
          <a:p>
            <a:pPr eaLnBrk="1" hangingPunct="1">
              <a:defRPr/>
            </a:pP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
            </a:r>
            <a:br>
              <a:rPr lang="en-GB" sz="4000" smtClean="0">
                <a:effectLst>
                  <a:outerShdw blurRad="38100" dist="38100" dir="2700000" algn="tl">
                    <a:srgbClr val="C0C0C0"/>
                  </a:outerShdw>
                </a:effectLst>
              </a:rPr>
            </a:br>
            <a:r>
              <a:rPr lang="en-GB" sz="4000" smtClean="0">
                <a:effectLst>
                  <a:outerShdw blurRad="38100" dist="38100" dir="2700000" algn="tl">
                    <a:srgbClr val="C0C0C0"/>
                  </a:outerShdw>
                </a:effectLst>
              </a:rPr>
              <a:t>Drivers for EIP in UK</a:t>
            </a:r>
            <a:br>
              <a:rPr lang="en-GB" sz="4000" smtClean="0">
                <a:effectLst>
                  <a:outerShdw blurRad="38100" dist="38100" dir="2700000" algn="tl">
                    <a:srgbClr val="C0C0C0"/>
                  </a:outerShdw>
                </a:effectLst>
              </a:rPr>
            </a:br>
            <a:endParaRPr lang="en-GB" sz="4000" smtClean="0">
              <a:effectLst>
                <a:outerShdw blurRad="38100" dist="38100" dir="2700000" algn="tl">
                  <a:srgbClr val="C0C0C0"/>
                </a:outerShdw>
              </a:effectLst>
            </a:endParaRPr>
          </a:p>
        </p:txBody>
      </p:sp>
      <p:sp>
        <p:nvSpPr>
          <p:cNvPr id="61443" name="Rectangle 3"/>
          <p:cNvSpPr>
            <a:spLocks noGrp="1" noChangeArrowheads="1"/>
          </p:cNvSpPr>
          <p:nvPr>
            <p:ph idx="4294967295"/>
          </p:nvPr>
        </p:nvSpPr>
        <p:spPr>
          <a:xfrm>
            <a:off x="468313" y="1989138"/>
            <a:ext cx="8229600" cy="4105275"/>
          </a:xfrm>
          <a:prstGeom prst="rect">
            <a:avLst/>
          </a:prstGeom>
        </p:spPr>
        <p:txBody>
          <a:bodyPr/>
          <a:lstStyle/>
          <a:p>
            <a:pPr eaLnBrk="1" hangingPunct="1">
              <a:lnSpc>
                <a:spcPct val="90000"/>
              </a:lnSpc>
              <a:defRPr/>
            </a:pPr>
            <a:r>
              <a:rPr lang="en-GB" sz="2400" smtClean="0">
                <a:effectLst>
                  <a:outerShdw blurRad="38100" dist="38100" dir="2700000" algn="tl">
                    <a:srgbClr val="C0C0C0"/>
                  </a:outerShdw>
                </a:effectLst>
              </a:rPr>
              <a:t>Mental Health Policy/Modernisation/Transformation</a:t>
            </a:r>
          </a:p>
          <a:p>
            <a:pPr eaLnBrk="1" hangingPunct="1">
              <a:lnSpc>
                <a:spcPct val="90000"/>
              </a:lnSpc>
              <a:defRPr/>
            </a:pPr>
            <a:r>
              <a:rPr lang="en-GB" sz="2400" smtClean="0">
                <a:effectLst>
                  <a:outerShdw blurRad="38100" dist="38100" dir="2700000" algn="tl">
                    <a:srgbClr val="C0C0C0"/>
                  </a:outerShdw>
                </a:effectLst>
              </a:rPr>
              <a:t>UK and international research evidence for EI</a:t>
            </a:r>
            <a:r>
              <a:rPr lang="en-GB" sz="2400" b="1" smtClean="0">
                <a:effectLst>
                  <a:outerShdw blurRad="38100" dist="38100" dir="2700000" algn="tl">
                    <a:srgbClr val="C0C0C0"/>
                  </a:outerShdw>
                </a:effectLst>
              </a:rPr>
              <a:t> </a:t>
            </a:r>
          </a:p>
          <a:p>
            <a:pPr eaLnBrk="1" hangingPunct="1">
              <a:lnSpc>
                <a:spcPct val="90000"/>
              </a:lnSpc>
              <a:defRPr/>
            </a:pPr>
            <a:r>
              <a:rPr lang="en-GB" sz="2400" smtClean="0">
                <a:effectLst>
                  <a:outerShdw blurRad="38100" dist="38100" dir="2700000" algn="tl">
                    <a:srgbClr val="C0C0C0"/>
                  </a:outerShdw>
                </a:effectLst>
              </a:rPr>
              <a:t>Problems with TAU/late intervention </a:t>
            </a:r>
          </a:p>
          <a:p>
            <a:pPr eaLnBrk="1" hangingPunct="1">
              <a:lnSpc>
                <a:spcPct val="90000"/>
              </a:lnSpc>
              <a:defRPr/>
            </a:pPr>
            <a:r>
              <a:rPr lang="en-GB" sz="2400" smtClean="0">
                <a:effectLst>
                  <a:outerShdw blurRad="38100" dist="38100" dir="2700000" algn="tl">
                    <a:srgbClr val="C0C0C0"/>
                  </a:outerShdw>
                </a:effectLst>
              </a:rPr>
              <a:t>New treatments and Guidelines</a:t>
            </a:r>
          </a:p>
          <a:p>
            <a:pPr eaLnBrk="1" hangingPunct="1">
              <a:lnSpc>
                <a:spcPct val="90000"/>
              </a:lnSpc>
              <a:defRPr/>
            </a:pPr>
            <a:r>
              <a:rPr lang="en-GB" sz="2400" smtClean="0">
                <a:effectLst>
                  <a:outerShdw blurRad="38100" dist="38100" dir="2700000" algn="tl">
                    <a:srgbClr val="C0C0C0"/>
                  </a:outerShdw>
                </a:effectLst>
              </a:rPr>
              <a:t>Costs/Benefits research</a:t>
            </a:r>
          </a:p>
          <a:p>
            <a:pPr eaLnBrk="1" hangingPunct="1">
              <a:lnSpc>
                <a:spcPct val="90000"/>
              </a:lnSpc>
              <a:defRPr/>
            </a:pPr>
            <a:r>
              <a:rPr lang="en-GB" sz="2400" smtClean="0">
                <a:effectLst>
                  <a:outerShdw blurRad="38100" dist="38100" dir="2700000" algn="tl">
                    <a:srgbClr val="C0C0C0"/>
                  </a:outerShdw>
                </a:effectLst>
              </a:rPr>
              <a:t>Social Movements, campaigning and challenges to dominance of the established paradigm</a:t>
            </a:r>
          </a:p>
          <a:p>
            <a:pPr eaLnBrk="1" hangingPunct="1">
              <a:lnSpc>
                <a:spcPct val="90000"/>
              </a:lnSpc>
              <a:defRPr/>
            </a:pPr>
            <a:r>
              <a:rPr lang="en-GB" sz="2400" smtClean="0">
                <a:effectLst>
                  <a:outerShdw blurRad="38100" dist="38100" dir="2700000" algn="tl">
                    <a:srgbClr val="C0C0C0"/>
                  </a:outerShdw>
                </a:effectLst>
              </a:rPr>
              <a:t>Outcomes agenda and Performance Management</a:t>
            </a:r>
          </a:p>
          <a:p>
            <a:pPr eaLnBrk="1" hangingPunct="1">
              <a:lnSpc>
                <a:spcPct val="90000"/>
              </a:lnSpc>
              <a:defRPr/>
            </a:pPr>
            <a:r>
              <a:rPr lang="en-GB" sz="2400" b="1" smtClean="0">
                <a:effectLst>
                  <a:outerShdw blurRad="38100" dist="38100" dir="2700000" algn="tl">
                    <a:srgbClr val="C0C0C0"/>
                  </a:outerShdw>
                </a:effectLst>
              </a:rPr>
              <a:t>Austerity?</a:t>
            </a:r>
          </a:p>
        </p:txBody>
      </p:sp>
      <p:pic>
        <p:nvPicPr>
          <p:cNvPr id="369667"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Grp="1" noChangeArrowheads="1"/>
          </p:cNvSpPr>
          <p:nvPr>
            <p:ph type="title"/>
          </p:nvPr>
        </p:nvSpPr>
        <p:spPr bwMode="auto">
          <a:xfrm>
            <a:off x="468313"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smtClean="0"/>
              <a:t/>
            </a:r>
            <a:br>
              <a:rPr lang="en-US" sz="4000" smtClean="0"/>
            </a:br>
            <a:r>
              <a:rPr lang="en-US" sz="4000" smtClean="0"/>
              <a:t>AUSTERITY!</a:t>
            </a:r>
          </a:p>
        </p:txBody>
      </p:sp>
      <p:sp>
        <p:nvSpPr>
          <p:cNvPr id="371714" name="Rectangle 3"/>
          <p:cNvSpPr>
            <a:spLocks noGrp="1" noChangeArrowheads="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GB" smtClean="0"/>
              <a:t>While NHS funding remains stable across the board, mental health trusts in England have had their funding cut by more than 2% in real terms over the past two years (£21bn)</a:t>
            </a:r>
          </a:p>
          <a:p>
            <a:pPr>
              <a:lnSpc>
                <a:spcPct val="90000"/>
              </a:lnSpc>
            </a:pPr>
            <a:r>
              <a:rPr lang="en-GB" smtClean="0"/>
              <a:t>Local council cuts:  30% cuts 2008-2015</a:t>
            </a:r>
          </a:p>
          <a:p>
            <a:pPr>
              <a:lnSpc>
                <a:spcPct val="90000"/>
              </a:lnSpc>
            </a:pPr>
            <a:r>
              <a:rPr lang="en-GB" smtClean="0"/>
              <a:t>NHS England and the health regulator Monitor recommend cutting funding for mental health services by 20% more than that for acute hospitals in 2014 </a:t>
            </a:r>
          </a:p>
          <a:p>
            <a:pPr>
              <a:lnSpc>
                <a:spcPct val="90000"/>
              </a:lnSpc>
            </a:pPr>
            <a:endParaRPr lang="en-GB" smtClean="0"/>
          </a:p>
        </p:txBody>
      </p:sp>
      <p:pic>
        <p:nvPicPr>
          <p:cNvPr id="371715" name="Picture 2"/>
          <p:cNvPicPr>
            <a:picLocks noChangeAspect="1" noChangeArrowheads="1"/>
          </p:cNvPicPr>
          <p:nvPr/>
        </p:nvPicPr>
        <p:blipFill>
          <a:blip r:embed="rId2"/>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2"/>
          <p:cNvSpPr>
            <a:spLocks noGrp="1" noChangeArrowheads="1"/>
          </p:cNvSpPr>
          <p:nvPr>
            <p:ph type="title"/>
          </p:nvPr>
        </p:nvSpPr>
        <p:spPr bwMode="auto">
          <a:xfrm>
            <a:off x="468313" y="26035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smtClean="0"/>
              <a:t/>
            </a:r>
            <a:br>
              <a:rPr lang="en-US" sz="4000" smtClean="0"/>
            </a:br>
            <a:r>
              <a:rPr lang="en-US" sz="4000" smtClean="0"/>
              <a:t> </a:t>
            </a:r>
            <a:r>
              <a:rPr lang="en-GB" altLang="en-US" sz="4000" smtClean="0"/>
              <a:t>Better for Less?</a:t>
            </a:r>
            <a:endParaRPr lang="en-US" sz="4000" smtClean="0"/>
          </a:p>
        </p:txBody>
      </p:sp>
      <p:sp>
        <p:nvSpPr>
          <p:cNvPr id="372738" name="Rectangle 3"/>
          <p:cNvSpPr>
            <a:spLocks noGrp="1" noChangeArrowheads="1"/>
          </p:cNvSpPr>
          <p:nvPr>
            <p:ph idx="1"/>
          </p:nvPr>
        </p:nvSpPr>
        <p:spPr bwMode="auto">
          <a:xfrm>
            <a:off x="468313" y="1844675"/>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sz="2800" smtClean="0"/>
              <a:t>QIPP</a:t>
            </a:r>
          </a:p>
          <a:p>
            <a:pPr eaLnBrk="1" hangingPunct="1">
              <a:lnSpc>
                <a:spcPct val="90000"/>
              </a:lnSpc>
            </a:pPr>
            <a:r>
              <a:rPr lang="en-US" altLang="en-US" sz="2800" smtClean="0"/>
              <a:t>Cost savings are impacting on service provision</a:t>
            </a:r>
          </a:p>
          <a:p>
            <a:pPr eaLnBrk="1" hangingPunct="1">
              <a:lnSpc>
                <a:spcPct val="90000"/>
              </a:lnSpc>
            </a:pPr>
            <a:r>
              <a:rPr lang="en-US" altLang="en-US" sz="2800" smtClean="0"/>
              <a:t>Tough decisions delegated to directorates and teams </a:t>
            </a:r>
          </a:p>
          <a:p>
            <a:pPr eaLnBrk="1" hangingPunct="1">
              <a:lnSpc>
                <a:spcPct val="90000"/>
              </a:lnSpc>
            </a:pPr>
            <a:r>
              <a:rPr lang="en-GB" altLang="en-US" sz="2800" smtClean="0"/>
              <a:t>Short term cost savings:</a:t>
            </a:r>
          </a:p>
          <a:p>
            <a:pPr eaLnBrk="1" hangingPunct="1">
              <a:lnSpc>
                <a:spcPct val="90000"/>
              </a:lnSpc>
              <a:buFont typeface="Arial" charset="0"/>
              <a:buNone/>
            </a:pPr>
            <a:r>
              <a:rPr lang="en-GB" altLang="en-US" sz="2800" smtClean="0"/>
              <a:t>			-  Clumsy efficiency drives</a:t>
            </a:r>
          </a:p>
          <a:p>
            <a:pPr eaLnBrk="1" hangingPunct="1">
              <a:lnSpc>
                <a:spcPct val="90000"/>
              </a:lnSpc>
              <a:buFont typeface="Arial" charset="0"/>
              <a:buNone/>
            </a:pPr>
            <a:r>
              <a:rPr lang="en-GB" altLang="en-US" sz="2800" smtClean="0"/>
              <a:t>			-  ‘Salami slicing’</a:t>
            </a:r>
          </a:p>
          <a:p>
            <a:pPr eaLnBrk="1" hangingPunct="1">
              <a:lnSpc>
                <a:spcPct val="90000"/>
              </a:lnSpc>
              <a:buFont typeface="Arial" charset="0"/>
              <a:buNone/>
            </a:pPr>
            <a:r>
              <a:rPr lang="en-GB" altLang="en-US" sz="2800" smtClean="0"/>
              <a:t>			-  Loss of leadership</a:t>
            </a:r>
          </a:p>
          <a:p>
            <a:pPr eaLnBrk="1" hangingPunct="1">
              <a:lnSpc>
                <a:spcPct val="90000"/>
              </a:lnSpc>
              <a:buFont typeface="Arial" charset="0"/>
              <a:buNone/>
            </a:pPr>
            <a:r>
              <a:rPr lang="en-GB" altLang="en-US" sz="2800" smtClean="0"/>
              <a:t>			-  Dumbing down</a:t>
            </a:r>
          </a:p>
          <a:p>
            <a:pPr eaLnBrk="1" hangingPunct="1">
              <a:lnSpc>
                <a:spcPct val="90000"/>
              </a:lnSpc>
            </a:pPr>
            <a:r>
              <a:rPr lang="en-US" altLang="en-US" sz="2800" smtClean="0"/>
              <a:t>Can we afford EIP in the current climate?</a:t>
            </a:r>
            <a:endParaRPr lang="en-GB" altLang="en-US" sz="2800" smtClean="0"/>
          </a:p>
          <a:p>
            <a:pPr eaLnBrk="1" hangingPunct="1">
              <a:lnSpc>
                <a:spcPct val="90000"/>
              </a:lnSpc>
            </a:pPr>
            <a:endParaRPr lang="en-GB" sz="2800" smtClean="0"/>
          </a:p>
          <a:p>
            <a:pPr>
              <a:lnSpc>
                <a:spcPct val="90000"/>
              </a:lnSpc>
            </a:pPr>
            <a:endParaRPr lang="en-GB" sz="2800" smtClean="0"/>
          </a:p>
        </p:txBody>
      </p:sp>
      <p:pic>
        <p:nvPicPr>
          <p:cNvPr id="372739" name="Picture 2"/>
          <p:cNvPicPr>
            <a:picLocks noChangeAspect="1" noChangeArrowheads="1"/>
          </p:cNvPicPr>
          <p:nvPr/>
        </p:nvPicPr>
        <p:blipFill>
          <a:blip r:embed="rId2"/>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4"/>
          <p:cNvSpPr>
            <a:spLocks noChangeArrowheads="1"/>
          </p:cNvSpPr>
          <p:nvPr/>
        </p:nvSpPr>
        <p:spPr bwMode="auto">
          <a:xfrm>
            <a:off x="539750" y="2781300"/>
            <a:ext cx="8280400" cy="3151188"/>
          </a:xfrm>
          <a:prstGeom prst="rect">
            <a:avLst/>
          </a:prstGeom>
          <a:noFill/>
          <a:ln w="9525">
            <a:noFill/>
            <a:miter lim="800000"/>
            <a:headEnd/>
            <a:tailEnd/>
          </a:ln>
        </p:spPr>
        <p:txBody>
          <a:bodyPr>
            <a:spAutoFit/>
          </a:bodyPr>
          <a:lstStyle/>
          <a:p>
            <a:pPr eaLnBrk="0" hangingPunct="0">
              <a:lnSpc>
                <a:spcPct val="90000"/>
              </a:lnSpc>
              <a:spcBef>
                <a:spcPct val="50000"/>
              </a:spcBef>
              <a:buFont typeface="Arial" charset="0"/>
              <a:buNone/>
            </a:pPr>
            <a:r>
              <a:rPr lang="en-GB" altLang="en-US" i="1">
                <a:latin typeface="Calibri" pitchFamily="34" charset="0"/>
              </a:rPr>
              <a:t>‘EIP is one of the keys to improving mental health services and national mental wellbeing.  The problem is that in these times of intense spending pressures the incentives to invest in these services risks being crowded out by much shorter term pressures.  </a:t>
            </a:r>
          </a:p>
          <a:p>
            <a:pPr eaLnBrk="0" hangingPunct="0">
              <a:lnSpc>
                <a:spcPct val="90000"/>
              </a:lnSpc>
              <a:spcBef>
                <a:spcPct val="50000"/>
              </a:spcBef>
              <a:buFont typeface="Arial" charset="0"/>
              <a:buNone/>
            </a:pPr>
            <a:r>
              <a:rPr lang="en-GB" altLang="en-US" i="1">
                <a:latin typeface="Calibri" pitchFamily="34" charset="0"/>
              </a:rPr>
              <a:t>Any decision to redesign community MH services must draw on the evidence base and safeguard the important functions and outcomes of EIP teams that make them so effective’.</a:t>
            </a:r>
            <a:r>
              <a:rPr lang="en-GB" altLang="en-US" sz="1800">
                <a:latin typeface="Calibri" pitchFamily="34" charset="0"/>
              </a:rPr>
              <a:t>  </a:t>
            </a:r>
          </a:p>
          <a:p>
            <a:pPr eaLnBrk="0" hangingPunct="0">
              <a:lnSpc>
                <a:spcPct val="90000"/>
              </a:lnSpc>
              <a:spcBef>
                <a:spcPct val="50000"/>
              </a:spcBef>
              <a:buFont typeface="Arial" charset="0"/>
              <a:buNone/>
            </a:pPr>
            <a:r>
              <a:rPr lang="en-GB" altLang="en-US" sz="1800">
                <a:latin typeface="Calibri" pitchFamily="34" charset="0"/>
              </a:rPr>
              <a:t>Steve Shrubb, NHS Confederation, Director of the MH Network, 2011</a:t>
            </a:r>
          </a:p>
          <a:p>
            <a:pPr eaLnBrk="0" hangingPunct="0">
              <a:lnSpc>
                <a:spcPct val="90000"/>
              </a:lnSpc>
              <a:spcBef>
                <a:spcPct val="50000"/>
              </a:spcBef>
              <a:buFont typeface="Arial" charset="0"/>
              <a:buNone/>
            </a:pPr>
            <a:endParaRPr lang="en-GB" altLang="en-US" sz="900">
              <a:latin typeface="Calibri" pitchFamily="34" charset="0"/>
            </a:endParaRPr>
          </a:p>
        </p:txBody>
      </p:sp>
      <p:pic>
        <p:nvPicPr>
          <p:cNvPr id="373762" name="Picture 7" descr="NHS Confederation Mental Health Network director Steve Shrubb"/>
          <p:cNvPicPr>
            <a:picLocks noChangeAspect="1" noChangeArrowheads="1"/>
          </p:cNvPicPr>
          <p:nvPr/>
        </p:nvPicPr>
        <p:blipFill>
          <a:blip r:embed="rId3"/>
          <a:srcRect/>
          <a:stretch>
            <a:fillRect/>
          </a:stretch>
        </p:blipFill>
        <p:spPr bwMode="auto">
          <a:xfrm>
            <a:off x="3203575" y="1125538"/>
            <a:ext cx="1905000" cy="1428750"/>
          </a:xfrm>
          <a:prstGeom prst="rect">
            <a:avLst/>
          </a:prstGeom>
          <a:noFill/>
          <a:ln w="9525">
            <a:noFill/>
            <a:miter lim="800000"/>
            <a:headEnd/>
            <a:tailEnd/>
          </a:ln>
        </p:spPr>
      </p:pic>
      <p:pic>
        <p:nvPicPr>
          <p:cNvPr id="373763" name="Picture 2"/>
          <p:cNvPicPr>
            <a:picLocks noChangeAspect="1" noChangeArrowheads="1"/>
          </p:cNvPicPr>
          <p:nvPr/>
        </p:nvPicPr>
        <p:blipFill>
          <a:blip r:embed="rId4"/>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68313" y="1125538"/>
            <a:ext cx="8229600" cy="719137"/>
          </a:xfrm>
        </p:spPr>
        <p:txBody>
          <a:bodyPr vert="horz" wrap="square" lIns="91440" tIns="45720" rIns="91440" bIns="45720" numCol="1" anchor="t" anchorCtr="0" compatLnSpc="1">
            <a:prstTxWarp prst="textNoShape">
              <a:avLst/>
            </a:prstTxWarp>
          </a:bodyPr>
          <a:lstStyle/>
          <a:p>
            <a:pPr eaLnBrk="1" hangingPunct="1">
              <a:defRPr/>
            </a:pPr>
            <a:r>
              <a:rPr lang="en-GB" b="0" smtClean="0">
                <a:effectLst>
                  <a:outerShdw blurRad="38100" dist="38100" dir="2700000" algn="tl">
                    <a:srgbClr val="C0C0C0"/>
                  </a:outerShdw>
                </a:effectLst>
              </a:rPr>
              <a:t>Barriers and threats</a:t>
            </a:r>
          </a:p>
        </p:txBody>
      </p:sp>
      <p:sp>
        <p:nvSpPr>
          <p:cNvPr id="123907" name="Rectangle 3"/>
          <p:cNvSpPr>
            <a:spLocks noGrp="1" noChangeArrowheads="1"/>
          </p:cNvSpPr>
          <p:nvPr>
            <p:ph idx="1"/>
          </p:nvPr>
        </p:nvSpPr>
        <p:spPr>
          <a:xfrm>
            <a:off x="468313" y="1844675"/>
            <a:ext cx="8229600" cy="4105275"/>
          </a:xfrm>
        </p:spPr>
        <p:txBody>
          <a:bodyPr/>
          <a:lstStyle/>
          <a:p>
            <a:pPr eaLnBrk="1" fontAlgn="auto" hangingPunct="1">
              <a:lnSpc>
                <a:spcPct val="90000"/>
              </a:lnSpc>
              <a:spcAft>
                <a:spcPts val="0"/>
              </a:spcAft>
              <a:buFont typeface="Arial" pitchFamily="34" charset="0"/>
              <a:buChar char="•"/>
              <a:defRPr/>
            </a:pPr>
            <a:r>
              <a:rPr lang="en-GB" sz="2400" dirty="0">
                <a:effectLst>
                  <a:outerShdw blurRad="38100" dist="38100" dir="2700000" algn="tl">
                    <a:srgbClr val="C0C0C0"/>
                  </a:outerShdw>
                </a:effectLst>
              </a:rPr>
              <a:t>Funding (has never been easy) </a:t>
            </a:r>
          </a:p>
          <a:p>
            <a:pPr eaLnBrk="1" fontAlgn="auto" hangingPunct="1">
              <a:lnSpc>
                <a:spcPct val="90000"/>
              </a:lnSpc>
              <a:spcAft>
                <a:spcPts val="0"/>
              </a:spcAft>
              <a:buFont typeface="Arial" pitchFamily="34" charset="0"/>
              <a:buChar char="•"/>
              <a:defRPr/>
            </a:pPr>
            <a:r>
              <a:rPr lang="en-GB" sz="2400" dirty="0">
                <a:effectLst>
                  <a:outerShdw blurRad="38100" dist="38100" dir="2700000" algn="tl">
                    <a:srgbClr val="C0C0C0"/>
                  </a:outerShdw>
                </a:effectLst>
              </a:rPr>
              <a:t>Recession and cuts to public services</a:t>
            </a:r>
          </a:p>
          <a:p>
            <a:pPr eaLnBrk="1" fontAlgn="auto" hangingPunct="1">
              <a:lnSpc>
                <a:spcPct val="90000"/>
              </a:lnSpc>
              <a:spcAft>
                <a:spcPts val="0"/>
              </a:spcAft>
              <a:buFont typeface="Arial" pitchFamily="34" charset="0"/>
              <a:buChar char="•"/>
              <a:defRPr/>
            </a:pPr>
            <a:r>
              <a:rPr lang="en-GB" sz="2400" dirty="0">
                <a:effectLst>
                  <a:outerShdw blurRad="38100" dist="38100" dir="2700000" algn="tl">
                    <a:srgbClr val="C0C0C0"/>
                  </a:outerShdw>
                </a:effectLst>
              </a:rPr>
              <a:t>Commissioning changes</a:t>
            </a:r>
          </a:p>
          <a:p>
            <a:pPr eaLnBrk="1" fontAlgn="auto" hangingPunct="1">
              <a:lnSpc>
                <a:spcPct val="90000"/>
              </a:lnSpc>
              <a:spcAft>
                <a:spcPts val="0"/>
              </a:spcAft>
              <a:buFont typeface="Arial" pitchFamily="34" charset="0"/>
              <a:buChar char="•"/>
              <a:defRPr/>
            </a:pPr>
            <a:r>
              <a:rPr lang="en-GB" sz="2400" dirty="0">
                <a:effectLst>
                  <a:outerShdw blurRad="38100" dist="38100" dir="2700000" algn="tl">
                    <a:srgbClr val="C0C0C0"/>
                  </a:outerShdw>
                </a:effectLst>
              </a:rPr>
              <a:t>Established culture, hidden discourses and professional opposition.</a:t>
            </a:r>
          </a:p>
          <a:p>
            <a:pPr eaLnBrk="1" fontAlgn="auto" hangingPunct="1">
              <a:lnSpc>
                <a:spcPct val="90000"/>
              </a:lnSpc>
              <a:spcAft>
                <a:spcPts val="0"/>
              </a:spcAft>
              <a:buFont typeface="Arial" pitchFamily="34" charset="0"/>
              <a:buChar char="•"/>
              <a:defRPr/>
            </a:pPr>
            <a:r>
              <a:rPr lang="en-GB" sz="2400" dirty="0">
                <a:effectLst>
                  <a:outerShdw blurRad="38100" dist="38100" dir="2700000" algn="tl">
                    <a:srgbClr val="C0C0C0"/>
                  </a:outerShdw>
                </a:effectLst>
              </a:rPr>
              <a:t>Resistance to change</a:t>
            </a:r>
          </a:p>
          <a:p>
            <a:pPr eaLnBrk="1" fontAlgn="auto" hangingPunct="1">
              <a:lnSpc>
                <a:spcPct val="90000"/>
              </a:lnSpc>
              <a:spcAft>
                <a:spcPts val="0"/>
              </a:spcAft>
              <a:buFont typeface="Arial" pitchFamily="34" charset="0"/>
              <a:buChar char="•"/>
              <a:defRPr/>
            </a:pPr>
            <a:r>
              <a:rPr lang="en-GB" sz="2400" dirty="0">
                <a:effectLst>
                  <a:outerShdw blurRad="38100" dist="38100" dir="2700000" algn="tl">
                    <a:srgbClr val="C0C0C0"/>
                  </a:outerShdw>
                </a:effectLst>
              </a:rPr>
              <a:t>Business culture (Foundation Trusts)</a:t>
            </a:r>
          </a:p>
          <a:p>
            <a:pPr eaLnBrk="1" fontAlgn="auto" hangingPunct="1">
              <a:lnSpc>
                <a:spcPct val="90000"/>
              </a:lnSpc>
              <a:spcAft>
                <a:spcPts val="0"/>
              </a:spcAft>
              <a:buFont typeface="Arial" pitchFamily="34" charset="0"/>
              <a:buChar char="•"/>
              <a:defRPr/>
            </a:pPr>
            <a:r>
              <a:rPr lang="en-GB" sz="2400" dirty="0">
                <a:effectLst>
                  <a:outerShdw blurRad="38100" dist="38100" dir="2700000" algn="tl">
                    <a:srgbClr val="C0C0C0"/>
                  </a:outerShdw>
                </a:effectLst>
              </a:rPr>
              <a:t>Risk aversion (clinical and business)</a:t>
            </a:r>
          </a:p>
          <a:p>
            <a:pPr eaLnBrk="1" fontAlgn="auto" hangingPunct="1">
              <a:lnSpc>
                <a:spcPct val="90000"/>
              </a:lnSpc>
              <a:spcAft>
                <a:spcPts val="0"/>
              </a:spcAft>
              <a:buFont typeface="Arial" pitchFamily="34" charset="0"/>
              <a:buChar char="•"/>
              <a:defRPr/>
            </a:pPr>
            <a:r>
              <a:rPr lang="en-GB" sz="2400" dirty="0">
                <a:effectLst>
                  <a:outerShdw blurRad="38100" dist="38100" dir="2700000" algn="tl">
                    <a:srgbClr val="C0C0C0"/>
                  </a:outerShdw>
                </a:effectLst>
              </a:rPr>
              <a:t>Command and control versus learning systems</a:t>
            </a:r>
          </a:p>
          <a:p>
            <a:pPr eaLnBrk="1" fontAlgn="auto" hangingPunct="1">
              <a:lnSpc>
                <a:spcPct val="90000"/>
              </a:lnSpc>
              <a:spcAft>
                <a:spcPts val="0"/>
              </a:spcAft>
              <a:buFont typeface="Arial" pitchFamily="34" charset="0"/>
              <a:buChar char="•"/>
              <a:defRPr/>
            </a:pPr>
            <a:r>
              <a:rPr lang="en-GB" sz="2400" dirty="0">
                <a:effectLst>
                  <a:outerShdw blurRad="38100" dist="38100" dir="2700000" algn="tl">
                    <a:srgbClr val="C0C0C0"/>
                  </a:outerShdw>
                </a:effectLst>
              </a:rPr>
              <a:t>Leadership and capacity for managing complex OD</a:t>
            </a:r>
          </a:p>
          <a:p>
            <a:pPr eaLnBrk="1" fontAlgn="auto" hangingPunct="1">
              <a:lnSpc>
                <a:spcPct val="90000"/>
              </a:lnSpc>
              <a:spcAft>
                <a:spcPts val="0"/>
              </a:spcAft>
              <a:buFont typeface="Arial" pitchFamily="34" charset="0"/>
              <a:buChar char="•"/>
              <a:defRPr/>
            </a:pPr>
            <a:r>
              <a:rPr lang="en-GB" sz="2400" dirty="0">
                <a:effectLst>
                  <a:outerShdw blurRad="38100" dist="38100" dir="2700000" algn="tl">
                    <a:srgbClr val="C0C0C0"/>
                  </a:outerShdw>
                </a:effectLst>
              </a:rPr>
              <a:t>Distrust of the evidence</a:t>
            </a:r>
            <a:r>
              <a:rPr lang="en-GB" sz="2400" dirty="0"/>
              <a:t> </a:t>
            </a:r>
          </a:p>
          <a:p>
            <a:pPr eaLnBrk="1" fontAlgn="auto" hangingPunct="1">
              <a:lnSpc>
                <a:spcPct val="90000"/>
              </a:lnSpc>
              <a:spcAft>
                <a:spcPts val="0"/>
              </a:spcAft>
              <a:buFont typeface="Arial" pitchFamily="34" charset="0"/>
              <a:buChar char="•"/>
              <a:defRPr/>
            </a:pPr>
            <a:endParaRPr lang="en-GB" dirty="0"/>
          </a:p>
        </p:txBody>
      </p:sp>
      <p:pic>
        <p:nvPicPr>
          <p:cNvPr id="375811"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68313" y="765175"/>
            <a:ext cx="8229600" cy="719138"/>
          </a:xfrm>
        </p:spPr>
        <p:txBody>
          <a:bodyPr vert="horz" wrap="square" lIns="91440" tIns="45720" rIns="91440" bIns="45720" numCol="1" anchor="t" anchorCtr="0" compatLnSpc="1">
            <a:prstTxWarp prst="textNoShape">
              <a:avLst/>
            </a:prstTxWarp>
          </a:bodyPr>
          <a:lstStyle/>
          <a:p>
            <a:pPr eaLnBrk="1" hangingPunct="1">
              <a:defRPr/>
            </a:pPr>
            <a:r>
              <a:rPr lang="en-GB" b="0" smtClean="0">
                <a:effectLst>
                  <a:outerShdw blurRad="38100" dist="38100" dir="2700000" algn="tl">
                    <a:srgbClr val="C0C0C0"/>
                  </a:outerShdw>
                </a:effectLst>
              </a:rPr>
              <a:t>Opportunities</a:t>
            </a:r>
            <a:endParaRPr lang="en-US" b="0" smtClean="0">
              <a:effectLst>
                <a:outerShdw blurRad="38100" dist="38100" dir="2700000" algn="tl">
                  <a:srgbClr val="C0C0C0"/>
                </a:outerShdw>
              </a:effectLst>
            </a:endParaRPr>
          </a:p>
        </p:txBody>
      </p:sp>
      <p:sp>
        <p:nvSpPr>
          <p:cNvPr id="122883" name="Rectangle 3"/>
          <p:cNvSpPr>
            <a:spLocks noGrp="1" noChangeArrowheads="1"/>
          </p:cNvSpPr>
          <p:nvPr>
            <p:ph idx="1"/>
          </p:nvPr>
        </p:nvSpPr>
        <p:spPr>
          <a:xfrm>
            <a:off x="539750" y="1744663"/>
            <a:ext cx="8064500" cy="5113337"/>
          </a:xfrm>
        </p:spPr>
        <p:txBody>
          <a:bodyPr vert="horz" wrap="square" lIns="91440" tIns="45720" rIns="91440" bIns="45720" numCol="1" anchor="t" anchorCtr="0" compatLnSpc="1">
            <a:prstTxWarp prst="textNoShape">
              <a:avLst/>
            </a:prstTxWarp>
          </a:bodyPr>
          <a:lstStyle/>
          <a:p>
            <a:pPr eaLnBrk="1" hangingPunct="1">
              <a:lnSpc>
                <a:spcPct val="90000"/>
              </a:lnSpc>
              <a:defRPr/>
            </a:pPr>
            <a:r>
              <a:rPr lang="en-GB" sz="2400" smtClean="0">
                <a:effectLst>
                  <a:outerShdw blurRad="38100" dist="38100" dir="2700000" algn="tl">
                    <a:srgbClr val="C0C0C0"/>
                  </a:outerShdw>
                </a:effectLst>
              </a:rPr>
              <a:t>Recession and cuts to public services </a:t>
            </a:r>
          </a:p>
          <a:p>
            <a:pPr eaLnBrk="1" hangingPunct="1">
              <a:lnSpc>
                <a:spcPct val="90000"/>
              </a:lnSpc>
              <a:defRPr/>
            </a:pPr>
            <a:r>
              <a:rPr lang="en-GB" sz="2400" smtClean="0">
                <a:effectLst>
                  <a:outerShdw blurRad="38100" dist="38100" dir="2700000" algn="tl">
                    <a:srgbClr val="C0C0C0"/>
                  </a:outerShdw>
                </a:effectLst>
              </a:rPr>
              <a:t>Commissioning changes</a:t>
            </a:r>
          </a:p>
          <a:p>
            <a:pPr eaLnBrk="1" hangingPunct="1">
              <a:lnSpc>
                <a:spcPct val="90000"/>
              </a:lnSpc>
              <a:defRPr/>
            </a:pPr>
            <a:r>
              <a:rPr lang="en-GB" sz="2400" smtClean="0">
                <a:effectLst>
                  <a:outerShdw blurRad="38100" dist="38100" dir="2700000" algn="tl">
                    <a:srgbClr val="C0C0C0"/>
                  </a:outerShdw>
                </a:effectLst>
              </a:rPr>
              <a:t>Genuine Transformation</a:t>
            </a:r>
          </a:p>
          <a:p>
            <a:pPr eaLnBrk="1" hangingPunct="1">
              <a:lnSpc>
                <a:spcPct val="90000"/>
              </a:lnSpc>
              <a:defRPr/>
            </a:pPr>
            <a:r>
              <a:rPr lang="en-GB" sz="2400" smtClean="0">
                <a:effectLst>
                  <a:outerShdw blurRad="38100" dist="38100" dir="2700000" algn="tl">
                    <a:srgbClr val="C0C0C0"/>
                  </a:outerShdw>
                </a:effectLst>
              </a:rPr>
              <a:t>Become more learning</a:t>
            </a:r>
          </a:p>
          <a:p>
            <a:pPr eaLnBrk="1" hangingPunct="1">
              <a:lnSpc>
                <a:spcPct val="90000"/>
              </a:lnSpc>
              <a:defRPr/>
            </a:pPr>
            <a:r>
              <a:rPr lang="en-GB" sz="2400" smtClean="0">
                <a:effectLst>
                  <a:outerShdw blurRad="38100" dist="38100" dir="2700000" algn="tl">
                    <a:srgbClr val="C0C0C0"/>
                  </a:outerShdw>
                </a:effectLst>
              </a:rPr>
              <a:t>Expand the evidence base</a:t>
            </a:r>
          </a:p>
          <a:p>
            <a:pPr eaLnBrk="1" hangingPunct="1">
              <a:lnSpc>
                <a:spcPct val="90000"/>
              </a:lnSpc>
              <a:defRPr/>
            </a:pPr>
            <a:r>
              <a:rPr lang="en-GB" sz="2400" smtClean="0">
                <a:effectLst>
                  <a:outerShdw blurRad="38100" dist="38100" dir="2700000" algn="tl">
                    <a:srgbClr val="C0C0C0"/>
                  </a:outerShdw>
                </a:effectLst>
              </a:rPr>
              <a:t>Filling the OD void</a:t>
            </a:r>
            <a:endParaRPr lang="en-US" sz="2400" smtClean="0">
              <a:effectLst>
                <a:outerShdw blurRad="38100" dist="38100" dir="2700000" algn="tl">
                  <a:srgbClr val="C0C0C0"/>
                </a:outerShdw>
              </a:effectLst>
            </a:endParaRPr>
          </a:p>
          <a:p>
            <a:pPr eaLnBrk="1" hangingPunct="1">
              <a:lnSpc>
                <a:spcPct val="90000"/>
              </a:lnSpc>
              <a:defRPr/>
            </a:pPr>
            <a:r>
              <a:rPr lang="en-GB" sz="2400" smtClean="0">
                <a:effectLst>
                  <a:outerShdw blurRad="38100" dist="38100" dir="2700000" algn="tl">
                    <a:srgbClr val="C0C0C0"/>
                  </a:outerShdw>
                </a:effectLst>
              </a:rPr>
              <a:t>Partnerships</a:t>
            </a:r>
          </a:p>
          <a:p>
            <a:pPr eaLnBrk="1" hangingPunct="1">
              <a:lnSpc>
                <a:spcPct val="90000"/>
              </a:lnSpc>
              <a:defRPr/>
            </a:pPr>
            <a:r>
              <a:rPr lang="en-GB" sz="2400" smtClean="0">
                <a:effectLst>
                  <a:outerShdw blurRad="38100" dist="38100" dir="2700000" algn="tl">
                    <a:srgbClr val="C0C0C0"/>
                  </a:outerShdw>
                </a:effectLst>
              </a:rPr>
              <a:t>No Health without Mental Health and Closing the Gap</a:t>
            </a:r>
          </a:p>
          <a:p>
            <a:pPr eaLnBrk="1" hangingPunct="1">
              <a:lnSpc>
                <a:spcPct val="90000"/>
              </a:lnSpc>
              <a:defRPr/>
            </a:pPr>
            <a:r>
              <a:rPr lang="en-GB" sz="2400" smtClean="0">
                <a:effectLst>
                  <a:outerShdw blurRad="38100" dist="38100" dir="2700000" algn="tl">
                    <a:srgbClr val="C0C0C0"/>
                  </a:outerShdw>
                </a:effectLst>
              </a:rPr>
              <a:t>NHS Mandate &amp; Parity of Esteem</a:t>
            </a:r>
          </a:p>
          <a:p>
            <a:pPr eaLnBrk="1" hangingPunct="1">
              <a:lnSpc>
                <a:spcPct val="90000"/>
              </a:lnSpc>
              <a:defRPr/>
            </a:pPr>
            <a:r>
              <a:rPr lang="en-GB" sz="2400" smtClean="0">
                <a:effectLst>
                  <a:outerShdw blurRad="38100" dist="38100" dir="2700000" algn="tl">
                    <a:srgbClr val="C0C0C0"/>
                  </a:outerShdw>
                </a:effectLst>
              </a:rPr>
              <a:t>Youth MH – expanding the paradigm</a:t>
            </a:r>
          </a:p>
          <a:p>
            <a:pPr eaLnBrk="1" hangingPunct="1">
              <a:lnSpc>
                <a:spcPct val="90000"/>
              </a:lnSpc>
              <a:defRPr/>
            </a:pPr>
            <a:r>
              <a:rPr lang="en-GB" sz="2400" smtClean="0">
                <a:effectLst>
                  <a:outerShdw blurRad="38100" dist="38100" dir="2700000" algn="tl">
                    <a:srgbClr val="C0C0C0"/>
                  </a:outerShdw>
                </a:effectLst>
              </a:rPr>
              <a:t>Campaigning:  Comprehensive, not compromise, services</a:t>
            </a:r>
          </a:p>
          <a:p>
            <a:pPr eaLnBrk="1" hangingPunct="1">
              <a:lnSpc>
                <a:spcPct val="90000"/>
              </a:lnSpc>
              <a:buFontTx/>
              <a:buNone/>
              <a:defRPr/>
            </a:pPr>
            <a:endParaRPr lang="en-GB" sz="2400" smtClean="0">
              <a:effectLst>
                <a:outerShdw blurRad="38100" dist="38100" dir="2700000" algn="tl">
                  <a:srgbClr val="C0C0C0"/>
                </a:outerShdw>
              </a:effectLst>
            </a:endParaRPr>
          </a:p>
        </p:txBody>
      </p:sp>
      <p:pic>
        <p:nvPicPr>
          <p:cNvPr id="377859" name="Picture 2"/>
          <p:cNvPicPr>
            <a:picLocks noChangeAspect="1" noChangeArrowheads="1"/>
          </p:cNvPicPr>
          <p:nvPr/>
        </p:nvPicPr>
        <p:blipFill>
          <a:blip r:embed="rId3"/>
          <a:srcRect/>
          <a:stretch>
            <a:fillRect/>
          </a:stretch>
        </p:blipFill>
        <p:spPr bwMode="auto">
          <a:xfrm>
            <a:off x="5795963" y="188913"/>
            <a:ext cx="31242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en-US" smtClean="0"/>
          </a:p>
        </p:txBody>
      </p:sp>
      <p:sp>
        <p:nvSpPr>
          <p:cNvPr id="379906"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a:buFont typeface="Arial" charset="0"/>
              <a:buNone/>
            </a:pPr>
            <a:r>
              <a:rPr lang="en-GB" smtClean="0"/>
              <a:t>	</a:t>
            </a:r>
          </a:p>
          <a:p>
            <a:pPr>
              <a:buFont typeface="Arial" charset="0"/>
              <a:buNone/>
            </a:pPr>
            <a:r>
              <a:rPr lang="en-GB" sz="4400" i="1" smtClean="0"/>
              <a:t>	‘The economic crisis is the biggest driver of change today’</a:t>
            </a:r>
          </a:p>
          <a:p>
            <a:pPr algn="r">
              <a:buFont typeface="Arial" charset="0"/>
              <a:buNone/>
            </a:pPr>
            <a:r>
              <a:rPr lang="en-GB" sz="2000" smtClean="0"/>
              <a:t>	Steve Dahl, Deloitte Consulting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68313" y="1484313"/>
            <a:ext cx="8229600" cy="4608512"/>
          </a:xfrm>
        </p:spPr>
        <p:txBody>
          <a:bodyPr/>
          <a:lstStyle/>
          <a:p>
            <a:pPr marL="609600" indent="-609600">
              <a:buFont typeface="Arial" charset="0"/>
              <a:buNone/>
              <a:defRPr/>
            </a:pPr>
            <a:r>
              <a:rPr lang="en-GB" b="1" smtClean="0"/>
              <a:t>Improving the quality of life of people with mental health problems</a:t>
            </a:r>
          </a:p>
          <a:p>
            <a:pPr marL="609600" indent="-609600">
              <a:buFont typeface="Arial" charset="0"/>
              <a:buNone/>
              <a:defRPr/>
            </a:pPr>
            <a:endParaRPr lang="en-GB" sz="800" b="1" smtClean="0"/>
          </a:p>
          <a:p>
            <a:pPr marL="609600" indent="-609600">
              <a:buFontTx/>
              <a:buAutoNum type="arabicPeriod" startAt="21"/>
              <a:defRPr/>
            </a:pPr>
            <a:r>
              <a:rPr lang="en-GB" sz="2400" smtClean="0"/>
              <a:t>A national liaison and diversion service for offenders </a:t>
            </a:r>
          </a:p>
          <a:p>
            <a:pPr marL="609600" indent="-609600">
              <a:buFontTx/>
              <a:buAutoNum type="arabicPeriod" startAt="21"/>
              <a:defRPr/>
            </a:pPr>
            <a:r>
              <a:rPr lang="en-GB" sz="2400" smtClean="0"/>
              <a:t>Service users who are victims of crime will be offered enhanced support</a:t>
            </a:r>
          </a:p>
          <a:p>
            <a:pPr marL="609600" indent="-609600">
              <a:buFontTx/>
              <a:buAutoNum type="arabicPeriod" startAt="21"/>
              <a:defRPr/>
            </a:pPr>
            <a:r>
              <a:rPr lang="en-GB" sz="2400" smtClean="0"/>
              <a:t>Support employers to help more people remain in or move into work</a:t>
            </a:r>
          </a:p>
          <a:p>
            <a:pPr marL="609600" indent="-609600">
              <a:buFontTx/>
              <a:buAutoNum type="arabicPeriod" startAt="21"/>
              <a:defRPr/>
            </a:pPr>
            <a:r>
              <a:rPr lang="en-GB" sz="2400" smtClean="0"/>
              <a:t>New approaches to help people move into work </a:t>
            </a:r>
          </a:p>
          <a:p>
            <a:pPr marL="609600" indent="-609600">
              <a:buFontTx/>
              <a:buAutoNum type="arabicPeriod" startAt="21"/>
              <a:defRPr/>
            </a:pPr>
            <a:r>
              <a:rPr lang="en-GB" sz="2400" smtClean="0"/>
              <a:t>Stamp out discrimination around mental health</a:t>
            </a:r>
          </a:p>
          <a:p>
            <a:pPr marL="609600" indent="-609600">
              <a:buFontTx/>
              <a:buNone/>
              <a:defRPr/>
            </a:pPr>
            <a:endParaRPr lang="en-GB" sz="2800" b="1" smtClean="0">
              <a:effectLst>
                <a:outerShdw blurRad="38100" dist="38100" dir="2700000" algn="tl">
                  <a:srgbClr val="C0C0C0"/>
                </a:outerShdw>
              </a:effectLst>
            </a:endParaRPr>
          </a:p>
        </p:txBody>
      </p:sp>
      <p:pic>
        <p:nvPicPr>
          <p:cNvPr id="38914" name="Picture 2"/>
          <p:cNvPicPr>
            <a:picLocks noGrp="1" noChangeAspect="1" noChangeArrowheads="1"/>
          </p:cNvPicPr>
          <p:nvPr>
            <p:ph type="title" idx="4294967295"/>
          </p:nvPr>
        </p:nvPicPr>
        <p:blipFill>
          <a:blip r:embed="rId3"/>
          <a:srcRect/>
          <a:stretch>
            <a:fillRect/>
          </a:stretch>
        </p:blipFill>
        <p:spPr bwMode="auto">
          <a:xfrm>
            <a:off x="5580063" y="260350"/>
            <a:ext cx="3114675" cy="719138"/>
          </a:xfrm>
          <a:prstGeom prst="rect">
            <a:avLst/>
          </a:prstGeom>
          <a:noFill/>
          <a:ln>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New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ew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4186</TotalTime>
  <Words>6153</Words>
  <Application>Microsoft Office PowerPoint</Application>
  <PresentationFormat>On-screen Show (4:3)</PresentationFormat>
  <Paragraphs>821</Paragraphs>
  <Slides>87</Slides>
  <Notes>53</Notes>
  <HiddenSlides>0</HiddenSlides>
  <MMClips>0</MMClips>
  <ScaleCrop>false</ScaleCrop>
  <HeadingPairs>
    <vt:vector size="8" baseType="variant">
      <vt:variant>
        <vt:lpstr>Fonts Used</vt:lpstr>
      </vt:variant>
      <vt:variant>
        <vt:i4>9</vt:i4>
      </vt:variant>
      <vt:variant>
        <vt:lpstr>Design Template</vt:lpstr>
      </vt:variant>
      <vt:variant>
        <vt:i4>20</vt:i4>
      </vt:variant>
      <vt:variant>
        <vt:lpstr>Embedded OLE Servers</vt:lpstr>
      </vt:variant>
      <vt:variant>
        <vt:i4>2</vt:i4>
      </vt:variant>
      <vt:variant>
        <vt:lpstr>Slide Titles</vt:lpstr>
      </vt:variant>
      <vt:variant>
        <vt:i4>87</vt:i4>
      </vt:variant>
    </vt:vector>
  </HeadingPairs>
  <TitlesOfParts>
    <vt:vector size="118" baseType="lpstr">
      <vt:lpstr>Times New Roman</vt:lpstr>
      <vt:lpstr>Arial</vt:lpstr>
      <vt:lpstr>Calibri</vt:lpstr>
      <vt:lpstr>Arial Narrow</vt:lpstr>
      <vt:lpstr>Browallia New</vt:lpstr>
      <vt:lpstr>Gill Sans MT</vt:lpstr>
      <vt:lpstr>HelveticaNeue-Bold</vt:lpstr>
      <vt:lpstr>HelveticaNeue</vt:lpstr>
      <vt:lpstr>Wingdings</vt:lpstr>
      <vt:lpstr>1_New PowerPoint Template</vt:lpstr>
      <vt:lpstr>2_New PowerPoint Template</vt:lpstr>
      <vt:lpstr>1_New PowerPoint Template</vt:lpstr>
      <vt:lpstr>1_New PowerPoint Template</vt:lpstr>
      <vt:lpstr>1_New PowerPoint Template</vt:lpstr>
      <vt:lpstr>1_New PowerPoint Template</vt:lpstr>
      <vt:lpstr>1_New PowerPoint Template</vt:lpstr>
      <vt:lpstr>1_New PowerPoint Template</vt:lpstr>
      <vt:lpstr>1_New PowerPoint Template</vt:lpstr>
      <vt:lpstr>1_New PowerPoint Template</vt:lpstr>
      <vt:lpstr>1_New PowerPoint Template</vt:lpstr>
      <vt:lpstr>2_New PowerPoint Template</vt:lpstr>
      <vt:lpstr>2_New PowerPoint Template</vt:lpstr>
      <vt:lpstr>2_New PowerPoint Template</vt:lpstr>
      <vt:lpstr>2_New PowerPoint Template</vt:lpstr>
      <vt:lpstr>2_New PowerPoint Template</vt:lpstr>
      <vt:lpstr>2_New PowerPoint Template</vt:lpstr>
      <vt:lpstr>2_New PowerPoint Template</vt:lpstr>
      <vt:lpstr>2_New PowerPoint Template</vt:lpstr>
      <vt:lpstr>2_New PowerPoint Template</vt:lpstr>
      <vt:lpstr>Microsoft Excel Chart</vt:lpstr>
      <vt:lpstr>Chart</vt:lpstr>
      <vt:lpstr>   Best Practice in Early Intervention in 2014</vt:lpstr>
      <vt:lpstr>Drivers for EIP in UK </vt:lpstr>
      <vt:lpstr>Drivers for EIP in UK </vt:lpstr>
      <vt:lpstr>The UK policy context</vt:lpstr>
      <vt:lpstr>No Health without Mental Health</vt:lpstr>
      <vt:lpstr>Closing the Gap:  Priorities for essential change in mental health (DH 2014)</vt:lpstr>
      <vt:lpstr>Slide 7</vt:lpstr>
      <vt:lpstr>Slide 8</vt:lpstr>
      <vt:lpstr>Slide 9</vt:lpstr>
      <vt:lpstr>    Drivers for EIP in UK </vt:lpstr>
      <vt:lpstr>Research Evidence and EIP</vt:lpstr>
      <vt:lpstr>International Research:</vt:lpstr>
      <vt:lpstr>NICE 2009 review of Schizophrenia</vt:lpstr>
      <vt:lpstr>NICE 2014 review of Psychosis and Schizophrenia </vt:lpstr>
      <vt:lpstr>Physical Health</vt:lpstr>
      <vt:lpstr>  Lethal Discrimination</vt:lpstr>
      <vt:lpstr>Healthy Active Lives (HeAL) Declaration</vt:lpstr>
      <vt:lpstr>Slide 18</vt:lpstr>
      <vt:lpstr>Slide 19</vt:lpstr>
      <vt:lpstr> Bondi KBIM Jackie Curtis, Early Psychosis Program, South Eastern Sydney Local Health District </vt:lpstr>
      <vt:lpstr>Results</vt:lpstr>
      <vt:lpstr>Conclusion </vt:lpstr>
      <vt:lpstr>    Drivers for EIP in UK </vt:lpstr>
      <vt:lpstr>Consequences of delayed treatment</vt:lpstr>
      <vt:lpstr>Slide 25</vt:lpstr>
      <vt:lpstr>    Drivers for EIP in UK </vt:lpstr>
      <vt:lpstr>Latest Guidelines</vt:lpstr>
      <vt:lpstr>Slide 28</vt:lpstr>
      <vt:lpstr>Schizophrenia or Psychosis?</vt:lpstr>
      <vt:lpstr>‘Psychosis’</vt:lpstr>
      <vt:lpstr>What’s in? </vt:lpstr>
      <vt:lpstr>What’s out?</vt:lpstr>
      <vt:lpstr>NICE 2014 on EI</vt:lpstr>
      <vt:lpstr>Slide 34</vt:lpstr>
      <vt:lpstr>Slide 35</vt:lpstr>
      <vt:lpstr>IRIS Guidelines Update  September 2012</vt:lpstr>
      <vt:lpstr>Slide 37</vt:lpstr>
      <vt:lpstr>    Drivers for EIP in UK </vt:lpstr>
      <vt:lpstr>Cost Effectiveness</vt:lpstr>
      <vt:lpstr>Slide 40</vt:lpstr>
      <vt:lpstr>Cost drivers in psychosis</vt:lpstr>
      <vt:lpstr>Slide 42</vt:lpstr>
      <vt:lpstr>Slide 43</vt:lpstr>
      <vt:lpstr>Savings 2010/11 prices</vt:lpstr>
      <vt:lpstr>Slide 45</vt:lpstr>
      <vt:lpstr>MH promotion and  mental illness prevention: The economic case</vt:lpstr>
      <vt:lpstr>Slide 47</vt:lpstr>
      <vt:lpstr>Slide 48</vt:lpstr>
      <vt:lpstr>The most up-to-date economic evidence to support the business case for investment in effective, recovery-focused services:</vt:lpstr>
      <vt:lpstr> There is particularly clear evidence for interventions such as EI teams, IPS for employment, CBT and CRHT teams</vt:lpstr>
      <vt:lpstr>    Drivers for EIP in UK </vt:lpstr>
      <vt:lpstr>Slide 52</vt:lpstr>
      <vt:lpstr>International Early Psychosis Declaration (WHO)</vt:lpstr>
      <vt:lpstr>The Schizophrenia Commission</vt:lpstr>
      <vt:lpstr>Early Intervention Services</vt:lpstr>
      <vt:lpstr>42 recommendations</vt:lpstr>
      <vt:lpstr> Wednesday 12 March 2014</vt:lpstr>
      <vt:lpstr>Lost Generation</vt:lpstr>
      <vt:lpstr>Lost Generation</vt:lpstr>
      <vt:lpstr>Recommendations</vt:lpstr>
      <vt:lpstr>    Drivers for EIP in UK </vt:lpstr>
      <vt:lpstr>UK Performance management</vt:lpstr>
      <vt:lpstr>IRIS outcome objectives</vt:lpstr>
      <vt:lpstr>DUP change over time</vt:lpstr>
      <vt:lpstr>Admissions within EI service</vt:lpstr>
      <vt:lpstr>Admission Days under MHA section  (involuntary admissions in first engagement)</vt:lpstr>
      <vt:lpstr>Suicide Risk</vt:lpstr>
      <vt:lpstr>Occupation at Referral to EI</vt:lpstr>
      <vt:lpstr>Occupation at Discharge from EI</vt:lpstr>
      <vt:lpstr>Destination at Discharge 2010/11</vt:lpstr>
      <vt:lpstr>I HAVE FELT VALUED AND RESPECTED</vt:lpstr>
      <vt:lpstr>I KNOW WHAT MY CARE  PLAN IS</vt:lpstr>
      <vt:lpstr>MY FAMILY / CARERS / FRIENDS WERE GIVEN ENOUGH HELP AND SUPPORT IN RELATION TO MY PROBLEMS</vt:lpstr>
      <vt:lpstr>I HAVE BEEN OFFERED TALKING TREATMENTS e.g. PSYCHOTHERAPY, COUNSELLING, CBT</vt:lpstr>
      <vt:lpstr>I HAVE BEEN PROVIDED WITH GOOD OPTIONS FOR IF I AM IN CRISIS, WHICH HELPS ME AVOID HOSPITAL ADMISSION</vt:lpstr>
      <vt:lpstr>I HAVE BEEN OFFERED HELP IN RETURNING TO WORK, COLLEGE OR UNIVERSITY AND BEING A SUCCESSFUL EMPLOYEE / STUDENT</vt:lpstr>
      <vt:lpstr>WOULD YOU BE HAPPY TO RECOMMEND THIS SERVICE TO ANYONE YOU KNOW WHO IS GOING THROUGH A SIMILAR EXPERIENCE?</vt:lpstr>
      <vt:lpstr>I HAVE BEEN OFFERED A  PHYSICAL HEALTH CHECK  (BLOOD PRESSURE, BLOOD TESTS etc)</vt:lpstr>
      <vt:lpstr>Slide 79</vt:lpstr>
      <vt:lpstr>Slide 80</vt:lpstr>
      <vt:lpstr>    Drivers for EIP in UK </vt:lpstr>
      <vt:lpstr> AUSTERITY!</vt:lpstr>
      <vt:lpstr>  Better for Less?</vt:lpstr>
      <vt:lpstr>Slide 84</vt:lpstr>
      <vt:lpstr>Barriers and threats</vt:lpstr>
      <vt:lpstr>Opportunities</vt:lpstr>
      <vt:lpstr>Slide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did I come from?</dc:title>
  <dc:creator>McGowan</dc:creator>
  <cp:lastModifiedBy>Stephen McGowan</cp:lastModifiedBy>
  <cp:revision>49</cp:revision>
  <dcterms:created xsi:type="dcterms:W3CDTF">2005-07-04T10:19:06Z</dcterms:created>
  <dcterms:modified xsi:type="dcterms:W3CDTF">2014-04-30T16:51:53Z</dcterms:modified>
</cp:coreProperties>
</file>