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xlsx" ContentType="application/vnd.openxmlformats-officedocument.spreadsheetml.sheet"/>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1"/>
  </p:sldMasterIdLst>
  <p:notesMasterIdLst>
    <p:notesMasterId r:id="rId36"/>
  </p:notesMasterIdLst>
  <p:handoutMasterIdLst>
    <p:handoutMasterId r:id="rId37"/>
  </p:handoutMasterIdLst>
  <p:sldIdLst>
    <p:sldId id="256" r:id="rId2"/>
    <p:sldId id="295" r:id="rId3"/>
    <p:sldId id="296" r:id="rId4"/>
    <p:sldId id="305" r:id="rId5"/>
    <p:sldId id="306" r:id="rId6"/>
    <p:sldId id="307" r:id="rId7"/>
    <p:sldId id="310" r:id="rId8"/>
    <p:sldId id="308" r:id="rId9"/>
    <p:sldId id="311" r:id="rId10"/>
    <p:sldId id="301" r:id="rId11"/>
    <p:sldId id="317" r:id="rId12"/>
    <p:sldId id="302" r:id="rId13"/>
    <p:sldId id="322" r:id="rId14"/>
    <p:sldId id="279" r:id="rId15"/>
    <p:sldId id="280" r:id="rId16"/>
    <p:sldId id="299" r:id="rId17"/>
    <p:sldId id="300" r:id="rId18"/>
    <p:sldId id="303" r:id="rId19"/>
    <p:sldId id="304" r:id="rId20"/>
    <p:sldId id="314" r:id="rId21"/>
    <p:sldId id="320" r:id="rId22"/>
    <p:sldId id="323" r:id="rId23"/>
    <p:sldId id="319" r:id="rId24"/>
    <p:sldId id="324" r:id="rId25"/>
    <p:sldId id="321" r:id="rId26"/>
    <p:sldId id="325" r:id="rId27"/>
    <p:sldId id="326" r:id="rId28"/>
    <p:sldId id="315" r:id="rId29"/>
    <p:sldId id="327" r:id="rId30"/>
    <p:sldId id="297" r:id="rId31"/>
    <p:sldId id="298" r:id="rId32"/>
    <p:sldId id="328" r:id="rId33"/>
    <p:sldId id="331" r:id="rId34"/>
    <p:sldId id="330" r:id="rId35"/>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8" d="100"/>
          <a:sy n="68" d="100"/>
        </p:scale>
        <p:origin x="-219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149"/>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zh-TW" dirty="0" smtClean="0"/>
              <a:t>Two-word</a:t>
            </a:r>
            <a:r>
              <a:rPr lang="en-US" altLang="zh-TW" baseline="0" dirty="0" smtClean="0"/>
              <a:t> condition</a:t>
            </a:r>
            <a:endParaRPr lang="zh-TW" altLang="en-US" dirty="0"/>
          </a:p>
        </c:rich>
      </c:tx>
      <c:layout/>
      <c:overlay val="0"/>
    </c:title>
    <c:autoTitleDeleted val="0"/>
    <c:plotArea>
      <c:layout/>
      <c:lineChart>
        <c:grouping val="standard"/>
        <c:varyColors val="0"/>
        <c:ser>
          <c:idx val="0"/>
          <c:order val="0"/>
          <c:tx>
            <c:strRef>
              <c:f>Sheet1!$B$1</c:f>
              <c:strCache>
                <c:ptCount val="1"/>
                <c:pt idx="0">
                  <c:v>Model</c:v>
                </c:pt>
              </c:strCache>
            </c:strRef>
          </c:tx>
          <c:marker>
            <c:spPr>
              <a:solidFill>
                <a:srgbClr val="0070C0"/>
              </a:solidFill>
            </c:spPr>
          </c:marker>
          <c:cat>
            <c:numRef>
              <c:f>Sheet1!$A$2:$A$5</c:f>
              <c:numCache>
                <c:formatCode>General</c:formatCode>
                <c:ptCount val="4"/>
                <c:pt idx="0">
                  <c:v>1.0</c:v>
                </c:pt>
                <c:pt idx="1">
                  <c:v>2.0</c:v>
                </c:pt>
                <c:pt idx="2">
                  <c:v>3.0</c:v>
                </c:pt>
                <c:pt idx="3">
                  <c:v>4.0</c:v>
                </c:pt>
              </c:numCache>
            </c:numRef>
          </c:cat>
          <c:val>
            <c:numRef>
              <c:f>Sheet1!$B$2:$B$5</c:f>
              <c:numCache>
                <c:formatCode>General</c:formatCode>
                <c:ptCount val="4"/>
                <c:pt idx="0">
                  <c:v>98.0</c:v>
                </c:pt>
                <c:pt idx="1">
                  <c:v>84.0</c:v>
                </c:pt>
                <c:pt idx="2">
                  <c:v>56.0</c:v>
                </c:pt>
                <c:pt idx="3">
                  <c:v>43.0</c:v>
                </c:pt>
              </c:numCache>
            </c:numRef>
          </c:val>
          <c:smooth val="0"/>
        </c:ser>
        <c:ser>
          <c:idx val="1"/>
          <c:order val="1"/>
          <c:tx>
            <c:strRef>
              <c:f>Sheet1!$C$1</c:f>
              <c:strCache>
                <c:ptCount val="1"/>
                <c:pt idx="0">
                  <c:v>Observed</c:v>
                </c:pt>
              </c:strCache>
            </c:strRef>
          </c:tx>
          <c:marker>
            <c:spPr>
              <a:solidFill>
                <a:srgbClr val="FF5050"/>
              </a:solidFill>
            </c:spPr>
          </c:marker>
          <c:cat>
            <c:numRef>
              <c:f>Sheet1!$A$2:$A$5</c:f>
              <c:numCache>
                <c:formatCode>General</c:formatCode>
                <c:ptCount val="4"/>
                <c:pt idx="0">
                  <c:v>1.0</c:v>
                </c:pt>
                <c:pt idx="1">
                  <c:v>2.0</c:v>
                </c:pt>
                <c:pt idx="2">
                  <c:v>3.0</c:v>
                </c:pt>
                <c:pt idx="3">
                  <c:v>4.0</c:v>
                </c:pt>
              </c:numCache>
            </c:numRef>
          </c:cat>
          <c:val>
            <c:numRef>
              <c:f>Sheet1!$C$2:$C$5</c:f>
              <c:numCache>
                <c:formatCode>General</c:formatCode>
                <c:ptCount val="4"/>
                <c:pt idx="0">
                  <c:v>91.0</c:v>
                </c:pt>
                <c:pt idx="1">
                  <c:v>86.0</c:v>
                </c:pt>
                <c:pt idx="2">
                  <c:v>54.0</c:v>
                </c:pt>
                <c:pt idx="3">
                  <c:v>52.0</c:v>
                </c:pt>
              </c:numCache>
            </c:numRef>
          </c:val>
          <c:smooth val="0"/>
        </c:ser>
        <c:dLbls>
          <c:showLegendKey val="0"/>
          <c:showVal val="0"/>
          <c:showCatName val="0"/>
          <c:showSerName val="0"/>
          <c:showPercent val="0"/>
          <c:showBubbleSize val="0"/>
        </c:dLbls>
        <c:marker val="1"/>
        <c:smooth val="0"/>
        <c:axId val="-2109777144"/>
        <c:axId val="-2111746040"/>
      </c:lineChart>
      <c:catAx>
        <c:axId val="-2109777144"/>
        <c:scaling>
          <c:orientation val="minMax"/>
        </c:scaling>
        <c:delete val="0"/>
        <c:axPos val="b"/>
        <c:title>
          <c:tx>
            <c:rich>
              <a:bodyPr/>
              <a:lstStyle/>
              <a:p>
                <a:pPr>
                  <a:defRPr/>
                </a:pPr>
                <a:r>
                  <a:rPr lang="en-US" altLang="zh-TW" dirty="0" smtClean="0"/>
                  <a:t>Syllable position</a:t>
                </a:r>
                <a:endParaRPr lang="zh-TW" altLang="en-US" dirty="0"/>
              </a:p>
            </c:rich>
          </c:tx>
          <c:layout>
            <c:manualLayout>
              <c:xMode val="edge"/>
              <c:yMode val="edge"/>
              <c:x val="0.260690244060197"/>
              <c:y val="0.771556954482008"/>
            </c:manualLayout>
          </c:layout>
          <c:overlay val="0"/>
        </c:title>
        <c:numFmt formatCode="General" sourceLinked="1"/>
        <c:majorTickMark val="out"/>
        <c:minorTickMark val="none"/>
        <c:tickLblPos val="nextTo"/>
        <c:crossAx val="-2111746040"/>
        <c:crosses val="autoZero"/>
        <c:auto val="1"/>
        <c:lblAlgn val="ctr"/>
        <c:lblOffset val="100"/>
        <c:noMultiLvlLbl val="0"/>
      </c:catAx>
      <c:valAx>
        <c:axId val="-2111746040"/>
        <c:scaling>
          <c:orientation val="minMax"/>
          <c:max val="100.0"/>
        </c:scaling>
        <c:delete val="0"/>
        <c:axPos val="l"/>
        <c:majorGridlines/>
        <c:title>
          <c:tx>
            <c:rich>
              <a:bodyPr rot="-5400000" vert="horz"/>
              <a:lstStyle/>
              <a:p>
                <a:pPr>
                  <a:defRPr/>
                </a:pPr>
                <a:r>
                  <a:rPr lang="en-US" altLang="zh-TW" dirty="0" smtClean="0"/>
                  <a:t>Accuracy (%)</a:t>
                </a:r>
                <a:endParaRPr lang="zh-TW" altLang="en-US" dirty="0"/>
              </a:p>
            </c:rich>
          </c:tx>
          <c:layout>
            <c:manualLayout>
              <c:xMode val="edge"/>
              <c:yMode val="edge"/>
              <c:x val="0.0306511264650998"/>
              <c:y val="0.210043074314191"/>
            </c:manualLayout>
          </c:layout>
          <c:overlay val="0"/>
        </c:title>
        <c:numFmt formatCode="General" sourceLinked="1"/>
        <c:majorTickMark val="out"/>
        <c:minorTickMark val="none"/>
        <c:tickLblPos val="nextTo"/>
        <c:crossAx val="-2109777144"/>
        <c:crosses val="autoZero"/>
        <c:crossBetween val="between"/>
      </c:valAx>
      <c:spPr>
        <a:ln>
          <a:solidFill>
            <a:schemeClr val="tx1"/>
          </a:solidFill>
        </a:ln>
      </c:spPr>
    </c:plotArea>
    <c:legend>
      <c:legendPos val="r"/>
      <c:layout>
        <c:manualLayout>
          <c:xMode val="edge"/>
          <c:yMode val="edge"/>
          <c:x val="0.671747674134602"/>
          <c:y val="0.260902360888363"/>
          <c:w val="0.308126603150454"/>
          <c:h val="0.281955581863194"/>
        </c:manualLayout>
      </c:layout>
      <c:overlay val="0"/>
      <c:spPr>
        <a:ln>
          <a:solidFill>
            <a:schemeClr val="tx1"/>
          </a:solidFill>
        </a:ln>
      </c:sp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zh-TW" dirty="0" smtClean="0"/>
              <a:t>One-word </a:t>
            </a:r>
            <a:r>
              <a:rPr lang="en-US" altLang="zh-TW" baseline="0" dirty="0" smtClean="0"/>
              <a:t>condition</a:t>
            </a:r>
            <a:endParaRPr lang="zh-TW" altLang="en-US" dirty="0"/>
          </a:p>
        </c:rich>
      </c:tx>
      <c:layout/>
      <c:overlay val="0"/>
    </c:title>
    <c:autoTitleDeleted val="0"/>
    <c:plotArea>
      <c:layout/>
      <c:lineChart>
        <c:grouping val="standard"/>
        <c:varyColors val="0"/>
        <c:ser>
          <c:idx val="0"/>
          <c:order val="0"/>
          <c:tx>
            <c:strRef>
              <c:f>Sheet1!$B$1</c:f>
              <c:strCache>
                <c:ptCount val="1"/>
                <c:pt idx="0">
                  <c:v>Model</c:v>
                </c:pt>
              </c:strCache>
            </c:strRef>
          </c:tx>
          <c:marker>
            <c:spPr>
              <a:solidFill>
                <a:srgbClr val="0070C0"/>
              </a:solidFill>
            </c:spPr>
          </c:marker>
          <c:cat>
            <c:numRef>
              <c:f>Sheet1!$A$2:$A$5</c:f>
              <c:numCache>
                <c:formatCode>General</c:formatCode>
                <c:ptCount val="4"/>
                <c:pt idx="0">
                  <c:v>1.0</c:v>
                </c:pt>
                <c:pt idx="1">
                  <c:v>2.0</c:v>
                </c:pt>
                <c:pt idx="2">
                  <c:v>3.0</c:v>
                </c:pt>
                <c:pt idx="3">
                  <c:v>4.0</c:v>
                </c:pt>
              </c:numCache>
            </c:numRef>
          </c:cat>
          <c:val>
            <c:numRef>
              <c:f>Sheet1!$B$2:$B$5</c:f>
              <c:numCache>
                <c:formatCode>General</c:formatCode>
                <c:ptCount val="4"/>
                <c:pt idx="0">
                  <c:v>100.0</c:v>
                </c:pt>
                <c:pt idx="1">
                  <c:v>100.0</c:v>
                </c:pt>
                <c:pt idx="2">
                  <c:v>97.0</c:v>
                </c:pt>
                <c:pt idx="3">
                  <c:v>100.0</c:v>
                </c:pt>
              </c:numCache>
            </c:numRef>
          </c:val>
          <c:smooth val="0"/>
        </c:ser>
        <c:ser>
          <c:idx val="1"/>
          <c:order val="1"/>
          <c:tx>
            <c:strRef>
              <c:f>Sheet1!$C$1</c:f>
              <c:strCache>
                <c:ptCount val="1"/>
                <c:pt idx="0">
                  <c:v>Observed</c:v>
                </c:pt>
              </c:strCache>
            </c:strRef>
          </c:tx>
          <c:marker>
            <c:spPr>
              <a:solidFill>
                <a:srgbClr val="FF5050"/>
              </a:solidFill>
            </c:spPr>
          </c:marker>
          <c:cat>
            <c:numRef>
              <c:f>Sheet1!$A$2:$A$5</c:f>
              <c:numCache>
                <c:formatCode>General</c:formatCode>
                <c:ptCount val="4"/>
                <c:pt idx="0">
                  <c:v>1.0</c:v>
                </c:pt>
                <c:pt idx="1">
                  <c:v>2.0</c:v>
                </c:pt>
                <c:pt idx="2">
                  <c:v>3.0</c:v>
                </c:pt>
                <c:pt idx="3">
                  <c:v>4.0</c:v>
                </c:pt>
              </c:numCache>
            </c:numRef>
          </c:cat>
          <c:val>
            <c:numRef>
              <c:f>Sheet1!$C$2:$C$5</c:f>
              <c:numCache>
                <c:formatCode>General</c:formatCode>
                <c:ptCount val="4"/>
                <c:pt idx="0">
                  <c:v>93.0</c:v>
                </c:pt>
                <c:pt idx="1">
                  <c:v>93.0</c:v>
                </c:pt>
                <c:pt idx="2">
                  <c:v>84.0</c:v>
                </c:pt>
                <c:pt idx="3">
                  <c:v>86.0</c:v>
                </c:pt>
              </c:numCache>
            </c:numRef>
          </c:val>
          <c:smooth val="0"/>
        </c:ser>
        <c:dLbls>
          <c:showLegendKey val="0"/>
          <c:showVal val="0"/>
          <c:showCatName val="0"/>
          <c:showSerName val="0"/>
          <c:showPercent val="0"/>
          <c:showBubbleSize val="0"/>
        </c:dLbls>
        <c:marker val="1"/>
        <c:smooth val="0"/>
        <c:axId val="-2115411752"/>
        <c:axId val="-2115681480"/>
      </c:lineChart>
      <c:catAx>
        <c:axId val="-2115411752"/>
        <c:scaling>
          <c:orientation val="minMax"/>
        </c:scaling>
        <c:delete val="0"/>
        <c:axPos val="b"/>
        <c:title>
          <c:tx>
            <c:rich>
              <a:bodyPr/>
              <a:lstStyle/>
              <a:p>
                <a:pPr>
                  <a:defRPr/>
                </a:pPr>
                <a:r>
                  <a:rPr lang="en-US" altLang="zh-TW" dirty="0" smtClean="0"/>
                  <a:t>Syllable position</a:t>
                </a:r>
                <a:endParaRPr lang="zh-TW" altLang="en-US" dirty="0"/>
              </a:p>
            </c:rich>
          </c:tx>
          <c:layout>
            <c:manualLayout>
              <c:xMode val="edge"/>
              <c:yMode val="edge"/>
              <c:x val="0.260690244060197"/>
              <c:y val="0.771556954482008"/>
            </c:manualLayout>
          </c:layout>
          <c:overlay val="0"/>
        </c:title>
        <c:numFmt formatCode="General" sourceLinked="1"/>
        <c:majorTickMark val="out"/>
        <c:minorTickMark val="none"/>
        <c:tickLblPos val="nextTo"/>
        <c:crossAx val="-2115681480"/>
        <c:crosses val="autoZero"/>
        <c:auto val="1"/>
        <c:lblAlgn val="ctr"/>
        <c:lblOffset val="100"/>
        <c:noMultiLvlLbl val="0"/>
      </c:catAx>
      <c:valAx>
        <c:axId val="-2115681480"/>
        <c:scaling>
          <c:orientation val="minMax"/>
          <c:max val="100.0"/>
          <c:min val="0.0"/>
        </c:scaling>
        <c:delete val="0"/>
        <c:axPos val="l"/>
        <c:majorGridlines/>
        <c:title>
          <c:tx>
            <c:rich>
              <a:bodyPr rot="-5400000" vert="horz"/>
              <a:lstStyle/>
              <a:p>
                <a:pPr>
                  <a:defRPr/>
                </a:pPr>
                <a:r>
                  <a:rPr lang="en-US" altLang="zh-TW" dirty="0" smtClean="0"/>
                  <a:t>Accuracy (%)</a:t>
                </a:r>
                <a:endParaRPr lang="zh-TW" altLang="en-US" dirty="0"/>
              </a:p>
            </c:rich>
          </c:tx>
          <c:layout>
            <c:manualLayout>
              <c:xMode val="edge"/>
              <c:yMode val="edge"/>
              <c:x val="0.0306511264650998"/>
              <c:y val="0.179567097143177"/>
            </c:manualLayout>
          </c:layout>
          <c:overlay val="0"/>
        </c:title>
        <c:numFmt formatCode="General" sourceLinked="1"/>
        <c:majorTickMark val="out"/>
        <c:minorTickMark val="none"/>
        <c:tickLblPos val="nextTo"/>
        <c:crossAx val="-2115411752"/>
        <c:crosses val="autoZero"/>
        <c:crossBetween val="between"/>
      </c:valAx>
      <c:spPr>
        <a:ln>
          <a:solidFill>
            <a:schemeClr val="tx1"/>
          </a:solidFill>
        </a:ln>
      </c:spPr>
    </c:plotArea>
    <c:legend>
      <c:legendPos val="r"/>
      <c:layout>
        <c:manualLayout>
          <c:xMode val="edge"/>
          <c:yMode val="edge"/>
          <c:x val="0.668682561488091"/>
          <c:y val="0.260902360888363"/>
          <c:w val="0.311191715796963"/>
          <c:h val="0.281955581863194"/>
        </c:manualLayout>
      </c:layout>
      <c:overlay val="0"/>
      <c:spPr>
        <a:ln>
          <a:solidFill>
            <a:schemeClr val="tx1"/>
          </a:solidFill>
        </a:ln>
      </c:sp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Type frequency</c:v>
                </c:pt>
              </c:strCache>
            </c:strRef>
          </c:tx>
          <c:spPr>
            <a:solidFill>
              <a:srgbClr val="0070C0"/>
            </a:solidFill>
          </c:spPr>
          <c:invertIfNegative val="0"/>
          <c:cat>
            <c:strRef>
              <c:f>Sheet1!$A$2:$A$6</c:f>
              <c:strCache>
                <c:ptCount val="5"/>
                <c:pt idx="0">
                  <c:v>NN</c:v>
                </c:pt>
                <c:pt idx="1">
                  <c:v>NV</c:v>
                </c:pt>
                <c:pt idx="2">
                  <c:v>VN</c:v>
                </c:pt>
                <c:pt idx="3">
                  <c:v>VV</c:v>
                </c:pt>
                <c:pt idx="4">
                  <c:v>Other</c:v>
                </c:pt>
              </c:strCache>
            </c:strRef>
          </c:cat>
          <c:val>
            <c:numRef>
              <c:f>Sheet1!$B$2:$B$6</c:f>
              <c:numCache>
                <c:formatCode>General</c:formatCode>
                <c:ptCount val="5"/>
                <c:pt idx="0">
                  <c:v>0.03762825</c:v>
                </c:pt>
                <c:pt idx="1">
                  <c:v>-0.494628780000001</c:v>
                </c:pt>
                <c:pt idx="2">
                  <c:v>1.25558558</c:v>
                </c:pt>
                <c:pt idx="3">
                  <c:v>0.564699770000001</c:v>
                </c:pt>
                <c:pt idx="4">
                  <c:v>-1.36328482</c:v>
                </c:pt>
              </c:numCache>
            </c:numRef>
          </c:val>
        </c:ser>
        <c:ser>
          <c:idx val="1"/>
          <c:order val="1"/>
          <c:tx>
            <c:strRef>
              <c:f>Sheet1!$C$1</c:f>
              <c:strCache>
                <c:ptCount val="1"/>
                <c:pt idx="0">
                  <c:v>Acceptance rate</c:v>
                </c:pt>
              </c:strCache>
            </c:strRef>
          </c:tx>
          <c:spPr>
            <a:solidFill>
              <a:srgbClr val="FF5050"/>
            </a:solidFill>
          </c:spPr>
          <c:invertIfNegative val="0"/>
          <c:cat>
            <c:strRef>
              <c:f>Sheet1!$A$2:$A$6</c:f>
              <c:strCache>
                <c:ptCount val="5"/>
                <c:pt idx="0">
                  <c:v>NN</c:v>
                </c:pt>
                <c:pt idx="1">
                  <c:v>NV</c:v>
                </c:pt>
                <c:pt idx="2">
                  <c:v>VN</c:v>
                </c:pt>
                <c:pt idx="3">
                  <c:v>VV</c:v>
                </c:pt>
                <c:pt idx="4">
                  <c:v>Other</c:v>
                </c:pt>
              </c:strCache>
            </c:strRef>
          </c:cat>
          <c:val>
            <c:numRef>
              <c:f>Sheet1!$C$2:$C$6</c:f>
              <c:numCache>
                <c:formatCode>General</c:formatCode>
                <c:ptCount val="5"/>
                <c:pt idx="0">
                  <c:v>0.919821600000001</c:v>
                </c:pt>
                <c:pt idx="1">
                  <c:v>-1.6682048</c:v>
                </c:pt>
                <c:pt idx="2">
                  <c:v>-0.0842372</c:v>
                </c:pt>
                <c:pt idx="3">
                  <c:v>0.323314400000001</c:v>
                </c:pt>
                <c:pt idx="4">
                  <c:v>0.509306099999999</c:v>
                </c:pt>
              </c:numCache>
            </c:numRef>
          </c:val>
        </c:ser>
        <c:dLbls>
          <c:showLegendKey val="0"/>
          <c:showVal val="0"/>
          <c:showCatName val="0"/>
          <c:showSerName val="0"/>
          <c:showPercent val="0"/>
          <c:showBubbleSize val="0"/>
        </c:dLbls>
        <c:gapWidth val="150"/>
        <c:axId val="-2115687480"/>
        <c:axId val="-2116137432"/>
      </c:barChart>
      <c:catAx>
        <c:axId val="-2115687480"/>
        <c:scaling>
          <c:orientation val="minMax"/>
        </c:scaling>
        <c:delete val="0"/>
        <c:axPos val="b"/>
        <c:majorTickMark val="out"/>
        <c:minorTickMark val="none"/>
        <c:tickLblPos val="nextTo"/>
        <c:crossAx val="-2116137432"/>
        <c:crosses val="autoZero"/>
        <c:auto val="1"/>
        <c:lblAlgn val="ctr"/>
        <c:lblOffset val="100"/>
        <c:noMultiLvlLbl val="0"/>
      </c:catAx>
      <c:valAx>
        <c:axId val="-2116137432"/>
        <c:scaling>
          <c:orientation val="minMax"/>
        </c:scaling>
        <c:delete val="0"/>
        <c:axPos val="l"/>
        <c:majorGridlines/>
        <c:title>
          <c:tx>
            <c:rich>
              <a:bodyPr rot="-5400000" vert="horz"/>
              <a:lstStyle/>
              <a:p>
                <a:pPr>
                  <a:defRPr/>
                </a:pPr>
                <a:r>
                  <a:rPr lang="en-US" altLang="zh-TW" i="1" dirty="0" smtClean="0"/>
                  <a:t>z</a:t>
                </a:r>
                <a:r>
                  <a:rPr lang="en-US" altLang="zh-TW" dirty="0" smtClean="0"/>
                  <a:t> scores</a:t>
                </a:r>
                <a:endParaRPr lang="zh-TW" altLang="en-US" dirty="0"/>
              </a:p>
            </c:rich>
          </c:tx>
          <c:layout/>
          <c:overlay val="0"/>
        </c:title>
        <c:numFmt formatCode="General" sourceLinked="1"/>
        <c:majorTickMark val="out"/>
        <c:minorTickMark val="none"/>
        <c:tickLblPos val="nextTo"/>
        <c:crossAx val="-2115687480"/>
        <c:crosses val="autoZero"/>
        <c:crossBetween val="between"/>
      </c:valAx>
      <c:spPr>
        <a:ln>
          <a:solidFill>
            <a:schemeClr val="tx1"/>
          </a:solidFill>
        </a:ln>
      </c:spPr>
    </c:plotArea>
    <c:legend>
      <c:legendPos val="r"/>
      <c:layout/>
      <c:overlay val="0"/>
      <c:spPr>
        <a:ln>
          <a:solidFill>
            <a:schemeClr val="tx1"/>
          </a:solidFill>
        </a:ln>
      </c:sp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zh-TW" dirty="0" smtClean="0"/>
              <a:t>English</a:t>
            </a:r>
            <a:endParaRPr lang="zh-TW" altLang="en-US" dirty="0"/>
          </a:p>
        </c:rich>
      </c:tx>
      <c:layout/>
      <c:overlay val="0"/>
    </c:title>
    <c:autoTitleDeleted val="0"/>
    <c:plotArea>
      <c:layout/>
      <c:barChart>
        <c:barDir val="col"/>
        <c:grouping val="clustered"/>
        <c:varyColors val="0"/>
        <c:ser>
          <c:idx val="0"/>
          <c:order val="0"/>
          <c:tx>
            <c:strRef>
              <c:f>Sheet1!$B$1</c:f>
              <c:strCache>
                <c:ptCount val="1"/>
                <c:pt idx="0">
                  <c:v>L1 = L2</c:v>
                </c:pt>
              </c:strCache>
            </c:strRef>
          </c:tx>
          <c:spPr>
            <a:solidFill>
              <a:srgbClr val="0070C0"/>
            </a:solidFill>
          </c:spPr>
          <c:invertIfNegative val="0"/>
          <c:cat>
            <c:strRef>
              <c:f>Sheet1!$A$2:$A$3</c:f>
              <c:strCache>
                <c:ptCount val="2"/>
                <c:pt idx="0">
                  <c:v>Trans</c:v>
                </c:pt>
                <c:pt idx="1">
                  <c:v>Opaque</c:v>
                </c:pt>
              </c:strCache>
            </c:strRef>
          </c:cat>
          <c:val>
            <c:numRef>
              <c:f>Sheet1!$B$2:$B$3</c:f>
              <c:numCache>
                <c:formatCode>General</c:formatCode>
                <c:ptCount val="2"/>
                <c:pt idx="0">
                  <c:v>88.0</c:v>
                </c:pt>
                <c:pt idx="1">
                  <c:v>66.0</c:v>
                </c:pt>
              </c:numCache>
            </c:numRef>
          </c:val>
        </c:ser>
        <c:ser>
          <c:idx val="1"/>
          <c:order val="1"/>
          <c:tx>
            <c:strRef>
              <c:f>Sheet1!$C$1</c:f>
              <c:strCache>
                <c:ptCount val="1"/>
                <c:pt idx="0">
                  <c:v>L1 ≠ L2</c:v>
                </c:pt>
              </c:strCache>
            </c:strRef>
          </c:tx>
          <c:spPr>
            <a:solidFill>
              <a:srgbClr val="FF5050"/>
            </a:solidFill>
          </c:spPr>
          <c:invertIfNegative val="0"/>
          <c:cat>
            <c:strRef>
              <c:f>Sheet1!$A$2:$A$3</c:f>
              <c:strCache>
                <c:ptCount val="2"/>
                <c:pt idx="0">
                  <c:v>Trans</c:v>
                </c:pt>
                <c:pt idx="1">
                  <c:v>Opaque</c:v>
                </c:pt>
              </c:strCache>
            </c:strRef>
          </c:cat>
          <c:val>
            <c:numRef>
              <c:f>Sheet1!$C$2:$C$3</c:f>
              <c:numCache>
                <c:formatCode>General</c:formatCode>
                <c:ptCount val="2"/>
                <c:pt idx="0">
                  <c:v>80.0</c:v>
                </c:pt>
                <c:pt idx="1">
                  <c:v>58.0</c:v>
                </c:pt>
              </c:numCache>
            </c:numRef>
          </c:val>
        </c:ser>
        <c:dLbls>
          <c:showLegendKey val="0"/>
          <c:showVal val="0"/>
          <c:showCatName val="0"/>
          <c:showSerName val="0"/>
          <c:showPercent val="0"/>
          <c:showBubbleSize val="0"/>
        </c:dLbls>
        <c:gapWidth val="150"/>
        <c:axId val="-2115125336"/>
        <c:axId val="-2115108728"/>
      </c:barChart>
      <c:catAx>
        <c:axId val="-2115125336"/>
        <c:scaling>
          <c:orientation val="minMax"/>
        </c:scaling>
        <c:delete val="0"/>
        <c:axPos val="b"/>
        <c:majorTickMark val="out"/>
        <c:minorTickMark val="none"/>
        <c:tickLblPos val="nextTo"/>
        <c:crossAx val="-2115108728"/>
        <c:crosses val="autoZero"/>
        <c:auto val="1"/>
        <c:lblAlgn val="ctr"/>
        <c:lblOffset val="100"/>
        <c:noMultiLvlLbl val="0"/>
      </c:catAx>
      <c:valAx>
        <c:axId val="-2115108728"/>
        <c:scaling>
          <c:orientation val="minMax"/>
          <c:max val="100.0"/>
          <c:min val="0.0"/>
        </c:scaling>
        <c:delete val="0"/>
        <c:axPos val="l"/>
        <c:majorGridlines/>
        <c:title>
          <c:tx>
            <c:rich>
              <a:bodyPr rot="-5400000" vert="horz"/>
              <a:lstStyle/>
              <a:p>
                <a:pPr>
                  <a:defRPr/>
                </a:pPr>
                <a:r>
                  <a:rPr lang="en-US" altLang="zh-TW" dirty="0" smtClean="0"/>
                  <a:t>Accuracy (%)</a:t>
                </a:r>
                <a:endParaRPr lang="zh-TW" altLang="en-US" dirty="0"/>
              </a:p>
            </c:rich>
          </c:tx>
          <c:layout>
            <c:manualLayout>
              <c:xMode val="edge"/>
              <c:yMode val="edge"/>
              <c:x val="0.0458642816919177"/>
              <c:y val="0.188501818698677"/>
            </c:manualLayout>
          </c:layout>
          <c:overlay val="0"/>
        </c:title>
        <c:numFmt formatCode="General" sourceLinked="1"/>
        <c:majorTickMark val="out"/>
        <c:minorTickMark val="none"/>
        <c:tickLblPos val="nextTo"/>
        <c:crossAx val="-2115125336"/>
        <c:crosses val="autoZero"/>
        <c:crossBetween val="between"/>
      </c:valAx>
      <c:spPr>
        <a:ln>
          <a:solidFill>
            <a:schemeClr val="tx1"/>
          </a:solidFill>
        </a:ln>
      </c:spPr>
    </c:plotArea>
    <c:legend>
      <c:legendPos val="r"/>
      <c:layout>
        <c:manualLayout>
          <c:xMode val="edge"/>
          <c:yMode val="edge"/>
          <c:x val="0.73650211782233"/>
          <c:y val="0.316264190626837"/>
          <c:w val="0.248209788280364"/>
          <c:h val="0.308388917662869"/>
        </c:manualLayout>
      </c:layout>
      <c:overlay val="0"/>
      <c:spPr>
        <a:ln>
          <a:solidFill>
            <a:schemeClr val="tx1"/>
          </a:solidFill>
        </a:ln>
      </c:sp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zh-TW" dirty="0" smtClean="0"/>
              <a:t>Chinese</a:t>
            </a:r>
            <a:endParaRPr lang="zh-TW" altLang="en-US" dirty="0"/>
          </a:p>
        </c:rich>
      </c:tx>
      <c:layout/>
      <c:overlay val="0"/>
    </c:title>
    <c:autoTitleDeleted val="0"/>
    <c:plotArea>
      <c:layout/>
      <c:barChart>
        <c:barDir val="col"/>
        <c:grouping val="clustered"/>
        <c:varyColors val="0"/>
        <c:ser>
          <c:idx val="0"/>
          <c:order val="0"/>
          <c:tx>
            <c:strRef>
              <c:f>Sheet1!$B$1</c:f>
              <c:strCache>
                <c:ptCount val="1"/>
                <c:pt idx="0">
                  <c:v>L1 = L2</c:v>
                </c:pt>
              </c:strCache>
            </c:strRef>
          </c:tx>
          <c:spPr>
            <a:solidFill>
              <a:srgbClr val="0070C0"/>
            </a:solidFill>
          </c:spPr>
          <c:invertIfNegative val="0"/>
          <c:cat>
            <c:strRef>
              <c:f>Sheet1!$A$2:$A$3</c:f>
              <c:strCache>
                <c:ptCount val="2"/>
                <c:pt idx="0">
                  <c:v>Trans</c:v>
                </c:pt>
                <c:pt idx="1">
                  <c:v>Opaque</c:v>
                </c:pt>
              </c:strCache>
            </c:strRef>
          </c:cat>
          <c:val>
            <c:numRef>
              <c:f>Sheet1!$B$2:$B$3</c:f>
              <c:numCache>
                <c:formatCode>General</c:formatCode>
                <c:ptCount val="2"/>
                <c:pt idx="0">
                  <c:v>49.0</c:v>
                </c:pt>
                <c:pt idx="1">
                  <c:v>26.0</c:v>
                </c:pt>
              </c:numCache>
            </c:numRef>
          </c:val>
        </c:ser>
        <c:ser>
          <c:idx val="1"/>
          <c:order val="1"/>
          <c:tx>
            <c:strRef>
              <c:f>Sheet1!$C$1</c:f>
              <c:strCache>
                <c:ptCount val="1"/>
                <c:pt idx="0">
                  <c:v>L1 ≠ L2</c:v>
                </c:pt>
              </c:strCache>
            </c:strRef>
          </c:tx>
          <c:spPr>
            <a:solidFill>
              <a:srgbClr val="FF5050"/>
            </a:solidFill>
          </c:spPr>
          <c:invertIfNegative val="0"/>
          <c:cat>
            <c:strRef>
              <c:f>Sheet1!$A$2:$A$3</c:f>
              <c:strCache>
                <c:ptCount val="2"/>
                <c:pt idx="0">
                  <c:v>Trans</c:v>
                </c:pt>
                <c:pt idx="1">
                  <c:v>Opaque</c:v>
                </c:pt>
              </c:strCache>
            </c:strRef>
          </c:cat>
          <c:val>
            <c:numRef>
              <c:f>Sheet1!$C$2:$C$3</c:f>
              <c:numCache>
                <c:formatCode>General</c:formatCode>
                <c:ptCount val="2"/>
                <c:pt idx="0">
                  <c:v>59.0</c:v>
                </c:pt>
                <c:pt idx="1">
                  <c:v>39.0</c:v>
                </c:pt>
              </c:numCache>
            </c:numRef>
          </c:val>
        </c:ser>
        <c:dLbls>
          <c:showLegendKey val="0"/>
          <c:showVal val="0"/>
          <c:showCatName val="0"/>
          <c:showSerName val="0"/>
          <c:showPercent val="0"/>
          <c:showBubbleSize val="0"/>
        </c:dLbls>
        <c:gapWidth val="150"/>
        <c:axId val="-2108558696"/>
        <c:axId val="-2116632952"/>
      </c:barChart>
      <c:catAx>
        <c:axId val="-2108558696"/>
        <c:scaling>
          <c:orientation val="minMax"/>
        </c:scaling>
        <c:delete val="0"/>
        <c:axPos val="b"/>
        <c:majorTickMark val="out"/>
        <c:minorTickMark val="none"/>
        <c:tickLblPos val="nextTo"/>
        <c:crossAx val="-2116632952"/>
        <c:crosses val="autoZero"/>
        <c:auto val="1"/>
        <c:lblAlgn val="ctr"/>
        <c:lblOffset val="100"/>
        <c:noMultiLvlLbl val="0"/>
      </c:catAx>
      <c:valAx>
        <c:axId val="-2116632952"/>
        <c:scaling>
          <c:orientation val="minMax"/>
          <c:max val="100.0"/>
          <c:min val="0.0"/>
        </c:scaling>
        <c:delete val="0"/>
        <c:axPos val="l"/>
        <c:majorGridlines/>
        <c:title>
          <c:tx>
            <c:rich>
              <a:bodyPr rot="-5400000" vert="horz"/>
              <a:lstStyle/>
              <a:p>
                <a:pPr>
                  <a:defRPr/>
                </a:pPr>
                <a:r>
                  <a:rPr lang="en-US" altLang="zh-TW" dirty="0" smtClean="0"/>
                  <a:t>Accuracy (%)</a:t>
                </a:r>
                <a:endParaRPr lang="zh-TW" altLang="en-US" dirty="0"/>
              </a:p>
            </c:rich>
          </c:tx>
          <c:layout>
            <c:manualLayout>
              <c:xMode val="edge"/>
              <c:yMode val="edge"/>
              <c:x val="0.0458642816919178"/>
              <c:y val="0.188501818698677"/>
            </c:manualLayout>
          </c:layout>
          <c:overlay val="0"/>
        </c:title>
        <c:numFmt formatCode="General" sourceLinked="1"/>
        <c:majorTickMark val="out"/>
        <c:minorTickMark val="none"/>
        <c:tickLblPos val="nextTo"/>
        <c:crossAx val="-2108558696"/>
        <c:crosses val="autoZero"/>
        <c:crossBetween val="between"/>
      </c:valAx>
      <c:spPr>
        <a:ln>
          <a:solidFill>
            <a:schemeClr val="tx1"/>
          </a:solidFill>
        </a:ln>
      </c:spPr>
    </c:plotArea>
    <c:legend>
      <c:legendPos val="r"/>
      <c:layout>
        <c:manualLayout>
          <c:xMode val="edge"/>
          <c:yMode val="edge"/>
          <c:x val="0.73650211782233"/>
          <c:y val="0.316264190626837"/>
          <c:w val="0.248209788280364"/>
          <c:h val="0.30838891766287"/>
        </c:manualLayout>
      </c:layout>
      <c:overlay val="0"/>
      <c:spPr>
        <a:ln>
          <a:solidFill>
            <a:schemeClr val="tx1"/>
          </a:solidFill>
        </a:ln>
      </c:sp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Cognate</c:v>
                </c:pt>
              </c:strCache>
            </c:strRef>
          </c:tx>
          <c:spPr>
            <a:solidFill>
              <a:srgbClr val="0070C0"/>
            </a:solidFill>
          </c:spPr>
          <c:invertIfNegative val="0"/>
          <c:cat>
            <c:strRef>
              <c:f>Sheet1!$A$2:$A$3</c:f>
              <c:strCache>
                <c:ptCount val="2"/>
                <c:pt idx="0">
                  <c:v>First character</c:v>
                </c:pt>
                <c:pt idx="1">
                  <c:v>Second character</c:v>
                </c:pt>
              </c:strCache>
            </c:strRef>
          </c:cat>
          <c:val>
            <c:numRef>
              <c:f>Sheet1!$B$2:$B$3</c:f>
              <c:numCache>
                <c:formatCode>General</c:formatCode>
                <c:ptCount val="2"/>
                <c:pt idx="0">
                  <c:v>0.304279</c:v>
                </c:pt>
                <c:pt idx="1">
                  <c:v>0.3088485</c:v>
                </c:pt>
              </c:numCache>
            </c:numRef>
          </c:val>
        </c:ser>
        <c:ser>
          <c:idx val="1"/>
          <c:order val="1"/>
          <c:tx>
            <c:strRef>
              <c:f>Sheet1!$C$1</c:f>
              <c:strCache>
                <c:ptCount val="1"/>
                <c:pt idx="0">
                  <c:v>Not cognate</c:v>
                </c:pt>
              </c:strCache>
            </c:strRef>
          </c:tx>
          <c:spPr>
            <a:solidFill>
              <a:srgbClr val="FF5050"/>
            </a:solidFill>
          </c:spPr>
          <c:invertIfNegative val="0"/>
          <c:cat>
            <c:strRef>
              <c:f>Sheet1!$A$2:$A$3</c:f>
              <c:strCache>
                <c:ptCount val="2"/>
                <c:pt idx="0">
                  <c:v>First character</c:v>
                </c:pt>
                <c:pt idx="1">
                  <c:v>Second character</c:v>
                </c:pt>
              </c:strCache>
            </c:strRef>
          </c:cat>
          <c:val>
            <c:numRef>
              <c:f>Sheet1!$C$2:$C$3</c:f>
              <c:numCache>
                <c:formatCode>General</c:formatCode>
                <c:ptCount val="2"/>
                <c:pt idx="0">
                  <c:v>0.2604719</c:v>
                </c:pt>
                <c:pt idx="1">
                  <c:v>0.2322703</c:v>
                </c:pt>
              </c:numCache>
            </c:numRef>
          </c:val>
        </c:ser>
        <c:dLbls>
          <c:showLegendKey val="0"/>
          <c:showVal val="0"/>
          <c:showCatName val="0"/>
          <c:showSerName val="0"/>
          <c:showPercent val="0"/>
          <c:showBubbleSize val="0"/>
        </c:dLbls>
        <c:gapWidth val="150"/>
        <c:axId val="-2116260536"/>
        <c:axId val="-2115228392"/>
      </c:barChart>
      <c:catAx>
        <c:axId val="-2116260536"/>
        <c:scaling>
          <c:orientation val="minMax"/>
        </c:scaling>
        <c:delete val="0"/>
        <c:axPos val="b"/>
        <c:majorTickMark val="out"/>
        <c:minorTickMark val="none"/>
        <c:tickLblPos val="nextTo"/>
        <c:crossAx val="-2115228392"/>
        <c:crosses val="autoZero"/>
        <c:auto val="1"/>
        <c:lblAlgn val="ctr"/>
        <c:lblOffset val="100"/>
        <c:noMultiLvlLbl val="0"/>
      </c:catAx>
      <c:valAx>
        <c:axId val="-2115228392"/>
        <c:scaling>
          <c:orientation val="minMax"/>
          <c:max val="0.4"/>
          <c:min val="0.0"/>
        </c:scaling>
        <c:delete val="0"/>
        <c:axPos val="l"/>
        <c:majorGridlines/>
        <c:title>
          <c:tx>
            <c:rich>
              <a:bodyPr rot="-5400000" vert="horz"/>
              <a:lstStyle/>
              <a:p>
                <a:pPr>
                  <a:defRPr/>
                </a:pPr>
                <a:r>
                  <a:rPr lang="en-US" altLang="zh-TW" dirty="0" smtClean="0"/>
                  <a:t>Acceptance rate</a:t>
                </a:r>
                <a:endParaRPr lang="zh-TW" altLang="en-US" dirty="0"/>
              </a:p>
            </c:rich>
          </c:tx>
          <c:layout/>
          <c:overlay val="0"/>
        </c:title>
        <c:numFmt formatCode="General" sourceLinked="1"/>
        <c:majorTickMark val="out"/>
        <c:minorTickMark val="none"/>
        <c:tickLblPos val="nextTo"/>
        <c:crossAx val="-2116260536"/>
        <c:crosses val="autoZero"/>
        <c:crossBetween val="between"/>
        <c:majorUnit val="0.1"/>
      </c:valAx>
      <c:spPr>
        <a:ln>
          <a:solidFill>
            <a:schemeClr val="tx1"/>
          </a:solidFill>
        </a:ln>
      </c:spPr>
    </c:plotArea>
    <c:legend>
      <c:legendPos val="r"/>
      <c:layout/>
      <c:overlay val="0"/>
      <c:spPr>
        <a:ln>
          <a:solidFill>
            <a:schemeClr val="tx1"/>
          </a:solidFill>
        </a:ln>
      </c:spPr>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4956B365-FDE0-49F7-AE74-7AF78D3CB1D7}" type="datetimeFigureOut">
              <a:rPr lang="zh-TW" altLang="en-US" smtClean="0"/>
              <a:pPr/>
              <a:t>11/05/2015</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82B77421-3D6A-4E0F-BC6C-83642CC96CAF}" type="slidenum">
              <a:rPr lang="zh-TW" altLang="en-US" smtClean="0"/>
              <a:pPr/>
              <a:t>‹#›</a:t>
            </a:fld>
            <a:endParaRPr lang="zh-TW" altLang="en-US"/>
          </a:p>
        </p:txBody>
      </p:sp>
    </p:spTree>
    <p:extLst>
      <p:ext uri="{BB962C8B-B14F-4D97-AF65-F5344CB8AC3E}">
        <p14:creationId xmlns:p14="http://schemas.microsoft.com/office/powerpoint/2010/main" val="4534731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DB69E23-3872-4B64-AB4A-C1FCD8A8C4E7}" type="datetimeFigureOut">
              <a:rPr lang="zh-TW" altLang="en-US" smtClean="0"/>
              <a:pPr/>
              <a:t>11/05/2015</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09FCF55-81FC-4761-8DB0-12EAA0E6BE35}" type="slidenum">
              <a:rPr lang="zh-TW" altLang="en-US" smtClean="0"/>
              <a:pPr/>
              <a:t>‹#›</a:t>
            </a:fld>
            <a:endParaRPr lang="zh-TW" altLang="en-US"/>
          </a:p>
        </p:txBody>
      </p:sp>
    </p:spTree>
    <p:extLst>
      <p:ext uri="{BB962C8B-B14F-4D97-AF65-F5344CB8AC3E}">
        <p14:creationId xmlns:p14="http://schemas.microsoft.com/office/powerpoint/2010/main" val="253888060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10</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12</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14</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15</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16</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17</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18</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D09FCF55-81FC-4761-8DB0-12EAA0E6BE35}" type="slidenum">
              <a:rPr lang="zh-TW" altLang="en-US" smtClean="0"/>
              <a:pPr/>
              <a:t>19</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61D153F8-937F-4AD8-8F6E-1D885977FE26}" type="datetime1">
              <a:rPr lang="zh-TW" altLang="en-US" smtClean="0"/>
              <a:pPr/>
              <a:t>11/05/2015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F3E3FABC-ED48-4E2F-89BA-CE8C36A82398}" type="datetime1">
              <a:rPr lang="zh-TW" altLang="en-US" smtClean="0"/>
              <a:pPr/>
              <a:t>11/05/2015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4D4315C0-F5B0-4D44-A790-3BCF56CC5D50}" type="datetime1">
              <a:rPr lang="zh-TW" altLang="en-US" smtClean="0"/>
              <a:pPr/>
              <a:t>11/05/2015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C446AABE-740E-4799-93A3-217166AF3C5D}" type="datetime1">
              <a:rPr lang="zh-TW" altLang="en-US" smtClean="0"/>
              <a:pPr/>
              <a:t>11/05/2015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lvl1pPr>
              <a:defRPr>
                <a:solidFill>
                  <a:schemeClr val="tx1"/>
                </a:solidFill>
              </a:defRPr>
            </a:lvl1pPr>
          </a:lstStyle>
          <a:p>
            <a:fld id="{4BBC3EEC-2CE6-45AD-AEC0-A6C4B87070CB}" type="slidenum">
              <a:rPr lang="zh-TW" altLang="en-US" smtClean="0"/>
              <a:pPr/>
              <a:t>‹#›</a:t>
            </a:fld>
            <a:endParaRPr lang="zh-TW"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8F3E1A67-643E-44DC-9724-7525BED829F4}" type="datetime1">
              <a:rPr lang="zh-TW" altLang="en-US" smtClean="0"/>
              <a:pPr/>
              <a:t>11/05/2015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9DF5E1E4-EBB9-44D4-B0B6-4A47910773CC}" type="datetime1">
              <a:rPr lang="zh-TW" altLang="en-US" smtClean="0"/>
              <a:pPr/>
              <a:t>11/05/2015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4FFBECAC-E49D-4DA4-AF07-6CA972595142}" type="datetime1">
              <a:rPr lang="zh-TW" altLang="en-US" smtClean="0"/>
              <a:pPr/>
              <a:t>11/05/2015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3FF8B792-B91E-4907-A71E-BA0CB244AE2A}" type="datetime1">
              <a:rPr lang="zh-TW" altLang="en-US" smtClean="0"/>
              <a:pPr/>
              <a:t>11/05/2015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CE3F1A4-A7F0-498D-A4DE-0107CA6B1F92}" type="datetime1">
              <a:rPr lang="zh-TW" altLang="en-US" smtClean="0"/>
              <a:pPr/>
              <a:t>11/05/2015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C4ECE66A-5CE7-4437-883F-C9988FA92ECC}" type="datetime1">
              <a:rPr lang="zh-TW" altLang="en-US" smtClean="0"/>
              <a:pPr/>
              <a:t>11/05/2015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8AD1D65-FB3A-475B-952C-1C2C11591ED8}" type="datetime1">
              <a:rPr lang="zh-TW" altLang="en-US" smtClean="0"/>
              <a:pPr/>
              <a:t>11/05/2015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BBC3EEC-2CE6-45AD-AEC0-A6C4B87070CB}"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1E59CC-5221-47FF-BE5F-FF8637C73A7B}" type="datetime1">
              <a:rPr lang="zh-TW" altLang="en-US" smtClean="0"/>
              <a:pPr/>
              <a:t>11/05/2015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BC3EEC-2CE6-45AD-AEC0-A6C4B87070CB}"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chart" Target="../charts/chart2.xml"/><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gi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28.xml.rels><?xml version="1.0" encoding="UTF-8" standalone="yes"?>
<Relationships xmlns="http://schemas.openxmlformats.org/package/2006/relationships"><Relationship Id="rId3" Type="http://schemas.openxmlformats.org/officeDocument/2006/relationships/chart" Target="../charts/chart4.xml"/><Relationship Id="rId4" Type="http://schemas.openxmlformats.org/officeDocument/2006/relationships/chart" Target="../charts/chart5.xml"/><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en-US" altLang="zh-TW" sz="5400" b="1" dirty="0" smtClean="0">
                <a:solidFill>
                  <a:srgbClr val="FF0000"/>
                </a:solidFill>
              </a:rPr>
              <a:t>Chinese “words”</a:t>
            </a:r>
            <a:endParaRPr lang="zh-TW" altLang="en-US" sz="5400" b="1" dirty="0">
              <a:solidFill>
                <a:srgbClr val="FF0000"/>
              </a:solidFill>
            </a:endParaRPr>
          </a:p>
        </p:txBody>
      </p:sp>
      <p:sp>
        <p:nvSpPr>
          <p:cNvPr id="3" name="副標題 2"/>
          <p:cNvSpPr>
            <a:spLocks noGrp="1"/>
          </p:cNvSpPr>
          <p:nvPr>
            <p:ph type="subTitle" idx="1"/>
          </p:nvPr>
        </p:nvSpPr>
        <p:spPr/>
        <p:txBody>
          <a:bodyPr/>
          <a:lstStyle/>
          <a:p>
            <a:r>
              <a:rPr lang="en-US" altLang="zh-TW" dirty="0" smtClean="0">
                <a:solidFill>
                  <a:schemeClr val="tx1"/>
                </a:solidFill>
              </a:rPr>
              <a:t>James Myers</a:t>
            </a:r>
            <a:br>
              <a:rPr lang="en-US" altLang="zh-TW" dirty="0" smtClean="0">
                <a:solidFill>
                  <a:schemeClr val="tx1"/>
                </a:solidFill>
              </a:rPr>
            </a:br>
            <a:r>
              <a:rPr lang="en-US" altLang="zh-TW" sz="1800" dirty="0" smtClean="0">
                <a:solidFill>
                  <a:schemeClr val="tx1"/>
                </a:solidFill>
              </a:rPr>
              <a:t>National Chung Cheng University</a:t>
            </a:r>
            <a:br>
              <a:rPr lang="en-US" altLang="zh-TW" sz="1800" dirty="0" smtClean="0">
                <a:solidFill>
                  <a:schemeClr val="tx1"/>
                </a:solidFill>
              </a:rPr>
            </a:br>
            <a:r>
              <a:rPr lang="en-US" altLang="zh-TW" sz="1800" dirty="0" smtClean="0">
                <a:solidFill>
                  <a:schemeClr val="tx1"/>
                </a:solidFill>
              </a:rPr>
              <a:t>http://www.ccunix.ccu.edu.tw/~lngmyers/</a:t>
            </a:r>
          </a:p>
          <a:p>
            <a:endParaRPr lang="zh-TW" altLang="en-US" dirty="0"/>
          </a:p>
        </p:txBody>
      </p:sp>
      <p:sp>
        <p:nvSpPr>
          <p:cNvPr id="5" name="文字方塊 4"/>
          <p:cNvSpPr txBox="1"/>
          <p:nvPr/>
        </p:nvSpPr>
        <p:spPr>
          <a:xfrm>
            <a:off x="0" y="6143644"/>
            <a:ext cx="9144000" cy="369332"/>
          </a:xfrm>
          <a:prstGeom prst="rect">
            <a:avLst/>
          </a:prstGeom>
          <a:noFill/>
        </p:spPr>
        <p:txBody>
          <a:bodyPr wrap="square" rtlCol="0">
            <a:spAutoFit/>
          </a:bodyPr>
          <a:lstStyle/>
          <a:p>
            <a:pPr algn="ctr"/>
            <a:r>
              <a:rPr lang="en-US" altLang="zh-TW" smtClean="0"/>
              <a:t>Beyond the Word, May 7, 2015, University of York</a:t>
            </a:r>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74638"/>
            <a:ext cx="9144000" cy="1143000"/>
          </a:xfrm>
        </p:spPr>
        <p:txBody>
          <a:bodyPr>
            <a:normAutofit/>
          </a:bodyPr>
          <a:lstStyle/>
          <a:p>
            <a:r>
              <a:rPr lang="en-US" altLang="zh-TW" b="1" dirty="0" smtClean="0"/>
              <a:t>The special role of disyllabic feet</a:t>
            </a:r>
            <a:endParaRPr lang="zh-TW" altLang="en-US" b="1" dirty="0"/>
          </a:p>
        </p:txBody>
      </p:sp>
      <p:sp>
        <p:nvSpPr>
          <p:cNvPr id="3" name="內容版面配置區 2"/>
          <p:cNvSpPr>
            <a:spLocks noGrp="1"/>
          </p:cNvSpPr>
          <p:nvPr>
            <p:ph idx="1"/>
          </p:nvPr>
        </p:nvSpPr>
        <p:spPr>
          <a:xfrm>
            <a:off x="457200" y="1357298"/>
            <a:ext cx="8472518" cy="5214974"/>
          </a:xfrm>
        </p:spPr>
        <p:txBody>
          <a:bodyPr>
            <a:normAutofit/>
          </a:bodyPr>
          <a:lstStyle/>
          <a:p>
            <a:r>
              <a:rPr lang="en-US" altLang="zh-TW" dirty="0" smtClean="0"/>
              <a:t>True in all </a:t>
            </a:r>
            <a:r>
              <a:rPr lang="en-US" altLang="zh-TW" dirty="0" err="1" smtClean="0"/>
              <a:t>Sinitic</a:t>
            </a:r>
            <a:r>
              <a:rPr lang="en-US" altLang="zh-TW" dirty="0" smtClean="0"/>
              <a:t> languages (“Chinese dialects”)</a:t>
            </a:r>
          </a:p>
          <a:p>
            <a:pPr lvl="1"/>
            <a:r>
              <a:rPr lang="en-US" altLang="zh-TW" dirty="0" smtClean="0"/>
              <a:t>Mandarin, Southern Min (“Taiwanese”), ...</a:t>
            </a:r>
            <a:endParaRPr lang="en-US" altLang="zh-TW" sz="2400" dirty="0" smtClean="0"/>
          </a:p>
          <a:p>
            <a:pPr lvl="1"/>
            <a:r>
              <a:rPr lang="en-US" altLang="zh-TW" dirty="0" err="1" smtClean="0"/>
              <a:t>Disyllabicity</a:t>
            </a:r>
            <a:r>
              <a:rPr lang="en-US" altLang="zh-TW" dirty="0" smtClean="0"/>
              <a:t> is ancient, and not motivated by homophone avoidance </a:t>
            </a:r>
            <a:r>
              <a:rPr lang="en-US" altLang="zh-TW" sz="2400" dirty="0" smtClean="0"/>
              <a:t>(</a:t>
            </a:r>
            <a:r>
              <a:rPr lang="en-US" altLang="zh-TW" sz="2400" dirty="0" err="1" smtClean="0"/>
              <a:t>Duanmu</a:t>
            </a:r>
            <a:r>
              <a:rPr lang="en-US" altLang="zh-TW" sz="2400" dirty="0" smtClean="0"/>
              <a:t> &amp; Dong, 2015)</a:t>
            </a:r>
          </a:p>
          <a:p>
            <a:r>
              <a:rPr lang="en-US" altLang="zh-TW" dirty="0" smtClean="0"/>
              <a:t>Productive “elasticity” </a:t>
            </a:r>
            <a:r>
              <a:rPr lang="en-US" altLang="zh-TW" sz="2400" dirty="0" smtClean="0"/>
              <a:t>(</a:t>
            </a:r>
            <a:r>
              <a:rPr lang="en-US" altLang="zh-TW" sz="2400" dirty="0" err="1" smtClean="0"/>
              <a:t>Duanmu</a:t>
            </a:r>
            <a:r>
              <a:rPr lang="en-US" altLang="zh-TW" sz="2400" dirty="0" smtClean="0"/>
              <a:t> &amp; Dong, 2015) </a:t>
            </a:r>
          </a:p>
          <a:p>
            <a:pPr lvl="1"/>
            <a:r>
              <a:rPr lang="en-US" altLang="zh-TW" dirty="0" smtClean="0">
                <a:ea typeface="標楷體" pitchFamily="65" charset="-120"/>
              </a:rPr>
              <a:t>Stretching up to disyllables:</a:t>
            </a:r>
          </a:p>
          <a:p>
            <a:pPr lvl="1">
              <a:buNone/>
            </a:pPr>
            <a:r>
              <a:rPr lang="en-US" altLang="zh-TW" dirty="0" smtClean="0">
                <a:ea typeface="標楷體" pitchFamily="65" charset="-120"/>
              </a:rPr>
              <a:t>	“elephant” </a:t>
            </a:r>
            <a:r>
              <a:rPr lang="zh-TW" altLang="en-US" b="1" dirty="0" smtClean="0">
                <a:solidFill>
                  <a:srgbClr val="FF0000"/>
                </a:solidFill>
                <a:latin typeface="+mn-ea"/>
              </a:rPr>
              <a:t>象</a:t>
            </a:r>
            <a:r>
              <a:rPr lang="zh-TW" altLang="en-US" dirty="0" smtClean="0">
                <a:ea typeface="標楷體" pitchFamily="65" charset="-120"/>
              </a:rPr>
              <a:t> </a:t>
            </a:r>
            <a:r>
              <a:rPr lang="en-US" altLang="zh-TW" i="1" dirty="0" err="1" smtClean="0">
                <a:ea typeface="標楷體" pitchFamily="65" charset="-120"/>
              </a:rPr>
              <a:t>xiàng</a:t>
            </a:r>
            <a:r>
              <a:rPr lang="zh-TW" altLang="en-US" dirty="0" smtClean="0">
                <a:ea typeface="標楷體" pitchFamily="65" charset="-120"/>
              </a:rPr>
              <a:t>  </a:t>
            </a:r>
            <a:r>
              <a:rPr lang="zh-TW" altLang="en-US" b="1" dirty="0" smtClean="0">
                <a:solidFill>
                  <a:srgbClr val="FF0000"/>
                </a:solidFill>
                <a:latin typeface="+mn-ea"/>
              </a:rPr>
              <a:t>大象</a:t>
            </a:r>
            <a:r>
              <a:rPr lang="zh-TW" altLang="en-US" dirty="0" smtClean="0">
                <a:ea typeface="標楷體" pitchFamily="65" charset="-120"/>
              </a:rPr>
              <a:t> </a:t>
            </a:r>
            <a:r>
              <a:rPr lang="en-US" altLang="zh-TW" i="1" dirty="0" err="1" smtClean="0">
                <a:ea typeface="標楷體" pitchFamily="65" charset="-120"/>
              </a:rPr>
              <a:t>dàxiàng</a:t>
            </a:r>
            <a:r>
              <a:rPr lang="en-US" altLang="zh-TW" dirty="0" smtClean="0">
                <a:ea typeface="標楷體" pitchFamily="65" charset="-120"/>
              </a:rPr>
              <a:t> (</a:t>
            </a:r>
            <a:r>
              <a:rPr lang="en-US" altLang="zh-TW" dirty="0" err="1" smtClean="0">
                <a:ea typeface="標楷體" pitchFamily="65" charset="-120"/>
              </a:rPr>
              <a:t>dà</a:t>
            </a:r>
            <a:r>
              <a:rPr lang="en-US" altLang="zh-TW" dirty="0" smtClean="0">
                <a:ea typeface="標楷體" pitchFamily="65" charset="-120"/>
              </a:rPr>
              <a:t> = “big”)</a:t>
            </a:r>
            <a:endParaRPr lang="en-US" altLang="zh-TW" b="1" dirty="0" smtClean="0">
              <a:latin typeface="標楷體" pitchFamily="65" charset="-120"/>
              <a:ea typeface="標楷體" pitchFamily="65" charset="-120"/>
            </a:endParaRPr>
          </a:p>
          <a:p>
            <a:pPr lvl="1"/>
            <a:r>
              <a:rPr lang="en-US" altLang="zh-TW" dirty="0" smtClean="0">
                <a:ea typeface="標楷體" pitchFamily="65" charset="-120"/>
              </a:rPr>
              <a:t>Shrinking down to disyllables </a:t>
            </a:r>
            <a:r>
              <a:rPr lang="en-US" altLang="zh-TW" sz="2400" dirty="0" smtClean="0">
                <a:ea typeface="標楷體" pitchFamily="65" charset="-120"/>
              </a:rPr>
              <a:t>(Myers, 2012)</a:t>
            </a:r>
            <a:r>
              <a:rPr lang="en-US" altLang="zh-TW" dirty="0" smtClean="0">
                <a:ea typeface="標楷體" pitchFamily="65" charset="-120"/>
              </a:rPr>
              <a:t>:</a:t>
            </a:r>
          </a:p>
          <a:p>
            <a:pPr lvl="1">
              <a:buNone/>
            </a:pPr>
            <a:r>
              <a:rPr lang="en-US" altLang="zh-TW" b="1" dirty="0" smtClean="0">
                <a:latin typeface="標楷體" pitchFamily="65" charset="-120"/>
                <a:ea typeface="標楷體" pitchFamily="65" charset="-120"/>
              </a:rPr>
              <a:t>	</a:t>
            </a:r>
            <a:r>
              <a:rPr lang="en-US" altLang="zh-TW" dirty="0" smtClean="0">
                <a:ea typeface="標楷體" pitchFamily="65" charset="-120"/>
              </a:rPr>
              <a:t>“Portuguese (</a:t>
            </a:r>
            <a:r>
              <a:rPr lang="en-US" altLang="zh-TW" dirty="0" err="1" smtClean="0">
                <a:ea typeface="標楷體" pitchFamily="65" charset="-120"/>
              </a:rPr>
              <a:t>lng</a:t>
            </a:r>
            <a:r>
              <a:rPr lang="en-US" altLang="zh-TW" dirty="0" smtClean="0">
                <a:ea typeface="標楷體" pitchFamily="65" charset="-120"/>
              </a:rPr>
              <a:t>.)” </a:t>
            </a:r>
            <a:r>
              <a:rPr lang="zh-TW" altLang="en-US" b="1" dirty="0" smtClean="0">
                <a:solidFill>
                  <a:srgbClr val="FF0000"/>
                </a:solidFill>
                <a:latin typeface="+mn-ea"/>
              </a:rPr>
              <a:t>葡萄牙語言 </a:t>
            </a:r>
            <a:r>
              <a:rPr lang="en-US" altLang="zh-TW" dirty="0" err="1" smtClean="0"/>
              <a:t>Pútáoyá</a:t>
            </a:r>
            <a:r>
              <a:rPr lang="en-US" altLang="zh-TW" dirty="0" smtClean="0"/>
              <a:t> </a:t>
            </a:r>
            <a:r>
              <a:rPr lang="en-US" altLang="zh-TW" dirty="0" err="1" smtClean="0"/>
              <a:t>yǔyán</a:t>
            </a:r>
            <a:endParaRPr lang="en-US" altLang="zh-TW" b="1" dirty="0" smtClean="0">
              <a:latin typeface="+mn-ea"/>
            </a:endParaRPr>
          </a:p>
          <a:p>
            <a:pPr lvl="1">
              <a:buNone/>
            </a:pPr>
            <a:r>
              <a:rPr lang="en-US" altLang="zh-TW" b="1" dirty="0" smtClean="0">
                <a:latin typeface="+mn-ea"/>
              </a:rPr>
              <a:t>					</a:t>
            </a:r>
            <a:r>
              <a:rPr lang="zh-TW" altLang="en-US" b="1" dirty="0" smtClean="0">
                <a:solidFill>
                  <a:srgbClr val="FF0000"/>
                </a:solidFill>
                <a:latin typeface="+mn-ea"/>
              </a:rPr>
              <a:t>葡語</a:t>
            </a:r>
            <a:r>
              <a:rPr lang="zh-TW" altLang="en-US" dirty="0" smtClean="0"/>
              <a:t> </a:t>
            </a:r>
            <a:r>
              <a:rPr lang="en-US" altLang="zh-TW" dirty="0" err="1" smtClean="0"/>
              <a:t>Pú</a:t>
            </a:r>
            <a:r>
              <a:rPr lang="en-US" altLang="zh-TW" dirty="0" smtClean="0"/>
              <a:t> </a:t>
            </a:r>
            <a:r>
              <a:rPr lang="en-US" altLang="zh-TW" dirty="0" err="1" smtClean="0"/>
              <a:t>yǔ</a:t>
            </a:r>
            <a:endParaRPr lang="zh-TW" altLang="en-US" sz="2400" dirty="0" smtClean="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10</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Psycholinguistic words</a:t>
            </a:r>
            <a:endParaRPr lang="zh-TW" altLang="en-US" b="1" dirty="0"/>
          </a:p>
        </p:txBody>
      </p:sp>
      <p:sp>
        <p:nvSpPr>
          <p:cNvPr id="3" name="內容版面配置區 2"/>
          <p:cNvSpPr>
            <a:spLocks noGrp="1"/>
          </p:cNvSpPr>
          <p:nvPr>
            <p:ph idx="1"/>
          </p:nvPr>
        </p:nvSpPr>
        <p:spPr>
          <a:xfrm>
            <a:off x="457200" y="1600200"/>
            <a:ext cx="8229600" cy="4829196"/>
          </a:xfrm>
        </p:spPr>
        <p:txBody>
          <a:bodyPr>
            <a:normAutofit/>
          </a:bodyPr>
          <a:lstStyle/>
          <a:p>
            <a:pPr marL="92075" indent="0">
              <a:buNone/>
            </a:pPr>
            <a:r>
              <a:rPr lang="en-US" altLang="zh-TW" dirty="0" smtClean="0"/>
              <a:t>“... a portion of language at roughly the ‘word’ level ... that is (albeit perhaps not consciously) salient and highly relevant to the operation of the language processor... for example ... the type of information that is ‘most active’ at a given, fixed point in the time course of language production....” (Packard 2000, pp. 13-4)</a:t>
            </a:r>
          </a:p>
          <a:p>
            <a:pPr marL="92075" indent="0">
              <a:buNone/>
            </a:pPr>
            <a:r>
              <a:rPr lang="en-US" altLang="zh-TW" b="1" dirty="0" smtClean="0"/>
              <a:t>[So </a:t>
            </a:r>
            <a:r>
              <a:rPr lang="en-US" altLang="zh-TW" b="1" dirty="0" err="1" smtClean="0"/>
              <a:t>wordhood</a:t>
            </a:r>
            <a:r>
              <a:rPr lang="en-US" altLang="zh-TW" b="1" dirty="0" smtClean="0"/>
              <a:t> depends on the processes involved: e.g. speaking vs. reading...]</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11</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b="1" dirty="0" smtClean="0"/>
              <a:t>Words in speech</a:t>
            </a:r>
            <a:endParaRPr lang="zh-TW" altLang="en-US" b="1" dirty="0"/>
          </a:p>
        </p:txBody>
      </p:sp>
      <p:sp>
        <p:nvSpPr>
          <p:cNvPr id="3" name="內容版面配置區 2"/>
          <p:cNvSpPr>
            <a:spLocks noGrp="1"/>
          </p:cNvSpPr>
          <p:nvPr>
            <p:ph idx="1"/>
          </p:nvPr>
        </p:nvSpPr>
        <p:spPr>
          <a:xfrm>
            <a:off x="457200" y="1600200"/>
            <a:ext cx="8401080" cy="5043510"/>
          </a:xfrm>
        </p:spPr>
        <p:txBody>
          <a:bodyPr>
            <a:normAutofit/>
          </a:bodyPr>
          <a:lstStyle/>
          <a:p>
            <a:r>
              <a:rPr lang="en-US" altLang="zh-TW" dirty="0" smtClean="0"/>
              <a:t>Priming of elastic words </a:t>
            </a:r>
            <a:r>
              <a:rPr lang="en-US" altLang="zh-TW" sz="2400" dirty="0" smtClean="0"/>
              <a:t>(Perry &amp; </a:t>
            </a:r>
            <a:r>
              <a:rPr lang="en-US" altLang="zh-TW" sz="2400" dirty="0" err="1" smtClean="0"/>
              <a:t>Zhuang</a:t>
            </a:r>
            <a:r>
              <a:rPr lang="en-US" altLang="zh-TW" sz="2400" dirty="0" smtClean="0"/>
              <a:t>, 2005)</a:t>
            </a:r>
          </a:p>
          <a:p>
            <a:pPr lvl="1"/>
            <a:r>
              <a:rPr lang="en-US" altLang="zh-TW" dirty="0" smtClean="0"/>
              <a:t>A picture of an elephant is usually called </a:t>
            </a:r>
            <a:r>
              <a:rPr lang="zh-TW" altLang="en-US" b="1" dirty="0" smtClean="0">
                <a:solidFill>
                  <a:srgbClr val="FF0000"/>
                </a:solidFill>
                <a:latin typeface="+mn-ea"/>
              </a:rPr>
              <a:t>象</a:t>
            </a:r>
            <a:r>
              <a:rPr lang="zh-TW" altLang="en-US" dirty="0" smtClean="0">
                <a:ea typeface="標楷體" pitchFamily="65" charset="-120"/>
              </a:rPr>
              <a:t> </a:t>
            </a:r>
            <a:r>
              <a:rPr lang="en-US" altLang="zh-TW" i="1" dirty="0" err="1" smtClean="0">
                <a:ea typeface="標楷體" pitchFamily="65" charset="-120"/>
              </a:rPr>
              <a:t>xiàng</a:t>
            </a:r>
            <a:r>
              <a:rPr lang="zh-TW" altLang="en-US" dirty="0" smtClean="0">
                <a:ea typeface="標楷體" pitchFamily="65" charset="-120"/>
              </a:rPr>
              <a:t> </a:t>
            </a:r>
            <a:endParaRPr lang="en-US" altLang="zh-TW" dirty="0" smtClean="0"/>
          </a:p>
          <a:p>
            <a:pPr lvl="1"/>
            <a:r>
              <a:rPr lang="en-US" altLang="zh-TW" dirty="0" smtClean="0"/>
              <a:t>But if shown with “non-elastic” </a:t>
            </a:r>
            <a:r>
              <a:rPr lang="en-US" altLang="zh-TW" dirty="0" err="1" smtClean="0"/>
              <a:t>di</a:t>
            </a:r>
            <a:r>
              <a:rPr lang="en-US" altLang="zh-TW" dirty="0" smtClean="0"/>
              <a:t>/</a:t>
            </a:r>
            <a:r>
              <a:rPr lang="en-US" altLang="zh-TW" dirty="0" err="1" smtClean="0"/>
              <a:t>trisyllabic</a:t>
            </a:r>
            <a:r>
              <a:rPr lang="en-US" altLang="zh-TW" dirty="0" smtClean="0"/>
              <a:t> objects, it’s more likely to be called </a:t>
            </a:r>
            <a:r>
              <a:rPr lang="zh-TW" altLang="en-US" b="1" dirty="0" smtClean="0">
                <a:solidFill>
                  <a:srgbClr val="FF0000"/>
                </a:solidFill>
                <a:latin typeface="+mn-ea"/>
              </a:rPr>
              <a:t>大象</a:t>
            </a:r>
            <a:r>
              <a:rPr lang="zh-TW" altLang="en-US" dirty="0" smtClean="0">
                <a:ea typeface="標楷體" pitchFamily="65" charset="-120"/>
              </a:rPr>
              <a:t> </a:t>
            </a:r>
            <a:r>
              <a:rPr lang="en-US" altLang="zh-TW" i="1" dirty="0" err="1" smtClean="0">
                <a:ea typeface="標楷體" pitchFamily="65" charset="-120"/>
              </a:rPr>
              <a:t>dàxiàng</a:t>
            </a:r>
            <a:r>
              <a:rPr lang="en-US" altLang="zh-TW" dirty="0" smtClean="0">
                <a:ea typeface="標楷體" pitchFamily="65" charset="-120"/>
              </a:rPr>
              <a:t> </a:t>
            </a:r>
            <a:endParaRPr lang="en-US" altLang="zh-TW" dirty="0" smtClean="0"/>
          </a:p>
          <a:p>
            <a:r>
              <a:rPr lang="en-US" altLang="zh-TW" dirty="0" smtClean="0"/>
              <a:t>This raises a </a:t>
            </a:r>
            <a:r>
              <a:rPr lang="en-US" altLang="zh-TW" b="1" dirty="0" smtClean="0"/>
              <a:t>lemma</a:t>
            </a:r>
            <a:r>
              <a:rPr lang="en-US" altLang="zh-TW" dirty="0" smtClean="0"/>
              <a:t> dilemma:</a:t>
            </a:r>
          </a:p>
          <a:p>
            <a:pPr lvl="1"/>
            <a:r>
              <a:rPr lang="en-US" altLang="zh-TW" dirty="0" smtClean="0"/>
              <a:t>Phonology should only be processed </a:t>
            </a:r>
            <a:r>
              <a:rPr lang="en-US" altLang="zh-TW" i="1" dirty="0" smtClean="0"/>
              <a:t>after</a:t>
            </a:r>
            <a:r>
              <a:rPr lang="en-US" altLang="zh-TW" dirty="0" smtClean="0"/>
              <a:t> a </a:t>
            </a:r>
            <a:r>
              <a:rPr lang="en-US" altLang="zh-TW" dirty="0" err="1" smtClean="0"/>
              <a:t>morphosyntactic</a:t>
            </a:r>
            <a:r>
              <a:rPr lang="en-US" altLang="zh-TW" dirty="0" smtClean="0"/>
              <a:t> word is chosen </a:t>
            </a:r>
            <a:r>
              <a:rPr lang="en-US" altLang="zh-TW" sz="2400" dirty="0" smtClean="0"/>
              <a:t>(</a:t>
            </a:r>
            <a:r>
              <a:rPr lang="en-US" altLang="zh-TW" sz="2400" dirty="0" err="1" smtClean="0"/>
              <a:t>Levelt</a:t>
            </a:r>
            <a:r>
              <a:rPr lang="en-US" altLang="zh-TW" sz="2400" dirty="0" smtClean="0"/>
              <a:t> et al., 1999)</a:t>
            </a:r>
          </a:p>
          <a:p>
            <a:pPr lvl="1"/>
            <a:r>
              <a:rPr lang="en-US" altLang="zh-TW" dirty="0" smtClean="0"/>
              <a:t>Solution(?): Elastic word variants may share a single abstract lemma </a:t>
            </a:r>
            <a:r>
              <a:rPr lang="en-US" altLang="zh-TW" sz="2400" dirty="0" smtClean="0"/>
              <a:t>(Myers, 2012)</a:t>
            </a:r>
            <a:endParaRPr lang="zh-TW" altLang="en-US" sz="2400" dirty="0" smtClean="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12</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Words in spontaneous speech</a:t>
            </a:r>
            <a:endParaRPr lang="zh-TW" altLang="en-US" b="1" dirty="0"/>
          </a:p>
        </p:txBody>
      </p:sp>
      <p:sp>
        <p:nvSpPr>
          <p:cNvPr id="3" name="內容版面配置區 2"/>
          <p:cNvSpPr>
            <a:spLocks noGrp="1"/>
          </p:cNvSpPr>
          <p:nvPr>
            <p:ph idx="1"/>
          </p:nvPr>
        </p:nvSpPr>
        <p:spPr>
          <a:xfrm>
            <a:off x="457200" y="1600200"/>
            <a:ext cx="8229600" cy="4900634"/>
          </a:xfrm>
        </p:spPr>
        <p:txBody>
          <a:bodyPr>
            <a:normAutofit lnSpcReduction="10000"/>
          </a:bodyPr>
          <a:lstStyle/>
          <a:p>
            <a:r>
              <a:rPr lang="en-US" altLang="zh-TW" dirty="0" smtClean="0"/>
              <a:t>Southern Min (virtually never written)</a:t>
            </a:r>
          </a:p>
          <a:p>
            <a:pPr lvl="1"/>
            <a:r>
              <a:rPr lang="en-US" altLang="zh-TW" dirty="0" smtClean="0"/>
              <a:t>CCU Taiwanese Spoken Corpus</a:t>
            </a:r>
            <a:br>
              <a:rPr lang="en-US" altLang="zh-TW" dirty="0" smtClean="0"/>
            </a:br>
            <a:r>
              <a:rPr lang="en-US" altLang="zh-TW" sz="2400" dirty="0" smtClean="0"/>
              <a:t>(</a:t>
            </a:r>
            <a:r>
              <a:rPr lang="en-US" altLang="zh-TW" sz="2400" dirty="0" err="1" smtClean="0"/>
              <a:t>Tsay</a:t>
            </a:r>
            <a:r>
              <a:rPr lang="en-US" altLang="zh-TW" sz="2400" dirty="0" smtClean="0"/>
              <a:t> &amp; Myers, 2015; </a:t>
            </a:r>
            <a:r>
              <a:rPr lang="en-US" altLang="zh-TW" sz="2400" dirty="0" err="1" smtClean="0"/>
              <a:t>Ruan</a:t>
            </a:r>
            <a:r>
              <a:rPr lang="en-US" altLang="zh-TW" sz="2400" dirty="0" smtClean="0"/>
              <a:t> et al., 2012)</a:t>
            </a:r>
          </a:p>
          <a:p>
            <a:pPr lvl="1"/>
            <a:r>
              <a:rPr lang="en-US" altLang="zh-TW" dirty="0" smtClean="0"/>
              <a:t>Almost a million </a:t>
            </a:r>
            <a:r>
              <a:rPr lang="en-US" altLang="zh-TW" dirty="0" err="1" smtClean="0"/>
              <a:t>morphosyntactic</a:t>
            </a:r>
            <a:r>
              <a:rPr lang="en-US" altLang="zh-TW" dirty="0" smtClean="0"/>
              <a:t> word tokens</a:t>
            </a:r>
          </a:p>
          <a:p>
            <a:r>
              <a:rPr lang="en-US" altLang="zh-TW" dirty="0" smtClean="0"/>
              <a:t>Mandarin speech</a:t>
            </a:r>
          </a:p>
          <a:p>
            <a:pPr lvl="1"/>
            <a:r>
              <a:rPr lang="en-US" altLang="zh-TW" dirty="0" smtClean="0"/>
              <a:t>Academia </a:t>
            </a:r>
            <a:r>
              <a:rPr lang="en-US" altLang="zh-TW" dirty="0" err="1" smtClean="0"/>
              <a:t>Sinica</a:t>
            </a:r>
            <a:r>
              <a:rPr lang="en-US" altLang="zh-TW" dirty="0" smtClean="0"/>
              <a:t> Balanced Corpus (spoken part)</a:t>
            </a:r>
            <a:br>
              <a:rPr lang="en-US" altLang="zh-TW" dirty="0" smtClean="0"/>
            </a:br>
            <a:r>
              <a:rPr lang="en-US" altLang="zh-TW" sz="2400" dirty="0" smtClean="0"/>
              <a:t>(Huang et al., 1997)</a:t>
            </a:r>
          </a:p>
          <a:p>
            <a:pPr lvl="1"/>
            <a:r>
              <a:rPr lang="en-US" altLang="zh-TW" dirty="0" smtClean="0"/>
              <a:t>Over half a million spoken word tokens</a:t>
            </a:r>
          </a:p>
          <a:p>
            <a:r>
              <a:rPr lang="en-US" altLang="zh-TW" dirty="0" smtClean="0"/>
              <a:t>Cf. Mandarin writing (also from </a:t>
            </a:r>
            <a:r>
              <a:rPr lang="en-US" altLang="zh-TW" dirty="0" err="1" smtClean="0"/>
              <a:t>Sinica</a:t>
            </a:r>
            <a:r>
              <a:rPr lang="en-US" altLang="zh-TW" dirty="0" smtClean="0"/>
              <a:t> Corpus)</a:t>
            </a:r>
          </a:p>
          <a:p>
            <a:pPr lvl="1"/>
            <a:r>
              <a:rPr lang="en-US" altLang="zh-TW" dirty="0" smtClean="0"/>
              <a:t>Around 10 million written word tokens</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13</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74638"/>
            <a:ext cx="9144000" cy="1143000"/>
          </a:xfrm>
        </p:spPr>
        <p:txBody>
          <a:bodyPr>
            <a:normAutofit/>
          </a:bodyPr>
          <a:lstStyle/>
          <a:p>
            <a:r>
              <a:rPr lang="en-US" altLang="zh-TW" b="1" dirty="0" smtClean="0"/>
              <a:t>Elastic words in spontaneous speech</a:t>
            </a:r>
            <a:endParaRPr lang="zh-TW" altLang="en-US" b="1" dirty="0"/>
          </a:p>
        </p:txBody>
      </p:sp>
      <p:sp>
        <p:nvSpPr>
          <p:cNvPr id="3" name="內容版面配置區 2"/>
          <p:cNvSpPr>
            <a:spLocks noGrp="1"/>
          </p:cNvSpPr>
          <p:nvPr>
            <p:ph idx="1"/>
          </p:nvPr>
        </p:nvSpPr>
        <p:spPr>
          <a:xfrm>
            <a:off x="457200" y="1600200"/>
            <a:ext cx="8401080" cy="4900634"/>
          </a:xfrm>
        </p:spPr>
        <p:txBody>
          <a:bodyPr>
            <a:normAutofit lnSpcReduction="10000"/>
          </a:bodyPr>
          <a:lstStyle/>
          <a:p>
            <a:r>
              <a:rPr lang="en-US" altLang="zh-TW" dirty="0" smtClean="0"/>
              <a:t>Is there prosodic priming?</a:t>
            </a:r>
          </a:p>
          <a:p>
            <a:pPr lvl="1"/>
            <a:r>
              <a:rPr lang="en-US" altLang="zh-TW" dirty="0" smtClean="0"/>
              <a:t>Other (e.g., discourse) factors yet to be tested</a:t>
            </a:r>
          </a:p>
          <a:p>
            <a:r>
              <a:rPr lang="en-US" altLang="zh-TW" dirty="0" smtClean="0"/>
              <a:t>Test in Southern Min corpus </a:t>
            </a:r>
            <a:r>
              <a:rPr lang="en-US" altLang="zh-TW" sz="2400" dirty="0" smtClean="0"/>
              <a:t>(Myers &amp; </a:t>
            </a:r>
            <a:r>
              <a:rPr lang="en-US" altLang="zh-TW" sz="2400" dirty="0" err="1" smtClean="0"/>
              <a:t>Tsay</a:t>
            </a:r>
            <a:r>
              <a:rPr lang="en-US" altLang="zh-TW" sz="2400" dirty="0" smtClean="0"/>
              <a:t>, 2015)</a:t>
            </a:r>
          </a:p>
          <a:p>
            <a:pPr lvl="1"/>
            <a:r>
              <a:rPr lang="en-US" altLang="zh-TW" dirty="0" smtClean="0"/>
              <a:t>53 elastic noun pairs (“lemmas”) with both variants in the corpus (228 word tokens)</a:t>
            </a:r>
            <a:endParaRPr lang="en-US" altLang="zh-TW" b="1" dirty="0" smtClean="0">
              <a:latin typeface="標楷體" pitchFamily="65" charset="-120"/>
              <a:ea typeface="標楷體" pitchFamily="65" charset="-120"/>
            </a:endParaRPr>
          </a:p>
          <a:p>
            <a:pPr lvl="1"/>
            <a:r>
              <a:rPr lang="en-US" altLang="zh-TW" dirty="0" smtClean="0"/>
              <a:t>Mixed-effects logistic regression (lemmas as random variable)</a:t>
            </a:r>
          </a:p>
          <a:p>
            <a:pPr lvl="1"/>
            <a:r>
              <a:rPr lang="en-US" altLang="zh-TW" dirty="0" smtClean="0"/>
              <a:t>Dependent variable: disyllable vs. monosyllable</a:t>
            </a:r>
          </a:p>
          <a:p>
            <a:pPr lvl="1"/>
            <a:r>
              <a:rPr lang="en-US" altLang="zh-TW" dirty="0" smtClean="0"/>
              <a:t>Predictor: log ratio of disyllables / monosyllables in preceding 10 Southern Min words</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14</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內容版面配置區 10" descr="ElasticPriming_Lemmas.png"/>
          <p:cNvPicPr>
            <a:picLocks noGrp="1" noChangeAspect="1"/>
          </p:cNvPicPr>
          <p:nvPr>
            <p:ph idx="1"/>
          </p:nvPr>
        </p:nvPicPr>
        <p:blipFill>
          <a:blip r:embed="rId3" cstate="print"/>
          <a:stretch>
            <a:fillRect/>
          </a:stretch>
        </p:blipFill>
        <p:spPr>
          <a:xfrm>
            <a:off x="928662" y="1367498"/>
            <a:ext cx="5500726" cy="5490502"/>
          </a:xfrm>
        </p:spPr>
      </p:pic>
      <p:sp>
        <p:nvSpPr>
          <p:cNvPr id="2" name="標題 1"/>
          <p:cNvSpPr>
            <a:spLocks noGrp="1"/>
          </p:cNvSpPr>
          <p:nvPr>
            <p:ph type="title"/>
          </p:nvPr>
        </p:nvSpPr>
        <p:spPr/>
        <p:txBody>
          <a:bodyPr/>
          <a:lstStyle/>
          <a:p>
            <a:r>
              <a:rPr lang="en-US" altLang="zh-TW" b="1" dirty="0" smtClean="0"/>
              <a:t>Priming of elastic words in S. Min</a:t>
            </a:r>
            <a:endParaRPr lang="zh-TW" altLang="en-US" b="1"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15</a:t>
            </a:fld>
            <a:endParaRPr lang="zh-TW" altLang="en-US" dirty="0"/>
          </a:p>
        </p:txBody>
      </p:sp>
      <p:sp>
        <p:nvSpPr>
          <p:cNvPr id="5" name="文字方塊 4"/>
          <p:cNvSpPr txBox="1"/>
          <p:nvPr/>
        </p:nvSpPr>
        <p:spPr>
          <a:xfrm>
            <a:off x="5929322" y="1357298"/>
            <a:ext cx="3214678" cy="2308324"/>
          </a:xfrm>
          <a:prstGeom prst="rect">
            <a:avLst/>
          </a:prstGeom>
          <a:noFill/>
        </p:spPr>
        <p:txBody>
          <a:bodyPr wrap="square" rtlCol="0">
            <a:spAutoFit/>
          </a:bodyPr>
          <a:lstStyle/>
          <a:p>
            <a:r>
              <a:rPr lang="en-US" altLang="zh-TW" sz="2400" smtClean="0"/>
              <a:t>Speakers increasingly more likely to produce the disyllabic variant in contexts with increasingly more disyllables</a:t>
            </a:r>
            <a:endParaRPr lang="en-US" altLang="zh-TW" sz="2400" dirty="0" smtClean="0"/>
          </a:p>
        </p:txBody>
      </p:sp>
      <p:sp>
        <p:nvSpPr>
          <p:cNvPr id="8" name="文字方塊 7"/>
          <p:cNvSpPr txBox="1"/>
          <p:nvPr/>
        </p:nvSpPr>
        <p:spPr>
          <a:xfrm>
            <a:off x="5929322" y="4000504"/>
            <a:ext cx="3214678" cy="1200329"/>
          </a:xfrm>
          <a:prstGeom prst="rect">
            <a:avLst/>
          </a:prstGeom>
          <a:noFill/>
        </p:spPr>
        <p:txBody>
          <a:bodyPr wrap="square" rtlCol="0">
            <a:spAutoFit/>
          </a:bodyPr>
          <a:lstStyle/>
          <a:p>
            <a:r>
              <a:rPr lang="en-US" altLang="zh-TW" sz="2400" dirty="0" smtClean="0"/>
              <a:t>But priming inconsistent when the lemma itself repeated</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The productivity of disyllables</a:t>
            </a:r>
            <a:endParaRPr lang="zh-TW" altLang="en-US" b="1" dirty="0"/>
          </a:p>
        </p:txBody>
      </p:sp>
      <p:sp>
        <p:nvSpPr>
          <p:cNvPr id="3" name="內容版面配置區 2"/>
          <p:cNvSpPr>
            <a:spLocks noGrp="1"/>
          </p:cNvSpPr>
          <p:nvPr>
            <p:ph idx="1"/>
          </p:nvPr>
        </p:nvSpPr>
        <p:spPr>
          <a:xfrm>
            <a:off x="457200" y="1600200"/>
            <a:ext cx="8229600" cy="5257800"/>
          </a:xfrm>
        </p:spPr>
        <p:txBody>
          <a:bodyPr>
            <a:normAutofit/>
          </a:bodyPr>
          <a:lstStyle/>
          <a:p>
            <a:r>
              <a:rPr lang="en-US" altLang="zh-TW" dirty="0" smtClean="0"/>
              <a:t>Productivity as coinage rate </a:t>
            </a:r>
            <a:r>
              <a:rPr lang="fr-FR" altLang="zh-TW" sz="2400" dirty="0" smtClean="0"/>
              <a:t>(</a:t>
            </a:r>
            <a:r>
              <a:rPr lang="en-US" altLang="zh-TW" sz="2400" dirty="0" err="1" smtClean="0"/>
              <a:t>Baayen</a:t>
            </a:r>
            <a:r>
              <a:rPr lang="en-US" altLang="zh-TW" sz="2400" dirty="0" smtClean="0"/>
              <a:t> &amp; </a:t>
            </a:r>
            <a:r>
              <a:rPr lang="en-US" altLang="zh-TW" sz="2400" dirty="0" err="1" smtClean="0"/>
              <a:t>Renouf</a:t>
            </a:r>
            <a:r>
              <a:rPr lang="en-US" altLang="zh-TW" sz="2400" dirty="0" smtClean="0"/>
              <a:t>, 1996)</a:t>
            </a:r>
          </a:p>
          <a:p>
            <a:pPr lvl="1"/>
            <a:r>
              <a:rPr lang="en-US" altLang="zh-TW" b="1" dirty="0" err="1" smtClean="0"/>
              <a:t>Hapax</a:t>
            </a:r>
            <a:r>
              <a:rPr lang="en-US" altLang="zh-TW" b="1" dirty="0" smtClean="0"/>
              <a:t> </a:t>
            </a:r>
            <a:r>
              <a:rPr lang="en-US" altLang="zh-TW" b="1" dirty="0" err="1" smtClean="0"/>
              <a:t>legomena</a:t>
            </a:r>
            <a:r>
              <a:rPr lang="en-US" altLang="zh-TW" b="1" dirty="0" smtClean="0"/>
              <a:t> </a:t>
            </a:r>
            <a:r>
              <a:rPr lang="en-US" altLang="zh-TW" dirty="0" smtClean="0"/>
              <a:t>(words that appear only once in a corpus) may include novel coinages</a:t>
            </a:r>
          </a:p>
          <a:p>
            <a:pPr lvl="1"/>
            <a:r>
              <a:rPr lang="fr-FR" altLang="zh-TW" b="1" i="1" dirty="0" smtClean="0">
                <a:solidFill>
                  <a:srgbClr val="FF0000"/>
                </a:solidFill>
              </a:rPr>
              <a:t>P*</a:t>
            </a:r>
            <a:r>
              <a:rPr lang="fr-FR" altLang="zh-TW" b="1" i="1" baseline="-25000" dirty="0" smtClean="0">
                <a:solidFill>
                  <a:srgbClr val="FF0000"/>
                </a:solidFill>
              </a:rPr>
              <a:t>N,c</a:t>
            </a:r>
            <a:r>
              <a:rPr lang="fr-FR" altLang="zh-TW" b="1" i="1" baseline="-25000" dirty="0" smtClean="0"/>
              <a:t> </a:t>
            </a:r>
            <a:r>
              <a:rPr lang="fr-FR" altLang="zh-TW" dirty="0" smtClean="0"/>
              <a:t>: Productivity </a:t>
            </a:r>
            <a:r>
              <a:rPr lang="fr-FR" altLang="zh-TW" b="1" i="1" dirty="0" smtClean="0"/>
              <a:t>P</a:t>
            </a:r>
            <a:r>
              <a:rPr lang="fr-FR" altLang="zh-TW" dirty="0" smtClean="0"/>
              <a:t> of word class </a:t>
            </a:r>
            <a:r>
              <a:rPr lang="fr-FR" altLang="zh-TW" b="1" i="1" dirty="0" smtClean="0"/>
              <a:t>c</a:t>
            </a:r>
            <a:r>
              <a:rPr lang="fr-FR" altLang="zh-TW" dirty="0" smtClean="0"/>
              <a:t> as proportion of hapax legomena of class </a:t>
            </a:r>
            <a:r>
              <a:rPr lang="fr-FR" altLang="zh-TW" b="1" i="1" dirty="0" smtClean="0"/>
              <a:t>c</a:t>
            </a:r>
            <a:r>
              <a:rPr lang="fr-FR" altLang="zh-TW" dirty="0" smtClean="0"/>
              <a:t>, relative to all hapax legomena in corpus of </a:t>
            </a:r>
            <a:r>
              <a:rPr lang="fr-FR" altLang="zh-TW" b="1" i="1" dirty="0" smtClean="0"/>
              <a:t>N</a:t>
            </a:r>
            <a:r>
              <a:rPr lang="fr-FR" altLang="zh-TW" dirty="0" smtClean="0"/>
              <a:t> tokens</a:t>
            </a:r>
            <a:endParaRPr lang="en-US" altLang="zh-TW" b="1" i="1" baseline="-25000" dirty="0" smtClean="0"/>
          </a:p>
          <a:p>
            <a:r>
              <a:rPr lang="en-US" altLang="zh-TW" dirty="0" smtClean="0"/>
              <a:t>Productivity can also be visualized as the slope of </a:t>
            </a:r>
            <a:r>
              <a:rPr lang="en-US" altLang="zh-TW" b="1" dirty="0" smtClean="0"/>
              <a:t>growth curves</a:t>
            </a:r>
          </a:p>
          <a:p>
            <a:pPr lvl="1"/>
            <a:r>
              <a:rPr lang="en-US" altLang="zh-TW" dirty="0" smtClean="0"/>
              <a:t>Types vs. tokens as more of corpus is sampled</a:t>
            </a:r>
          </a:p>
          <a:p>
            <a:pPr lvl="1"/>
            <a:r>
              <a:rPr lang="en-US" altLang="zh-TW" dirty="0" smtClean="0"/>
              <a:t>Steep slopes suggest word types still being added</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16</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74638"/>
            <a:ext cx="9144000" cy="1143000"/>
          </a:xfrm>
        </p:spPr>
        <p:txBody>
          <a:bodyPr>
            <a:normAutofit/>
          </a:bodyPr>
          <a:lstStyle/>
          <a:p>
            <a:r>
              <a:rPr lang="en-US" altLang="zh-TW" b="1" dirty="0" smtClean="0"/>
              <a:t>Productivity in Southern Min</a:t>
            </a:r>
            <a:endParaRPr lang="zh-TW" altLang="en-US" b="1"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17</a:t>
            </a:fld>
            <a:endParaRPr lang="zh-TW" altLang="en-US" dirty="0"/>
          </a:p>
        </p:txBody>
      </p:sp>
      <p:pic>
        <p:nvPicPr>
          <p:cNvPr id="6" name="內容版面配置區 5" descr="GrowthCurves_150323.png"/>
          <p:cNvPicPr>
            <a:picLocks noGrp="1" noChangeAspect="1"/>
          </p:cNvPicPr>
          <p:nvPr>
            <p:ph idx="1"/>
          </p:nvPr>
        </p:nvPicPr>
        <p:blipFill>
          <a:blip r:embed="rId3" cstate="print"/>
          <a:stretch>
            <a:fillRect/>
          </a:stretch>
        </p:blipFill>
        <p:spPr>
          <a:xfrm>
            <a:off x="1571603" y="1296192"/>
            <a:ext cx="5572165" cy="5561808"/>
          </a:xfrm>
        </p:spPr>
      </p:pic>
      <p:sp>
        <p:nvSpPr>
          <p:cNvPr id="5" name="文字方塊 4"/>
          <p:cNvSpPr txBox="1"/>
          <p:nvPr/>
        </p:nvSpPr>
        <p:spPr>
          <a:xfrm>
            <a:off x="6643702" y="1285860"/>
            <a:ext cx="2214578" cy="1723549"/>
          </a:xfrm>
          <a:prstGeom prst="rect">
            <a:avLst/>
          </a:prstGeom>
          <a:noFill/>
        </p:spPr>
        <p:txBody>
          <a:bodyPr wrap="square" rtlCol="0">
            <a:spAutoFit/>
          </a:bodyPr>
          <a:lstStyle/>
          <a:p>
            <a:r>
              <a:rPr lang="fr-FR" altLang="zh-TW" sz="2400" i="1" dirty="0" smtClean="0">
                <a:solidFill>
                  <a:srgbClr val="FF0000"/>
                </a:solidFill>
              </a:rPr>
              <a:t>P*</a:t>
            </a:r>
            <a:r>
              <a:rPr lang="fr-FR" altLang="zh-TW" sz="2400" i="1" baseline="-25000" dirty="0" smtClean="0">
                <a:solidFill>
                  <a:srgbClr val="FF0000"/>
                </a:solidFill>
              </a:rPr>
              <a:t>N,2syl </a:t>
            </a:r>
            <a:r>
              <a:rPr lang="en-US" altLang="zh-TW" sz="2400" dirty="0" smtClean="0">
                <a:solidFill>
                  <a:srgbClr val="FF0000"/>
                </a:solidFill>
              </a:rPr>
              <a:t>=</a:t>
            </a:r>
            <a:r>
              <a:rPr lang="en-US" altLang="zh-TW" sz="2400" b="1" dirty="0" smtClean="0">
                <a:solidFill>
                  <a:srgbClr val="FF0000"/>
                </a:solidFill>
              </a:rPr>
              <a:t> .50</a:t>
            </a:r>
            <a:r>
              <a:rPr lang="en-US" altLang="zh-TW" sz="2400" dirty="0" smtClean="0"/>
              <a:t>:</a:t>
            </a:r>
            <a:br>
              <a:rPr lang="en-US" altLang="zh-TW" sz="2400" dirty="0" smtClean="0"/>
            </a:br>
            <a:endParaRPr lang="en-US" altLang="zh-TW" sz="1000" dirty="0" smtClean="0"/>
          </a:p>
          <a:p>
            <a:r>
              <a:rPr lang="en-US" altLang="zh-TW" sz="2400" dirty="0" smtClean="0"/>
              <a:t>Half of all </a:t>
            </a:r>
            <a:r>
              <a:rPr lang="en-US" altLang="zh-TW" sz="2400" dirty="0" err="1" smtClean="0"/>
              <a:t>hapax</a:t>
            </a:r>
            <a:r>
              <a:rPr lang="en-US" altLang="zh-TW" sz="2400" dirty="0" smtClean="0"/>
              <a:t> </a:t>
            </a:r>
            <a:r>
              <a:rPr lang="en-US" altLang="zh-TW" sz="2400" dirty="0" err="1" smtClean="0"/>
              <a:t>legomena</a:t>
            </a:r>
            <a:r>
              <a:rPr lang="en-US" altLang="zh-TW" sz="2400" dirty="0" smtClean="0"/>
              <a:t> are disyllabic</a:t>
            </a:r>
            <a:endParaRPr lang="zh-TW" altLang="en-US" sz="2400" dirty="0"/>
          </a:p>
        </p:txBody>
      </p:sp>
      <p:sp>
        <p:nvSpPr>
          <p:cNvPr id="7" name="文字方塊 6"/>
          <p:cNvSpPr txBox="1"/>
          <p:nvPr/>
        </p:nvSpPr>
        <p:spPr>
          <a:xfrm>
            <a:off x="6643702" y="3500438"/>
            <a:ext cx="1785950" cy="461665"/>
          </a:xfrm>
          <a:prstGeom prst="rect">
            <a:avLst/>
          </a:prstGeom>
          <a:noFill/>
        </p:spPr>
        <p:txBody>
          <a:bodyPr wrap="square" rtlCol="0">
            <a:spAutoFit/>
          </a:bodyPr>
          <a:lstStyle/>
          <a:p>
            <a:r>
              <a:rPr lang="fr-FR" altLang="zh-TW" sz="2400" i="1" dirty="0" smtClean="0"/>
              <a:t>P*</a:t>
            </a:r>
            <a:r>
              <a:rPr lang="fr-FR" altLang="zh-TW" sz="2400" i="1" baseline="-25000" dirty="0" smtClean="0"/>
              <a:t>N,3syl </a:t>
            </a:r>
            <a:r>
              <a:rPr lang="en-US" altLang="zh-TW" sz="2400" dirty="0" smtClean="0"/>
              <a:t>= </a:t>
            </a:r>
            <a:r>
              <a:rPr lang="en-US" altLang="zh-TW" sz="2400" b="1" dirty="0" smtClean="0"/>
              <a:t>.30</a:t>
            </a:r>
            <a:endParaRPr lang="zh-TW" altLang="en-US" sz="2400" b="1" dirty="0"/>
          </a:p>
        </p:txBody>
      </p:sp>
      <p:sp>
        <p:nvSpPr>
          <p:cNvPr id="8" name="文字方塊 7"/>
          <p:cNvSpPr txBox="1"/>
          <p:nvPr/>
        </p:nvSpPr>
        <p:spPr>
          <a:xfrm>
            <a:off x="6643702" y="4143380"/>
            <a:ext cx="1785950" cy="461665"/>
          </a:xfrm>
          <a:prstGeom prst="rect">
            <a:avLst/>
          </a:prstGeom>
          <a:noFill/>
        </p:spPr>
        <p:txBody>
          <a:bodyPr wrap="square" rtlCol="0">
            <a:spAutoFit/>
          </a:bodyPr>
          <a:lstStyle/>
          <a:p>
            <a:r>
              <a:rPr lang="fr-FR" altLang="zh-TW" sz="2400" i="1" dirty="0" smtClean="0"/>
              <a:t>P*</a:t>
            </a:r>
            <a:r>
              <a:rPr lang="fr-FR" altLang="zh-TW" sz="2400" i="1" baseline="-25000" dirty="0" smtClean="0"/>
              <a:t>N,1syl </a:t>
            </a:r>
            <a:r>
              <a:rPr lang="en-US" altLang="zh-TW" sz="2400" dirty="0" smtClean="0"/>
              <a:t>= </a:t>
            </a:r>
            <a:r>
              <a:rPr lang="en-US" altLang="zh-TW" sz="2400" b="1" dirty="0" smtClean="0"/>
              <a:t>.10</a:t>
            </a:r>
            <a:endParaRPr lang="zh-TW" altLang="en-US" sz="2400" b="1" dirty="0"/>
          </a:p>
        </p:txBody>
      </p:sp>
      <p:sp>
        <p:nvSpPr>
          <p:cNvPr id="9" name="文字方塊 8"/>
          <p:cNvSpPr txBox="1"/>
          <p:nvPr/>
        </p:nvSpPr>
        <p:spPr>
          <a:xfrm>
            <a:off x="6643702" y="4857760"/>
            <a:ext cx="1785950" cy="461665"/>
          </a:xfrm>
          <a:prstGeom prst="rect">
            <a:avLst/>
          </a:prstGeom>
          <a:noFill/>
        </p:spPr>
        <p:txBody>
          <a:bodyPr wrap="square" rtlCol="0">
            <a:spAutoFit/>
          </a:bodyPr>
          <a:lstStyle/>
          <a:p>
            <a:r>
              <a:rPr lang="fr-FR" altLang="zh-TW" sz="2400" i="1" dirty="0" smtClean="0"/>
              <a:t>P*</a:t>
            </a:r>
            <a:r>
              <a:rPr lang="fr-FR" altLang="zh-TW" sz="2400" i="1" baseline="-25000" dirty="0" smtClean="0"/>
              <a:t>N,4syl </a:t>
            </a:r>
            <a:r>
              <a:rPr lang="en-US" altLang="zh-TW" sz="2400" dirty="0" smtClean="0"/>
              <a:t>= </a:t>
            </a:r>
            <a:r>
              <a:rPr lang="en-US" altLang="zh-TW" sz="2400" b="1" dirty="0" smtClean="0"/>
              <a:t>.07</a:t>
            </a:r>
            <a:endParaRPr lang="zh-TW" altLang="en-US" sz="2400" b="1"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內容版面配置區 12" descr="AS_SpokenProductivity.png"/>
          <p:cNvPicPr>
            <a:picLocks noGrp="1" noChangeAspect="1"/>
          </p:cNvPicPr>
          <p:nvPr>
            <p:ph idx="1"/>
          </p:nvPr>
        </p:nvPicPr>
        <p:blipFill>
          <a:blip r:embed="rId3" cstate="print"/>
          <a:stretch>
            <a:fillRect/>
          </a:stretch>
        </p:blipFill>
        <p:spPr>
          <a:xfrm>
            <a:off x="428596" y="1189803"/>
            <a:ext cx="6664484" cy="5668197"/>
          </a:xfrm>
        </p:spPr>
      </p:pic>
      <p:sp>
        <p:nvSpPr>
          <p:cNvPr id="2" name="標題 1"/>
          <p:cNvSpPr>
            <a:spLocks noGrp="1"/>
          </p:cNvSpPr>
          <p:nvPr>
            <p:ph type="title"/>
          </p:nvPr>
        </p:nvSpPr>
        <p:spPr>
          <a:xfrm>
            <a:off x="0" y="274638"/>
            <a:ext cx="9144000" cy="1143000"/>
          </a:xfrm>
        </p:spPr>
        <p:txBody>
          <a:bodyPr>
            <a:normAutofit/>
          </a:bodyPr>
          <a:lstStyle/>
          <a:p>
            <a:r>
              <a:rPr lang="en-US" altLang="zh-TW" b="1" dirty="0" smtClean="0"/>
              <a:t>Productivity in spoken Mandarin</a:t>
            </a:r>
            <a:endParaRPr lang="zh-TW" altLang="en-US" b="1"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18</a:t>
            </a:fld>
            <a:endParaRPr lang="zh-TW" altLang="en-US" dirty="0"/>
          </a:p>
        </p:txBody>
      </p:sp>
      <p:sp>
        <p:nvSpPr>
          <p:cNvPr id="5" name="文字方塊 4"/>
          <p:cNvSpPr txBox="1"/>
          <p:nvPr/>
        </p:nvSpPr>
        <p:spPr>
          <a:xfrm>
            <a:off x="6643702" y="1714488"/>
            <a:ext cx="1785950" cy="461665"/>
          </a:xfrm>
          <a:prstGeom prst="rect">
            <a:avLst/>
          </a:prstGeom>
          <a:noFill/>
        </p:spPr>
        <p:txBody>
          <a:bodyPr wrap="square" rtlCol="0">
            <a:spAutoFit/>
          </a:bodyPr>
          <a:lstStyle/>
          <a:p>
            <a:r>
              <a:rPr lang="fr-FR" altLang="zh-TW" sz="2400" i="1" dirty="0" smtClean="0">
                <a:solidFill>
                  <a:srgbClr val="FF0000"/>
                </a:solidFill>
              </a:rPr>
              <a:t>P*</a:t>
            </a:r>
            <a:r>
              <a:rPr lang="fr-FR" altLang="zh-TW" sz="2400" i="1" baseline="-25000" dirty="0" smtClean="0">
                <a:solidFill>
                  <a:srgbClr val="FF0000"/>
                </a:solidFill>
              </a:rPr>
              <a:t>N,2syl </a:t>
            </a:r>
            <a:r>
              <a:rPr lang="en-US" altLang="zh-TW" sz="2400" dirty="0" smtClean="0">
                <a:solidFill>
                  <a:srgbClr val="FF0000"/>
                </a:solidFill>
              </a:rPr>
              <a:t>=</a:t>
            </a:r>
            <a:r>
              <a:rPr lang="en-US" altLang="zh-TW" sz="2400" b="1" dirty="0" smtClean="0">
                <a:solidFill>
                  <a:srgbClr val="FF0000"/>
                </a:solidFill>
              </a:rPr>
              <a:t> .54</a:t>
            </a:r>
            <a:endParaRPr lang="en-US" altLang="zh-TW" sz="1000" dirty="0" smtClean="0">
              <a:solidFill>
                <a:srgbClr val="FF0000"/>
              </a:solidFill>
            </a:endParaRPr>
          </a:p>
        </p:txBody>
      </p:sp>
      <p:sp>
        <p:nvSpPr>
          <p:cNvPr id="7" name="文字方塊 6"/>
          <p:cNvSpPr txBox="1"/>
          <p:nvPr/>
        </p:nvSpPr>
        <p:spPr>
          <a:xfrm>
            <a:off x="6643702" y="4071942"/>
            <a:ext cx="1785950" cy="461665"/>
          </a:xfrm>
          <a:prstGeom prst="rect">
            <a:avLst/>
          </a:prstGeom>
          <a:noFill/>
        </p:spPr>
        <p:txBody>
          <a:bodyPr wrap="square" rtlCol="0">
            <a:spAutoFit/>
          </a:bodyPr>
          <a:lstStyle/>
          <a:p>
            <a:r>
              <a:rPr lang="fr-FR" altLang="zh-TW" sz="2400" i="1" dirty="0" smtClean="0"/>
              <a:t>P*</a:t>
            </a:r>
            <a:r>
              <a:rPr lang="fr-FR" altLang="zh-TW" sz="2400" i="1" baseline="-25000" dirty="0" smtClean="0"/>
              <a:t>N,3syl </a:t>
            </a:r>
            <a:r>
              <a:rPr lang="en-US" altLang="zh-TW" sz="2400" dirty="0" smtClean="0"/>
              <a:t>= </a:t>
            </a:r>
            <a:r>
              <a:rPr lang="en-US" altLang="zh-TW" sz="2400" b="1" dirty="0" smtClean="0"/>
              <a:t>.25</a:t>
            </a:r>
            <a:endParaRPr lang="zh-TW" altLang="en-US" sz="2400" b="1" dirty="0"/>
          </a:p>
        </p:txBody>
      </p:sp>
      <p:sp>
        <p:nvSpPr>
          <p:cNvPr id="8" name="文字方塊 7"/>
          <p:cNvSpPr txBox="1"/>
          <p:nvPr/>
        </p:nvSpPr>
        <p:spPr>
          <a:xfrm>
            <a:off x="6643702" y="4643446"/>
            <a:ext cx="1785950" cy="461665"/>
          </a:xfrm>
          <a:prstGeom prst="rect">
            <a:avLst/>
          </a:prstGeom>
          <a:noFill/>
        </p:spPr>
        <p:txBody>
          <a:bodyPr wrap="square" rtlCol="0">
            <a:spAutoFit/>
          </a:bodyPr>
          <a:lstStyle/>
          <a:p>
            <a:r>
              <a:rPr lang="fr-FR" altLang="zh-TW" sz="2400" i="1" dirty="0" smtClean="0"/>
              <a:t>P*</a:t>
            </a:r>
            <a:r>
              <a:rPr lang="fr-FR" altLang="zh-TW" sz="2400" i="1" baseline="-25000" dirty="0" smtClean="0"/>
              <a:t>N,1syl </a:t>
            </a:r>
            <a:r>
              <a:rPr lang="en-US" altLang="zh-TW" sz="2400" dirty="0" smtClean="0"/>
              <a:t>= </a:t>
            </a:r>
            <a:r>
              <a:rPr lang="en-US" altLang="zh-TW" sz="2400" b="1" dirty="0" smtClean="0"/>
              <a:t>.04</a:t>
            </a:r>
            <a:endParaRPr lang="zh-TW" altLang="en-US" sz="2400" b="1" dirty="0"/>
          </a:p>
        </p:txBody>
      </p:sp>
      <p:sp>
        <p:nvSpPr>
          <p:cNvPr id="9" name="文字方塊 8"/>
          <p:cNvSpPr txBox="1"/>
          <p:nvPr/>
        </p:nvSpPr>
        <p:spPr>
          <a:xfrm>
            <a:off x="6643702" y="5214950"/>
            <a:ext cx="1785950" cy="461665"/>
          </a:xfrm>
          <a:prstGeom prst="rect">
            <a:avLst/>
          </a:prstGeom>
          <a:noFill/>
        </p:spPr>
        <p:txBody>
          <a:bodyPr wrap="square" rtlCol="0">
            <a:spAutoFit/>
          </a:bodyPr>
          <a:lstStyle/>
          <a:p>
            <a:r>
              <a:rPr lang="fr-FR" altLang="zh-TW" sz="2400" i="1" dirty="0" smtClean="0"/>
              <a:t>P*</a:t>
            </a:r>
            <a:r>
              <a:rPr lang="fr-FR" altLang="zh-TW" sz="2400" i="1" baseline="-25000" dirty="0" smtClean="0"/>
              <a:t>N,4syl </a:t>
            </a:r>
            <a:r>
              <a:rPr lang="en-US" altLang="zh-TW" sz="2400" dirty="0" smtClean="0"/>
              <a:t>= </a:t>
            </a:r>
            <a:r>
              <a:rPr lang="en-US" altLang="zh-TW" sz="2400" b="1" dirty="0" smtClean="0"/>
              <a:t>.11</a:t>
            </a:r>
            <a:endParaRPr lang="zh-TW" altLang="en-US" sz="2400" b="1"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內容版面配置區 10" descr="AS_WrittenProductivity.png"/>
          <p:cNvPicPr>
            <a:picLocks noGrp="1" noChangeAspect="1"/>
          </p:cNvPicPr>
          <p:nvPr>
            <p:ph idx="1"/>
          </p:nvPr>
        </p:nvPicPr>
        <p:blipFill>
          <a:blip r:embed="rId3" cstate="print"/>
          <a:stretch>
            <a:fillRect/>
          </a:stretch>
        </p:blipFill>
        <p:spPr>
          <a:xfrm>
            <a:off x="214282" y="1133186"/>
            <a:ext cx="7190682" cy="5724814"/>
          </a:xfrm>
        </p:spPr>
      </p:pic>
      <p:sp>
        <p:nvSpPr>
          <p:cNvPr id="2" name="標題 1"/>
          <p:cNvSpPr>
            <a:spLocks noGrp="1"/>
          </p:cNvSpPr>
          <p:nvPr>
            <p:ph type="title"/>
          </p:nvPr>
        </p:nvSpPr>
        <p:spPr>
          <a:xfrm>
            <a:off x="0" y="274638"/>
            <a:ext cx="9144000" cy="1143000"/>
          </a:xfrm>
        </p:spPr>
        <p:txBody>
          <a:bodyPr>
            <a:normAutofit/>
          </a:bodyPr>
          <a:lstStyle/>
          <a:p>
            <a:r>
              <a:rPr lang="en-US" altLang="zh-TW" b="1" dirty="0" smtClean="0"/>
              <a:t>Productivity in written Mandarin</a:t>
            </a:r>
            <a:endParaRPr lang="zh-TW" altLang="en-US" b="1"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19</a:t>
            </a:fld>
            <a:endParaRPr lang="zh-TW" altLang="en-US" dirty="0"/>
          </a:p>
        </p:txBody>
      </p:sp>
      <p:sp>
        <p:nvSpPr>
          <p:cNvPr id="5" name="文字方塊 4"/>
          <p:cNvSpPr txBox="1"/>
          <p:nvPr/>
        </p:nvSpPr>
        <p:spPr>
          <a:xfrm>
            <a:off x="6929453" y="1357298"/>
            <a:ext cx="2005979" cy="615553"/>
          </a:xfrm>
          <a:prstGeom prst="rect">
            <a:avLst/>
          </a:prstGeom>
          <a:noFill/>
        </p:spPr>
        <p:txBody>
          <a:bodyPr wrap="square" rtlCol="0">
            <a:spAutoFit/>
          </a:bodyPr>
          <a:lstStyle/>
          <a:p>
            <a:r>
              <a:rPr lang="fr-FR" altLang="zh-TW" sz="2400" i="1" dirty="0" smtClean="0">
                <a:solidFill>
                  <a:srgbClr val="FF0000"/>
                </a:solidFill>
              </a:rPr>
              <a:t>P*</a:t>
            </a:r>
            <a:r>
              <a:rPr lang="fr-FR" altLang="zh-TW" sz="2400" i="1" baseline="-25000" dirty="0" smtClean="0">
                <a:solidFill>
                  <a:srgbClr val="FF0000"/>
                </a:solidFill>
              </a:rPr>
              <a:t>N,2char </a:t>
            </a:r>
            <a:r>
              <a:rPr lang="en-US" altLang="zh-TW" sz="2400" dirty="0" smtClean="0">
                <a:solidFill>
                  <a:srgbClr val="FF0000"/>
                </a:solidFill>
              </a:rPr>
              <a:t>=</a:t>
            </a:r>
            <a:r>
              <a:rPr lang="en-US" altLang="zh-TW" sz="2400" b="1" dirty="0" smtClean="0">
                <a:solidFill>
                  <a:srgbClr val="FF0000"/>
                </a:solidFill>
              </a:rPr>
              <a:t> .30</a:t>
            </a:r>
            <a:r>
              <a:rPr lang="en-US" altLang="zh-TW" sz="2400" dirty="0" smtClean="0">
                <a:solidFill>
                  <a:srgbClr val="FF0000"/>
                </a:solidFill>
              </a:rPr>
              <a:t/>
            </a:r>
            <a:br>
              <a:rPr lang="en-US" altLang="zh-TW" sz="2400" dirty="0" smtClean="0">
                <a:solidFill>
                  <a:srgbClr val="FF0000"/>
                </a:solidFill>
              </a:rPr>
            </a:br>
            <a:endParaRPr lang="en-US" altLang="zh-TW" sz="1000" dirty="0" smtClean="0">
              <a:solidFill>
                <a:srgbClr val="FF0000"/>
              </a:solidFill>
            </a:endParaRPr>
          </a:p>
        </p:txBody>
      </p:sp>
      <p:sp>
        <p:nvSpPr>
          <p:cNvPr id="7" name="文字方塊 6"/>
          <p:cNvSpPr txBox="1"/>
          <p:nvPr/>
        </p:nvSpPr>
        <p:spPr>
          <a:xfrm>
            <a:off x="6929454" y="2143116"/>
            <a:ext cx="2143108" cy="1569660"/>
          </a:xfrm>
          <a:prstGeom prst="rect">
            <a:avLst/>
          </a:prstGeom>
          <a:noFill/>
        </p:spPr>
        <p:txBody>
          <a:bodyPr wrap="square" rtlCol="0">
            <a:spAutoFit/>
          </a:bodyPr>
          <a:lstStyle/>
          <a:p>
            <a:r>
              <a:rPr lang="fr-FR" altLang="zh-TW" sz="2400" i="1" dirty="0" smtClean="0">
                <a:solidFill>
                  <a:srgbClr val="FF0000"/>
                </a:solidFill>
              </a:rPr>
              <a:t>P*</a:t>
            </a:r>
            <a:r>
              <a:rPr lang="fr-FR" altLang="zh-TW" sz="2400" i="1" baseline="-25000" dirty="0" smtClean="0">
                <a:solidFill>
                  <a:srgbClr val="FF0000"/>
                </a:solidFill>
              </a:rPr>
              <a:t>N,3char </a:t>
            </a:r>
            <a:r>
              <a:rPr lang="en-US" altLang="zh-TW" sz="2400" dirty="0" smtClean="0">
                <a:solidFill>
                  <a:srgbClr val="FF0000"/>
                </a:solidFill>
              </a:rPr>
              <a:t>= </a:t>
            </a:r>
            <a:r>
              <a:rPr lang="en-US" altLang="zh-TW" sz="2400" b="1" dirty="0" smtClean="0">
                <a:solidFill>
                  <a:srgbClr val="FF0000"/>
                </a:solidFill>
              </a:rPr>
              <a:t>.37</a:t>
            </a:r>
            <a:r>
              <a:rPr lang="en-US" altLang="zh-TW" sz="2400" dirty="0" smtClean="0"/>
              <a:t>:</a:t>
            </a:r>
          </a:p>
          <a:p>
            <a:r>
              <a:rPr lang="en-US" altLang="zh-TW" sz="2400" dirty="0" smtClean="0"/>
              <a:t>Slightly </a:t>
            </a:r>
            <a:r>
              <a:rPr lang="en-US" altLang="zh-TW" sz="2400" i="1" dirty="0" smtClean="0"/>
              <a:t>more</a:t>
            </a:r>
            <a:r>
              <a:rPr lang="en-US" altLang="zh-TW" sz="2400" dirty="0" smtClean="0"/>
              <a:t> productive than disyllables!</a:t>
            </a:r>
            <a:endParaRPr lang="zh-TW" altLang="en-US" sz="2400" dirty="0"/>
          </a:p>
        </p:txBody>
      </p:sp>
      <p:sp>
        <p:nvSpPr>
          <p:cNvPr id="8" name="文字方塊 7"/>
          <p:cNvSpPr txBox="1"/>
          <p:nvPr/>
        </p:nvSpPr>
        <p:spPr>
          <a:xfrm>
            <a:off x="6929454" y="5072074"/>
            <a:ext cx="1928826" cy="461665"/>
          </a:xfrm>
          <a:prstGeom prst="rect">
            <a:avLst/>
          </a:prstGeom>
          <a:noFill/>
        </p:spPr>
        <p:txBody>
          <a:bodyPr wrap="square" rtlCol="0">
            <a:spAutoFit/>
          </a:bodyPr>
          <a:lstStyle/>
          <a:p>
            <a:r>
              <a:rPr lang="fr-FR" altLang="zh-TW" sz="2400" i="1" dirty="0" smtClean="0"/>
              <a:t>P*</a:t>
            </a:r>
            <a:r>
              <a:rPr lang="fr-FR" altLang="zh-TW" sz="2400" i="1" baseline="-25000" dirty="0" smtClean="0"/>
              <a:t>N,1char </a:t>
            </a:r>
            <a:r>
              <a:rPr lang="en-US" altLang="zh-TW" sz="2400" dirty="0" smtClean="0"/>
              <a:t>= </a:t>
            </a:r>
            <a:r>
              <a:rPr lang="en-US" altLang="zh-TW" sz="2400" b="1" dirty="0" smtClean="0"/>
              <a:t>.01</a:t>
            </a:r>
            <a:endParaRPr lang="zh-TW" altLang="en-US" sz="2400" b="1" dirty="0"/>
          </a:p>
        </p:txBody>
      </p:sp>
      <p:sp>
        <p:nvSpPr>
          <p:cNvPr id="9" name="文字方塊 8"/>
          <p:cNvSpPr txBox="1"/>
          <p:nvPr/>
        </p:nvSpPr>
        <p:spPr>
          <a:xfrm>
            <a:off x="6929454" y="4286256"/>
            <a:ext cx="1928826" cy="461665"/>
          </a:xfrm>
          <a:prstGeom prst="rect">
            <a:avLst/>
          </a:prstGeom>
          <a:noFill/>
        </p:spPr>
        <p:txBody>
          <a:bodyPr wrap="square" rtlCol="0">
            <a:spAutoFit/>
          </a:bodyPr>
          <a:lstStyle/>
          <a:p>
            <a:r>
              <a:rPr lang="fr-FR" altLang="zh-TW" sz="2400" i="1" dirty="0" smtClean="0"/>
              <a:t>P*</a:t>
            </a:r>
            <a:r>
              <a:rPr lang="fr-FR" altLang="zh-TW" sz="2400" i="1" baseline="-25000" dirty="0" smtClean="0"/>
              <a:t>N,4char </a:t>
            </a:r>
            <a:r>
              <a:rPr lang="en-US" altLang="zh-TW" sz="2400" dirty="0" smtClean="0"/>
              <a:t>= </a:t>
            </a:r>
            <a:r>
              <a:rPr lang="en-US" altLang="zh-TW" sz="2400" b="1" dirty="0" smtClean="0"/>
              <a:t>.11</a:t>
            </a:r>
            <a:endParaRPr lang="zh-TW" altLang="en-US" sz="2400" b="1"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Those without whom...</a:t>
            </a:r>
            <a:endParaRPr lang="zh-TW" altLang="en-US" b="1"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a:t>
            </a:fld>
            <a:endParaRPr lang="zh-TW" altLang="en-US" dirty="0"/>
          </a:p>
        </p:txBody>
      </p:sp>
      <p:sp>
        <p:nvSpPr>
          <p:cNvPr id="6" name="內容版面配置區 2"/>
          <p:cNvSpPr>
            <a:spLocks noGrp="1"/>
          </p:cNvSpPr>
          <p:nvPr>
            <p:ph idx="1"/>
          </p:nvPr>
        </p:nvSpPr>
        <p:spPr>
          <a:xfrm>
            <a:off x="0" y="1428736"/>
            <a:ext cx="8929718" cy="5143536"/>
          </a:xfrm>
        </p:spPr>
        <p:txBody>
          <a:bodyPr>
            <a:noAutofit/>
          </a:bodyPr>
          <a:lstStyle/>
          <a:p>
            <a:r>
              <a:rPr lang="zh-TW" altLang="en-US" sz="2400" dirty="0" smtClean="0">
                <a:latin typeface="+mn-ea"/>
              </a:rPr>
              <a:t>蔡素娟 </a:t>
            </a:r>
            <a:r>
              <a:rPr lang="en-US" altLang="zh-TW" sz="2400" dirty="0" smtClean="0">
                <a:ea typeface="標楷體" pitchFamily="65" charset="-120"/>
              </a:rPr>
              <a:t>(Jane </a:t>
            </a:r>
            <a:r>
              <a:rPr lang="en-US" altLang="zh-TW" sz="2400" dirty="0" err="1" smtClean="0">
                <a:ea typeface="標楷體" pitchFamily="65" charset="-120"/>
              </a:rPr>
              <a:t>Tsay</a:t>
            </a:r>
            <a:r>
              <a:rPr lang="en-US" altLang="zh-TW" sz="2400" dirty="0" smtClean="0">
                <a:ea typeface="標楷體" pitchFamily="65" charset="-120"/>
              </a:rPr>
              <a:t>)</a:t>
            </a:r>
            <a:r>
              <a:rPr lang="zh-TW" altLang="en-US" sz="2400" dirty="0" smtClean="0">
                <a:latin typeface="+mn-ea"/>
              </a:rPr>
              <a:t>、李盈興、柯昱光、阮家慶、楊振宗、黃意晴、鍾育誠、陳泱璉、莊偉強、郭玲汝、楊怡慧、袁家敏、蔡承志、賴薇心、吳玟錚、羅佳雯、洪國銘、歐育辰、林珮琪、呂育安、胥育典、陳元祿、鍾伊玲、楊秋燕、徐家健、許瓊文、徐子平、蘇鈺婷、林育稜、歐姿姍、莊蕙如、王嬿茜、潘家榮、蘇予瀅、王汶鈴、劉曉梅、陳曉君、程涂媛、呂淑美、謝沛諭、黃莉嘉、王建邦、劉慧娟、洪嘉馡、龔書萍、陳宗穎</a:t>
            </a:r>
          </a:p>
          <a:p>
            <a:r>
              <a:rPr lang="pt-BR" altLang="zh-TW" sz="2400" dirty="0" smtClean="0"/>
              <a:t>Grants (1999-2015): NSC-89-2411-H-194-006, NSC-89-2411-H-194-053, NSC-90-2411-H-194-023, NSC-91-2411-H-194-022, NSC-92-2411-H-194-003, NSC-93-2411-H-194-003, NSC 94-2411-H-194-018, NSC 95-2411-H-194-005, NSC 95-2411-H-194-002, NSC 97-2410-H-194-067-MY3, NSC 100-2410-H-194-109-MY3, MOST 103-2410-H-194-119-MY3</a:t>
            </a:r>
            <a:endParaRPr lang="en-US" altLang="zh-TW" sz="2400"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Words in reading</a:t>
            </a:r>
            <a:endParaRPr lang="zh-TW" altLang="en-US" b="1" dirty="0"/>
          </a:p>
        </p:txBody>
      </p:sp>
      <p:sp>
        <p:nvSpPr>
          <p:cNvPr id="3" name="內容版面配置區 2"/>
          <p:cNvSpPr>
            <a:spLocks noGrp="1"/>
          </p:cNvSpPr>
          <p:nvPr>
            <p:ph idx="1"/>
          </p:nvPr>
        </p:nvSpPr>
        <p:spPr>
          <a:xfrm>
            <a:off x="428596" y="1285860"/>
            <a:ext cx="8229600" cy="2286016"/>
          </a:xfrm>
        </p:spPr>
        <p:txBody>
          <a:bodyPr>
            <a:normAutofit/>
          </a:bodyPr>
          <a:lstStyle/>
          <a:p>
            <a:r>
              <a:rPr lang="en-US" altLang="zh-TW" dirty="0" smtClean="0"/>
              <a:t>Chinese readers mentally segment their text</a:t>
            </a:r>
          </a:p>
          <a:p>
            <a:pPr lvl="1"/>
            <a:r>
              <a:rPr lang="en-US" altLang="zh-TW" dirty="0" smtClean="0"/>
              <a:t>US cell: </a:t>
            </a:r>
            <a:r>
              <a:rPr lang="en-US" altLang="zh-TW" b="1" dirty="0" smtClean="0">
                <a:solidFill>
                  <a:srgbClr val="FF0000"/>
                </a:solidFill>
              </a:rPr>
              <a:t>(555) 555-5555</a:t>
            </a:r>
            <a:r>
              <a:rPr lang="en-US" altLang="zh-TW" sz="2400" dirty="0" smtClean="0"/>
              <a:t>  (chunk sizes 7±2; Miller, 1956)</a:t>
            </a:r>
          </a:p>
          <a:p>
            <a:pPr lvl="1"/>
            <a:r>
              <a:rPr lang="en-US" altLang="zh-TW" dirty="0" smtClean="0"/>
              <a:t>Taiwan cell: </a:t>
            </a:r>
            <a:r>
              <a:rPr lang="en-US" altLang="zh-TW" b="1" dirty="0" smtClean="0">
                <a:solidFill>
                  <a:srgbClr val="FF0000"/>
                </a:solidFill>
              </a:rPr>
              <a:t>0912345678</a:t>
            </a:r>
            <a:r>
              <a:rPr lang="en-US" altLang="zh-TW" dirty="0" smtClean="0"/>
              <a:t>  </a:t>
            </a:r>
            <a:r>
              <a:rPr lang="en-US" altLang="zh-TW" sz="2400" dirty="0" smtClean="0"/>
              <a:t>(a block of 10 digits!)</a:t>
            </a:r>
          </a:p>
          <a:p>
            <a:r>
              <a:rPr lang="en-US" altLang="zh-TW" dirty="0" smtClean="0"/>
              <a:t>If you do segment, do it by words </a:t>
            </a:r>
            <a:r>
              <a:rPr lang="en-US" altLang="zh-TW" sz="2400" dirty="0" smtClean="0"/>
              <a:t>(</a:t>
            </a:r>
            <a:r>
              <a:rPr lang="en-US" altLang="zh-TW" sz="2400" dirty="0" err="1" smtClean="0"/>
              <a:t>Bai</a:t>
            </a:r>
            <a:r>
              <a:rPr lang="en-US" altLang="zh-TW" sz="2400" dirty="0" smtClean="0"/>
              <a:t> et al., 2008)</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20</a:t>
            </a:fld>
            <a:endParaRPr lang="zh-TW" altLang="en-US" dirty="0"/>
          </a:p>
        </p:txBody>
      </p:sp>
      <p:pic>
        <p:nvPicPr>
          <p:cNvPr id="5" name="圖片 4" descr="BaiEtal2008_Stimuli.png"/>
          <p:cNvPicPr>
            <a:picLocks noChangeAspect="1"/>
          </p:cNvPicPr>
          <p:nvPr/>
        </p:nvPicPr>
        <p:blipFill>
          <a:blip r:embed="rId2" cstate="print"/>
          <a:stretch>
            <a:fillRect/>
          </a:stretch>
        </p:blipFill>
        <p:spPr>
          <a:xfrm>
            <a:off x="857224" y="3500438"/>
            <a:ext cx="7143800" cy="3108759"/>
          </a:xfrm>
          <a:prstGeom prst="rect">
            <a:avLst/>
          </a:prstGeom>
        </p:spPr>
      </p:pic>
      <p:sp>
        <p:nvSpPr>
          <p:cNvPr id="6" name="文字方塊 5"/>
          <p:cNvSpPr txBox="1"/>
          <p:nvPr/>
        </p:nvSpPr>
        <p:spPr>
          <a:xfrm>
            <a:off x="6929454" y="3429000"/>
            <a:ext cx="2214546" cy="3170099"/>
          </a:xfrm>
          <a:prstGeom prst="rect">
            <a:avLst/>
          </a:prstGeom>
          <a:noFill/>
        </p:spPr>
        <p:txBody>
          <a:bodyPr wrap="square" rtlCol="0">
            <a:spAutoFit/>
          </a:bodyPr>
          <a:lstStyle/>
          <a:p>
            <a:r>
              <a:rPr lang="en-US" altLang="zh-TW" sz="2000" b="1" u="sng" dirty="0" smtClean="0">
                <a:solidFill>
                  <a:srgbClr val="FF0000"/>
                </a:solidFill>
              </a:rPr>
              <a:t>Total reading time</a:t>
            </a:r>
          </a:p>
          <a:p>
            <a:r>
              <a:rPr lang="en-US" altLang="zh-TW" sz="2000" b="1" dirty="0" smtClean="0">
                <a:solidFill>
                  <a:srgbClr val="FF0000"/>
                </a:solidFill>
              </a:rPr>
              <a:t>5.2 seconds</a:t>
            </a:r>
          </a:p>
          <a:p>
            <a:endParaRPr lang="en-US" altLang="zh-TW" sz="2000" dirty="0" smtClean="0">
              <a:solidFill>
                <a:srgbClr val="FF0000"/>
              </a:solidFill>
            </a:endParaRPr>
          </a:p>
          <a:p>
            <a:r>
              <a:rPr lang="en-US" altLang="zh-TW" sz="2000" dirty="0" smtClean="0">
                <a:solidFill>
                  <a:srgbClr val="FF0000"/>
                </a:solidFill>
              </a:rPr>
              <a:t>5.7 seconds</a:t>
            </a:r>
          </a:p>
          <a:p>
            <a:endParaRPr lang="en-US" altLang="zh-TW" sz="2000" dirty="0" smtClean="0">
              <a:solidFill>
                <a:srgbClr val="FF0000"/>
              </a:solidFill>
            </a:endParaRPr>
          </a:p>
          <a:p>
            <a:endParaRPr lang="en-US" altLang="zh-TW" sz="2000" dirty="0" smtClean="0">
              <a:solidFill>
                <a:srgbClr val="FF0000"/>
              </a:solidFill>
            </a:endParaRPr>
          </a:p>
          <a:p>
            <a:r>
              <a:rPr lang="en-US" altLang="zh-TW" sz="2000" b="1" dirty="0" smtClean="0">
                <a:solidFill>
                  <a:srgbClr val="FF0000"/>
                </a:solidFill>
              </a:rPr>
              <a:t>5.2 seconds</a:t>
            </a:r>
          </a:p>
          <a:p>
            <a:endParaRPr lang="en-US" altLang="zh-TW" sz="2000" dirty="0" smtClean="0">
              <a:solidFill>
                <a:srgbClr val="FF0000"/>
              </a:solidFill>
            </a:endParaRPr>
          </a:p>
          <a:p>
            <a:endParaRPr lang="en-US" altLang="zh-TW" sz="2000" dirty="0" smtClean="0">
              <a:solidFill>
                <a:srgbClr val="FF0000"/>
              </a:solidFill>
            </a:endParaRPr>
          </a:p>
          <a:p>
            <a:r>
              <a:rPr lang="en-US" altLang="zh-TW" sz="2000" dirty="0" smtClean="0">
                <a:solidFill>
                  <a:srgbClr val="FF0000"/>
                </a:solidFill>
              </a:rPr>
              <a:t>5.9 seconds</a:t>
            </a:r>
            <a:endParaRPr lang="zh-TW" altLang="en-US" sz="2000"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圖片 6" descr="InhoffWu2005_Stimuli.png"/>
          <p:cNvPicPr>
            <a:picLocks noChangeAspect="1"/>
          </p:cNvPicPr>
          <p:nvPr/>
        </p:nvPicPr>
        <p:blipFill>
          <a:blip r:embed="rId2" cstate="print"/>
          <a:stretch>
            <a:fillRect/>
          </a:stretch>
        </p:blipFill>
        <p:spPr>
          <a:xfrm>
            <a:off x="785786" y="3000372"/>
            <a:ext cx="6128490" cy="3643314"/>
          </a:xfrm>
          <a:prstGeom prst="rect">
            <a:avLst/>
          </a:prstGeom>
        </p:spPr>
      </p:pic>
      <p:sp>
        <p:nvSpPr>
          <p:cNvPr id="2" name="標題 1"/>
          <p:cNvSpPr>
            <a:spLocks noGrp="1"/>
          </p:cNvSpPr>
          <p:nvPr>
            <p:ph type="title"/>
          </p:nvPr>
        </p:nvSpPr>
        <p:spPr/>
        <p:txBody>
          <a:bodyPr/>
          <a:lstStyle/>
          <a:p>
            <a:r>
              <a:rPr lang="en-US" altLang="zh-TW" b="1" dirty="0" smtClean="0"/>
              <a:t>Natural word segmentation</a:t>
            </a:r>
            <a:endParaRPr lang="zh-TW" altLang="en-US" b="1" dirty="0"/>
          </a:p>
        </p:txBody>
      </p:sp>
      <p:sp>
        <p:nvSpPr>
          <p:cNvPr id="3" name="內容版面配置區 2"/>
          <p:cNvSpPr>
            <a:spLocks noGrp="1"/>
          </p:cNvSpPr>
          <p:nvPr>
            <p:ph idx="1"/>
          </p:nvPr>
        </p:nvSpPr>
        <p:spPr>
          <a:xfrm>
            <a:off x="428596" y="1285860"/>
            <a:ext cx="8229600" cy="1685924"/>
          </a:xfrm>
        </p:spPr>
        <p:txBody>
          <a:bodyPr/>
          <a:lstStyle/>
          <a:p>
            <a:r>
              <a:rPr lang="en-US" altLang="zh-TW" dirty="0" smtClean="0"/>
              <a:t>Character recognition is faster in real words, even in sentence context </a:t>
            </a:r>
            <a:r>
              <a:rPr lang="en-US" altLang="zh-TW" sz="2400" dirty="0" smtClean="0"/>
              <a:t>(Chen, 1999)</a:t>
            </a:r>
          </a:p>
          <a:p>
            <a:r>
              <a:rPr lang="en-US" altLang="zh-TW" dirty="0" smtClean="0"/>
              <a:t>Parse ambiguity slows reading </a:t>
            </a:r>
            <a:r>
              <a:rPr lang="en-US" altLang="zh-TW" sz="2400" dirty="0" smtClean="0"/>
              <a:t>(</a:t>
            </a:r>
            <a:r>
              <a:rPr lang="en-US" altLang="zh-TW" sz="2400" dirty="0" err="1" smtClean="0"/>
              <a:t>Inhoff</a:t>
            </a:r>
            <a:r>
              <a:rPr lang="en-US" altLang="zh-TW" sz="2400" dirty="0" smtClean="0"/>
              <a:t> &amp; Wu, 2005)</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21</a:t>
            </a:fld>
            <a:endParaRPr lang="zh-TW" altLang="en-US" dirty="0"/>
          </a:p>
        </p:txBody>
      </p:sp>
      <p:sp>
        <p:nvSpPr>
          <p:cNvPr id="6" name="文字方塊 5"/>
          <p:cNvSpPr txBox="1"/>
          <p:nvPr/>
        </p:nvSpPr>
        <p:spPr>
          <a:xfrm>
            <a:off x="6500826" y="3000371"/>
            <a:ext cx="2643174" cy="3170099"/>
          </a:xfrm>
          <a:prstGeom prst="rect">
            <a:avLst/>
          </a:prstGeom>
          <a:noFill/>
        </p:spPr>
        <p:txBody>
          <a:bodyPr wrap="square" rtlCol="0">
            <a:spAutoFit/>
          </a:bodyPr>
          <a:lstStyle/>
          <a:p>
            <a:r>
              <a:rPr lang="en-US" altLang="zh-TW" sz="2000" b="1" u="sng" dirty="0" smtClean="0">
                <a:solidFill>
                  <a:srgbClr val="FF0000"/>
                </a:solidFill>
              </a:rPr>
              <a:t>Total viewing duration</a:t>
            </a:r>
          </a:p>
          <a:p>
            <a:endParaRPr lang="en-US" altLang="zh-TW" sz="2000" dirty="0" smtClean="0">
              <a:solidFill>
                <a:srgbClr val="FF0000"/>
              </a:solidFill>
            </a:endParaRPr>
          </a:p>
          <a:p>
            <a:endParaRPr lang="en-US" altLang="zh-TW" sz="2000" dirty="0" smtClean="0">
              <a:solidFill>
                <a:srgbClr val="FF0000"/>
              </a:solidFill>
            </a:endParaRPr>
          </a:p>
          <a:p>
            <a:r>
              <a:rPr lang="en-US" altLang="zh-TW" sz="2000" dirty="0" smtClean="0">
                <a:solidFill>
                  <a:srgbClr val="FF0000"/>
                </a:solidFill>
              </a:rPr>
              <a:t>690 ms</a:t>
            </a:r>
          </a:p>
          <a:p>
            <a:endParaRPr lang="en-US" altLang="zh-TW" sz="2000" dirty="0" smtClean="0">
              <a:solidFill>
                <a:srgbClr val="FF0000"/>
              </a:solidFill>
            </a:endParaRPr>
          </a:p>
          <a:p>
            <a:endParaRPr lang="en-US" altLang="zh-TW" sz="2000" dirty="0" smtClean="0">
              <a:solidFill>
                <a:srgbClr val="FF0000"/>
              </a:solidFill>
            </a:endParaRPr>
          </a:p>
          <a:p>
            <a:endParaRPr lang="en-US" altLang="zh-TW" sz="2000" dirty="0" smtClean="0">
              <a:solidFill>
                <a:srgbClr val="FF0000"/>
              </a:solidFill>
            </a:endParaRPr>
          </a:p>
          <a:p>
            <a:endParaRPr lang="en-US" altLang="zh-TW" sz="2000" dirty="0" smtClean="0">
              <a:solidFill>
                <a:srgbClr val="FF0000"/>
              </a:solidFill>
            </a:endParaRPr>
          </a:p>
          <a:p>
            <a:endParaRPr lang="en-US" altLang="zh-TW" sz="2000" dirty="0" smtClean="0">
              <a:solidFill>
                <a:srgbClr val="FF0000"/>
              </a:solidFill>
            </a:endParaRPr>
          </a:p>
          <a:p>
            <a:r>
              <a:rPr lang="en-US" altLang="zh-TW" sz="2000" dirty="0" smtClean="0">
                <a:solidFill>
                  <a:srgbClr val="FF0000"/>
                </a:solidFill>
              </a:rPr>
              <a:t>577 ms</a:t>
            </a:r>
            <a:endParaRPr lang="zh-TW" altLang="en-US" sz="2000"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descr="LiEtal2009_Results.png"/>
          <p:cNvPicPr>
            <a:picLocks noChangeAspect="1"/>
          </p:cNvPicPr>
          <p:nvPr/>
        </p:nvPicPr>
        <p:blipFill>
          <a:blip r:embed="rId2" cstate="print"/>
          <a:stretch>
            <a:fillRect/>
          </a:stretch>
        </p:blipFill>
        <p:spPr>
          <a:xfrm>
            <a:off x="5143504" y="3929066"/>
            <a:ext cx="3357586" cy="2743393"/>
          </a:xfrm>
          <a:prstGeom prst="rect">
            <a:avLst/>
          </a:prstGeom>
        </p:spPr>
      </p:pic>
      <p:sp>
        <p:nvSpPr>
          <p:cNvPr id="2" name="標題 1"/>
          <p:cNvSpPr>
            <a:spLocks noGrp="1"/>
          </p:cNvSpPr>
          <p:nvPr>
            <p:ph type="title"/>
          </p:nvPr>
        </p:nvSpPr>
        <p:spPr>
          <a:xfrm>
            <a:off x="0" y="274638"/>
            <a:ext cx="9144000" cy="1143000"/>
          </a:xfrm>
        </p:spPr>
        <p:txBody>
          <a:bodyPr/>
          <a:lstStyle/>
          <a:p>
            <a:r>
              <a:rPr lang="en-US" altLang="zh-TW" b="1" dirty="0" smtClean="0"/>
              <a:t>Word segmentation strategies</a:t>
            </a:r>
            <a:endParaRPr lang="zh-TW" altLang="en-US" b="1" dirty="0"/>
          </a:p>
        </p:txBody>
      </p:sp>
      <p:sp>
        <p:nvSpPr>
          <p:cNvPr id="3" name="內容版面配置區 2"/>
          <p:cNvSpPr>
            <a:spLocks noGrp="1"/>
          </p:cNvSpPr>
          <p:nvPr>
            <p:ph idx="1"/>
          </p:nvPr>
        </p:nvSpPr>
        <p:spPr>
          <a:xfrm>
            <a:off x="457200" y="1600200"/>
            <a:ext cx="8229600" cy="2828931"/>
          </a:xfrm>
        </p:spPr>
        <p:txBody>
          <a:bodyPr>
            <a:normAutofit/>
          </a:bodyPr>
          <a:lstStyle/>
          <a:p>
            <a:r>
              <a:rPr lang="en-US" altLang="zh-TW" dirty="0" smtClean="0"/>
              <a:t>Segment serially</a:t>
            </a:r>
          </a:p>
          <a:p>
            <a:pPr lvl="1"/>
            <a:r>
              <a:rPr lang="en-US" altLang="zh-TW" dirty="0" smtClean="0"/>
              <a:t>Though some look-ahead</a:t>
            </a:r>
            <a:r>
              <a:rPr lang="en-US" altLang="zh-TW" sz="2400" dirty="0" smtClean="0"/>
              <a:t> (</a:t>
            </a:r>
            <a:r>
              <a:rPr lang="en-US" altLang="zh-TW" sz="2400" dirty="0" err="1" smtClean="0"/>
              <a:t>Inhoff</a:t>
            </a:r>
            <a:r>
              <a:rPr lang="en-US" altLang="zh-TW" sz="2400" dirty="0" smtClean="0"/>
              <a:t> &amp; Wu, 2005)</a:t>
            </a:r>
          </a:p>
          <a:p>
            <a:r>
              <a:rPr lang="en-US" altLang="zh-TW" dirty="0" smtClean="0"/>
              <a:t>Maximize word size</a:t>
            </a:r>
          </a:p>
          <a:p>
            <a:r>
              <a:rPr lang="en-US" altLang="zh-TW" dirty="0" smtClean="0"/>
              <a:t>E.g. in a probe-detection task with 80 ms display </a:t>
            </a:r>
            <a:r>
              <a:rPr lang="en-US" altLang="zh-TW" sz="2400" dirty="0" smtClean="0"/>
              <a:t>(Li et al., 2009)</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22</a:t>
            </a:fld>
            <a:endParaRPr lang="zh-TW" altLang="en-US" dirty="0"/>
          </a:p>
        </p:txBody>
      </p:sp>
      <p:pic>
        <p:nvPicPr>
          <p:cNvPr id="7" name="圖片 6" descr="LiEtal2009_Stimuli.png"/>
          <p:cNvPicPr>
            <a:picLocks noChangeAspect="1"/>
          </p:cNvPicPr>
          <p:nvPr/>
        </p:nvPicPr>
        <p:blipFill>
          <a:blip r:embed="rId3" cstate="print"/>
          <a:stretch>
            <a:fillRect/>
          </a:stretch>
        </p:blipFill>
        <p:spPr>
          <a:xfrm>
            <a:off x="428596" y="4786322"/>
            <a:ext cx="4373907" cy="114300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descr="LiEtal2009_Model.png"/>
          <p:cNvPicPr>
            <a:picLocks noChangeAspect="1"/>
          </p:cNvPicPr>
          <p:nvPr/>
        </p:nvPicPr>
        <p:blipFill>
          <a:blip r:embed="rId2" cstate="print"/>
          <a:stretch>
            <a:fillRect/>
          </a:stretch>
        </p:blipFill>
        <p:spPr>
          <a:xfrm>
            <a:off x="232038" y="2000240"/>
            <a:ext cx="4354944" cy="4643470"/>
          </a:xfrm>
          <a:prstGeom prst="rect">
            <a:avLst/>
          </a:prstGeom>
        </p:spPr>
      </p:pic>
      <p:sp>
        <p:nvSpPr>
          <p:cNvPr id="2" name="標題 1"/>
          <p:cNvSpPr>
            <a:spLocks noGrp="1"/>
          </p:cNvSpPr>
          <p:nvPr>
            <p:ph type="title"/>
          </p:nvPr>
        </p:nvSpPr>
        <p:spPr>
          <a:xfrm>
            <a:off x="0" y="274638"/>
            <a:ext cx="9144000" cy="1143000"/>
          </a:xfrm>
        </p:spPr>
        <p:txBody>
          <a:bodyPr>
            <a:normAutofit/>
          </a:bodyPr>
          <a:lstStyle/>
          <a:p>
            <a:r>
              <a:rPr lang="en-US" altLang="zh-TW" b="1" dirty="0" smtClean="0"/>
              <a:t>Modeling probe detection</a:t>
            </a:r>
            <a:endParaRPr lang="zh-TW" altLang="en-US" b="1" dirty="0"/>
          </a:p>
        </p:txBody>
      </p:sp>
      <p:sp>
        <p:nvSpPr>
          <p:cNvPr id="3" name="內容版面配置區 2"/>
          <p:cNvSpPr>
            <a:spLocks noGrp="1"/>
          </p:cNvSpPr>
          <p:nvPr>
            <p:ph idx="1"/>
          </p:nvPr>
        </p:nvSpPr>
        <p:spPr>
          <a:xfrm>
            <a:off x="500034" y="1285860"/>
            <a:ext cx="8072494" cy="685792"/>
          </a:xfrm>
        </p:spPr>
        <p:txBody>
          <a:bodyPr/>
          <a:lstStyle/>
          <a:p>
            <a:r>
              <a:rPr lang="en-US" altLang="zh-TW" dirty="0" smtClean="0"/>
              <a:t>Connectionist model </a:t>
            </a:r>
            <a:r>
              <a:rPr lang="en-US" altLang="zh-TW" sz="2400" dirty="0" smtClean="0"/>
              <a:t>(Li et al., 2009)</a:t>
            </a:r>
            <a:endParaRPr lang="zh-TW" altLang="en-US" sz="2400"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23</a:t>
            </a:fld>
            <a:endParaRPr lang="zh-TW" altLang="en-US" dirty="0"/>
          </a:p>
        </p:txBody>
      </p:sp>
      <p:sp>
        <p:nvSpPr>
          <p:cNvPr id="6" name="文字方塊 5"/>
          <p:cNvSpPr txBox="1"/>
          <p:nvPr/>
        </p:nvSpPr>
        <p:spPr>
          <a:xfrm>
            <a:off x="1500166" y="4786322"/>
            <a:ext cx="2330125" cy="369332"/>
          </a:xfrm>
          <a:prstGeom prst="rect">
            <a:avLst/>
          </a:prstGeom>
          <a:noFill/>
        </p:spPr>
        <p:txBody>
          <a:bodyPr wrap="none" rtlCol="0">
            <a:spAutoFit/>
          </a:bodyPr>
          <a:lstStyle/>
          <a:p>
            <a:r>
              <a:rPr lang="en-US" altLang="zh-TW" dirty="0" smtClean="0"/>
              <a:t>(character recognition)</a:t>
            </a:r>
            <a:endParaRPr lang="zh-TW" altLang="en-US" dirty="0"/>
          </a:p>
        </p:txBody>
      </p:sp>
      <p:sp>
        <p:nvSpPr>
          <p:cNvPr id="8" name="文字方塊 7"/>
          <p:cNvSpPr txBox="1"/>
          <p:nvPr/>
        </p:nvSpPr>
        <p:spPr>
          <a:xfrm>
            <a:off x="285720" y="3786190"/>
            <a:ext cx="1380506" cy="369332"/>
          </a:xfrm>
          <a:prstGeom prst="rect">
            <a:avLst/>
          </a:prstGeom>
          <a:noFill/>
        </p:spPr>
        <p:txBody>
          <a:bodyPr wrap="none" rtlCol="0">
            <a:spAutoFit/>
          </a:bodyPr>
          <a:lstStyle/>
          <a:p>
            <a:r>
              <a:rPr lang="en-US" altLang="zh-TW" dirty="0" smtClean="0"/>
              <a:t>(left to right)</a:t>
            </a:r>
            <a:endParaRPr lang="zh-TW" altLang="en-US" dirty="0"/>
          </a:p>
        </p:txBody>
      </p:sp>
      <p:graphicFrame>
        <p:nvGraphicFramePr>
          <p:cNvPr id="9" name="圖表 8"/>
          <p:cNvGraphicFramePr/>
          <p:nvPr/>
        </p:nvGraphicFramePr>
        <p:xfrm>
          <a:off x="4786314" y="1928802"/>
          <a:ext cx="4143404" cy="250033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圖表 9"/>
          <p:cNvGraphicFramePr/>
          <p:nvPr/>
        </p:nvGraphicFramePr>
        <p:xfrm>
          <a:off x="4786314" y="4357670"/>
          <a:ext cx="4143404" cy="2500330"/>
        </p:xfrm>
        <a:graphic>
          <a:graphicData uri="http://schemas.openxmlformats.org/drawingml/2006/chart">
            <c:chart xmlns:c="http://schemas.openxmlformats.org/drawingml/2006/chart" xmlns:r="http://schemas.openxmlformats.org/officeDocument/2006/relationships" r:id="rId4"/>
          </a:graphicData>
        </a:graphic>
      </p:graphicFrame>
      <p:sp>
        <p:nvSpPr>
          <p:cNvPr id="11" name="文字方塊 10"/>
          <p:cNvSpPr txBox="1"/>
          <p:nvPr/>
        </p:nvSpPr>
        <p:spPr>
          <a:xfrm>
            <a:off x="3286116" y="3214686"/>
            <a:ext cx="1413464" cy="646331"/>
          </a:xfrm>
          <a:prstGeom prst="rect">
            <a:avLst/>
          </a:prstGeom>
          <a:noFill/>
        </p:spPr>
        <p:txBody>
          <a:bodyPr wrap="none" rtlCol="0">
            <a:spAutoFit/>
          </a:bodyPr>
          <a:lstStyle/>
          <a:p>
            <a:r>
              <a:rPr lang="en-US" altLang="zh-TW" dirty="0" smtClean="0"/>
              <a:t>(Bayesian-</a:t>
            </a:r>
            <a:r>
              <a:rPr lang="en-US" altLang="zh-TW" dirty="0" err="1" smtClean="0"/>
              <a:t>ish</a:t>
            </a:r>
            <a:r>
              <a:rPr lang="en-US" altLang="zh-TW" dirty="0" smtClean="0"/>
              <a:t/>
            </a:r>
            <a:br>
              <a:rPr lang="en-US" altLang="zh-TW" dirty="0" smtClean="0"/>
            </a:br>
            <a:r>
              <a:rPr lang="en-US" altLang="zh-TW" dirty="0" smtClean="0"/>
              <a:t>evaluation)</a:t>
            </a:r>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Modeling eye movements</a:t>
            </a:r>
            <a:endParaRPr lang="zh-TW" altLang="en-US" b="1" dirty="0"/>
          </a:p>
        </p:txBody>
      </p:sp>
      <p:sp>
        <p:nvSpPr>
          <p:cNvPr id="3" name="內容版面配置區 2"/>
          <p:cNvSpPr>
            <a:spLocks noGrp="1"/>
          </p:cNvSpPr>
          <p:nvPr>
            <p:ph idx="1"/>
          </p:nvPr>
        </p:nvSpPr>
        <p:spPr>
          <a:xfrm>
            <a:off x="428596" y="1285860"/>
            <a:ext cx="8229600" cy="1185858"/>
          </a:xfrm>
        </p:spPr>
        <p:txBody>
          <a:bodyPr/>
          <a:lstStyle/>
          <a:p>
            <a:r>
              <a:rPr lang="en-US" altLang="zh-TW" dirty="0" smtClean="0"/>
              <a:t>Model explicitly implementing serial segmentation and maximization </a:t>
            </a:r>
            <a:r>
              <a:rPr lang="en-US" altLang="zh-TW" sz="2400" dirty="0" smtClean="0"/>
              <a:t>(Tsai, 2001)</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24</a:t>
            </a:fld>
            <a:endParaRPr lang="zh-TW" altLang="en-US" dirty="0"/>
          </a:p>
        </p:txBody>
      </p:sp>
      <p:pic>
        <p:nvPicPr>
          <p:cNvPr id="5" name="圖片 4" descr="Tsai2001_ModelVsReality.gif"/>
          <p:cNvPicPr>
            <a:picLocks noChangeAspect="1"/>
          </p:cNvPicPr>
          <p:nvPr/>
        </p:nvPicPr>
        <p:blipFill>
          <a:blip r:embed="rId2" cstate="print"/>
          <a:stretch>
            <a:fillRect/>
          </a:stretch>
        </p:blipFill>
        <p:spPr>
          <a:xfrm>
            <a:off x="944132" y="2185020"/>
            <a:ext cx="6842578" cy="467298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err="1" smtClean="0"/>
              <a:t>Wordlikeness</a:t>
            </a:r>
            <a:r>
              <a:rPr lang="en-US" altLang="zh-TW" b="1" dirty="0" smtClean="0"/>
              <a:t> judgments</a:t>
            </a:r>
            <a:endParaRPr lang="zh-TW" altLang="en-US" b="1" dirty="0"/>
          </a:p>
        </p:txBody>
      </p:sp>
      <p:sp>
        <p:nvSpPr>
          <p:cNvPr id="3" name="內容版面配置區 2"/>
          <p:cNvSpPr>
            <a:spLocks noGrp="1"/>
          </p:cNvSpPr>
          <p:nvPr>
            <p:ph idx="1"/>
          </p:nvPr>
        </p:nvSpPr>
        <p:spPr>
          <a:xfrm>
            <a:off x="457200" y="1600200"/>
            <a:ext cx="8401080" cy="4972072"/>
          </a:xfrm>
        </p:spPr>
        <p:txBody>
          <a:bodyPr>
            <a:normAutofit lnSpcReduction="10000"/>
          </a:bodyPr>
          <a:lstStyle/>
          <a:p>
            <a:r>
              <a:rPr lang="en-US" altLang="zh-TW" dirty="0" smtClean="0"/>
              <a:t>What do Mandarin speakers want in a word?</a:t>
            </a:r>
          </a:p>
          <a:p>
            <a:r>
              <a:rPr lang="en-US" altLang="zh-TW" dirty="0" smtClean="0"/>
              <a:t>Just ask them </a:t>
            </a:r>
            <a:r>
              <a:rPr lang="en-US" altLang="zh-TW" sz="2400" dirty="0" smtClean="0"/>
              <a:t>(Myers, 2014)</a:t>
            </a:r>
          </a:p>
          <a:p>
            <a:pPr lvl="1"/>
            <a:r>
              <a:rPr lang="en-US" altLang="zh-TW" dirty="0" smtClean="0"/>
              <a:t>Show </a:t>
            </a:r>
            <a:r>
              <a:rPr lang="en-US" altLang="zh-TW" dirty="0" err="1" smtClean="0"/>
              <a:t>nonlexical</a:t>
            </a:r>
            <a:r>
              <a:rPr lang="en-US" altLang="zh-TW" dirty="0" smtClean="0"/>
              <a:t> two-character strings to native speakers to rate as like/unlike Mandarin</a:t>
            </a:r>
          </a:p>
          <a:p>
            <a:pPr lvl="1"/>
            <a:r>
              <a:rPr lang="en-US" altLang="zh-TW" dirty="0" smtClean="0"/>
              <a:t>A </a:t>
            </a:r>
            <a:r>
              <a:rPr lang="en-US" altLang="zh-TW" dirty="0" err="1" smtClean="0"/>
              <a:t>megastudy</a:t>
            </a:r>
            <a:r>
              <a:rPr lang="en-US" altLang="zh-TW" dirty="0" smtClean="0"/>
              <a:t> (</a:t>
            </a:r>
            <a:r>
              <a:rPr lang="en-US" altLang="zh-TW" dirty="0" err="1" smtClean="0"/>
              <a:t>Balota</a:t>
            </a:r>
            <a:r>
              <a:rPr lang="en-US" altLang="zh-TW" dirty="0" smtClean="0"/>
              <a:t> et al., 2012): 3000 test items, 51 participants, mixed-effects logistic regression</a:t>
            </a:r>
          </a:p>
          <a:p>
            <a:r>
              <a:rPr lang="en-US" altLang="zh-TW" dirty="0" smtClean="0"/>
              <a:t>Some factors that matter</a:t>
            </a:r>
          </a:p>
          <a:p>
            <a:pPr lvl="1"/>
            <a:r>
              <a:rPr lang="en-US" altLang="zh-TW" dirty="0" smtClean="0"/>
              <a:t>Syntactic categories of component characters</a:t>
            </a:r>
          </a:p>
          <a:p>
            <a:pPr lvl="1"/>
            <a:r>
              <a:rPr lang="en-US" altLang="zh-TW" b="1" dirty="0" smtClean="0"/>
              <a:t>Family size</a:t>
            </a:r>
            <a:r>
              <a:rPr lang="en-US" altLang="zh-TW" dirty="0" smtClean="0"/>
              <a:t>: number of distinct words containing a test item’s character in the same position</a:t>
            </a:r>
            <a:endParaRPr lang="zh-TW" altLang="en-US"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25</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Effect of syntactic category</a:t>
            </a:r>
            <a:endParaRPr lang="zh-TW" altLang="en-US" b="1" dirty="0"/>
          </a:p>
        </p:txBody>
      </p:sp>
      <p:graphicFrame>
        <p:nvGraphicFramePr>
          <p:cNvPr id="5" name="內容版面配置區 4"/>
          <p:cNvGraphicFramePr>
            <a:graphicFrameLocks noGrp="1"/>
          </p:cNvGraphicFramePr>
          <p:nvPr>
            <p:ph idx="1"/>
          </p:nvPr>
        </p:nvGraphicFramePr>
        <p:xfrm>
          <a:off x="457200" y="1600201"/>
          <a:ext cx="8229600" cy="4329130"/>
        </p:xfrm>
        <a:graphic>
          <a:graphicData uri="http://schemas.openxmlformats.org/drawingml/2006/chart">
            <c:chart xmlns:c="http://schemas.openxmlformats.org/drawingml/2006/chart" xmlns:r="http://schemas.openxmlformats.org/officeDocument/2006/relationships" r:id="rId2"/>
          </a:graphicData>
        </a:graphic>
      </p:graphicFrame>
      <p:sp>
        <p:nvSpPr>
          <p:cNvPr id="4" name="投影片編號版面配置區 3"/>
          <p:cNvSpPr>
            <a:spLocks noGrp="1"/>
          </p:cNvSpPr>
          <p:nvPr>
            <p:ph type="sldNum" sz="quarter" idx="12"/>
          </p:nvPr>
        </p:nvSpPr>
        <p:spPr/>
        <p:txBody>
          <a:bodyPr/>
          <a:lstStyle/>
          <a:p>
            <a:fld id="{4BBC3EEC-2CE6-45AD-AEC0-A6C4B87070CB}" type="slidenum">
              <a:rPr lang="zh-TW" altLang="en-US" smtClean="0"/>
              <a:pPr/>
              <a:t>26</a:t>
            </a:fld>
            <a:endParaRPr lang="zh-TW" altLang="en-US" dirty="0"/>
          </a:p>
        </p:txBody>
      </p:sp>
      <p:sp>
        <p:nvSpPr>
          <p:cNvPr id="6" name="文字方塊 5"/>
          <p:cNvSpPr txBox="1"/>
          <p:nvPr/>
        </p:nvSpPr>
        <p:spPr>
          <a:xfrm>
            <a:off x="571472" y="5929330"/>
            <a:ext cx="7765074" cy="461665"/>
          </a:xfrm>
          <a:prstGeom prst="rect">
            <a:avLst/>
          </a:prstGeom>
          <a:noFill/>
        </p:spPr>
        <p:txBody>
          <a:bodyPr wrap="none" rtlCol="0">
            <a:spAutoFit/>
          </a:bodyPr>
          <a:lstStyle/>
          <a:p>
            <a:r>
              <a:rPr lang="en-US" altLang="zh-TW" sz="2400" dirty="0" smtClean="0"/>
              <a:t>Effects significant, but not correlated with lexical frequencies</a:t>
            </a:r>
            <a:endParaRPr lang="zh-TW" altLang="en-US" sz="2400"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內容版面配置區 8" descr="NN_VV_Fam_Plot_Big.png"/>
          <p:cNvPicPr>
            <a:picLocks noGrp="1" noChangeAspect="1"/>
          </p:cNvPicPr>
          <p:nvPr>
            <p:ph idx="1"/>
          </p:nvPr>
        </p:nvPicPr>
        <p:blipFill>
          <a:blip r:embed="rId2" cstate="print"/>
          <a:stretch>
            <a:fillRect/>
          </a:stretch>
        </p:blipFill>
        <p:spPr>
          <a:xfrm>
            <a:off x="89329" y="1285860"/>
            <a:ext cx="9054671" cy="4195905"/>
          </a:xfrm>
        </p:spPr>
      </p:pic>
      <p:sp>
        <p:nvSpPr>
          <p:cNvPr id="2" name="標題 1"/>
          <p:cNvSpPr>
            <a:spLocks noGrp="1"/>
          </p:cNvSpPr>
          <p:nvPr>
            <p:ph type="title"/>
          </p:nvPr>
        </p:nvSpPr>
        <p:spPr/>
        <p:txBody>
          <a:bodyPr/>
          <a:lstStyle/>
          <a:p>
            <a:r>
              <a:rPr lang="en-US" altLang="zh-TW" b="1" dirty="0" smtClean="0"/>
              <a:t>Effects of family size</a:t>
            </a:r>
            <a:endParaRPr lang="zh-TW" altLang="en-US" b="1"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27</a:t>
            </a:fld>
            <a:endParaRPr lang="zh-TW" altLang="en-US" dirty="0"/>
          </a:p>
        </p:txBody>
      </p:sp>
      <p:sp>
        <p:nvSpPr>
          <p:cNvPr id="6" name="文字方塊 5"/>
          <p:cNvSpPr txBox="1"/>
          <p:nvPr/>
        </p:nvSpPr>
        <p:spPr>
          <a:xfrm>
            <a:off x="285720" y="5429264"/>
            <a:ext cx="4286248" cy="830997"/>
          </a:xfrm>
          <a:prstGeom prst="rect">
            <a:avLst/>
          </a:prstGeom>
          <a:noFill/>
        </p:spPr>
        <p:txBody>
          <a:bodyPr wrap="square" rtlCol="0">
            <a:spAutoFit/>
          </a:bodyPr>
          <a:lstStyle/>
          <a:p>
            <a:r>
              <a:rPr lang="en-US" altLang="zh-TW" sz="2400" dirty="0" smtClean="0"/>
              <a:t>2</a:t>
            </a:r>
            <a:r>
              <a:rPr lang="en-US" altLang="zh-TW" sz="2400" baseline="30000" dirty="0" smtClean="0"/>
              <a:t>nd</a:t>
            </a:r>
            <a:r>
              <a:rPr lang="en-US" altLang="zh-TW" sz="2400" dirty="0" smtClean="0"/>
              <a:t> character has clearer effect</a:t>
            </a:r>
          </a:p>
          <a:p>
            <a:r>
              <a:rPr lang="en-US" altLang="zh-TW" sz="2400" dirty="0" smtClean="0"/>
              <a:t>(Lexical NN usually right-headed)</a:t>
            </a:r>
          </a:p>
        </p:txBody>
      </p:sp>
      <p:sp>
        <p:nvSpPr>
          <p:cNvPr id="7" name="文字方塊 6"/>
          <p:cNvSpPr txBox="1"/>
          <p:nvPr/>
        </p:nvSpPr>
        <p:spPr>
          <a:xfrm>
            <a:off x="4786314" y="5357826"/>
            <a:ext cx="4357686" cy="1200329"/>
          </a:xfrm>
          <a:prstGeom prst="rect">
            <a:avLst/>
          </a:prstGeom>
          <a:noFill/>
        </p:spPr>
        <p:txBody>
          <a:bodyPr wrap="square" rtlCol="0">
            <a:spAutoFit/>
          </a:bodyPr>
          <a:lstStyle/>
          <a:p>
            <a:pPr marL="182563" indent="-182563"/>
            <a:r>
              <a:rPr lang="en-US" altLang="zh-TW" sz="2400" dirty="0" smtClean="0"/>
              <a:t>Both effects weaker than in NN, 1</a:t>
            </a:r>
            <a:r>
              <a:rPr lang="en-US" altLang="zh-TW" sz="2400" baseline="30000" dirty="0" smtClean="0"/>
              <a:t>st</a:t>
            </a:r>
            <a:r>
              <a:rPr lang="en-US" altLang="zh-TW" sz="2400" dirty="0" smtClean="0"/>
              <a:t> character has clearer effect</a:t>
            </a:r>
          </a:p>
          <a:p>
            <a:pPr marL="182563" indent="-182563"/>
            <a:r>
              <a:rPr lang="en-US" altLang="zh-TW" sz="2400" dirty="0" smtClean="0"/>
              <a:t>(Lexical VV usually coordinative)</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0"/>
            <a:ext cx="9144000" cy="1143000"/>
          </a:xfrm>
        </p:spPr>
        <p:txBody>
          <a:bodyPr>
            <a:normAutofit/>
          </a:bodyPr>
          <a:lstStyle/>
          <a:p>
            <a:r>
              <a:rPr lang="en-US" altLang="zh-TW" b="1" dirty="0" smtClean="0"/>
              <a:t>Words in a second language</a:t>
            </a:r>
            <a:endParaRPr lang="zh-TW" altLang="en-US" b="1" dirty="0"/>
          </a:p>
        </p:txBody>
      </p:sp>
      <p:sp>
        <p:nvSpPr>
          <p:cNvPr id="3" name="內容版面配置區 2"/>
          <p:cNvSpPr>
            <a:spLocks noGrp="1"/>
          </p:cNvSpPr>
          <p:nvPr>
            <p:ph idx="1"/>
          </p:nvPr>
        </p:nvSpPr>
        <p:spPr>
          <a:xfrm>
            <a:off x="428596" y="939784"/>
            <a:ext cx="8715404" cy="1185857"/>
          </a:xfrm>
        </p:spPr>
        <p:txBody>
          <a:bodyPr>
            <a:normAutofit/>
          </a:bodyPr>
          <a:lstStyle/>
          <a:p>
            <a:r>
              <a:rPr lang="en-US" altLang="zh-TW" dirty="0" smtClean="0"/>
              <a:t>L1 Chinese / L2 English kids (7-9 yrs): lexical decisions on spoken compounds </a:t>
            </a:r>
            <a:r>
              <a:rPr lang="en-US" altLang="zh-TW" sz="2400" dirty="0" smtClean="0"/>
              <a:t>(Cheng et al., 2011)</a:t>
            </a:r>
            <a:endParaRPr lang="zh-TW" altLang="en-US" sz="2400"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28</a:t>
            </a:fld>
            <a:endParaRPr lang="zh-TW" altLang="en-US" dirty="0"/>
          </a:p>
        </p:txBody>
      </p:sp>
      <p:grpSp>
        <p:nvGrpSpPr>
          <p:cNvPr id="14" name="群組 13"/>
          <p:cNvGrpSpPr/>
          <p:nvPr/>
        </p:nvGrpSpPr>
        <p:grpSpPr>
          <a:xfrm>
            <a:off x="1185810" y="1982765"/>
            <a:ext cx="6325057" cy="2088061"/>
            <a:chOff x="1214414" y="2643182"/>
            <a:chExt cx="6325057" cy="2088061"/>
          </a:xfrm>
        </p:grpSpPr>
        <p:pic>
          <p:nvPicPr>
            <p:cNvPr id="12" name="圖片 11" descr="ChengEtal2011_Stimuli.png"/>
            <p:cNvPicPr>
              <a:picLocks noChangeAspect="1"/>
            </p:cNvPicPr>
            <p:nvPr/>
          </p:nvPicPr>
          <p:blipFill>
            <a:blip r:embed="rId2" cstate="print"/>
            <a:stretch>
              <a:fillRect/>
            </a:stretch>
          </p:blipFill>
          <p:spPr>
            <a:xfrm>
              <a:off x="2357422" y="2643182"/>
              <a:ext cx="5182049" cy="2088061"/>
            </a:xfrm>
            <a:prstGeom prst="rect">
              <a:avLst/>
            </a:prstGeom>
          </p:spPr>
        </p:pic>
        <p:sp>
          <p:nvSpPr>
            <p:cNvPr id="6" name="文字方塊 5"/>
            <p:cNvSpPr txBox="1"/>
            <p:nvPr/>
          </p:nvSpPr>
          <p:spPr>
            <a:xfrm>
              <a:off x="1214414" y="3500438"/>
              <a:ext cx="902811" cy="400110"/>
            </a:xfrm>
            <a:prstGeom prst="rect">
              <a:avLst/>
            </a:prstGeom>
            <a:noFill/>
          </p:spPr>
          <p:txBody>
            <a:bodyPr wrap="none" rtlCol="0">
              <a:spAutoFit/>
            </a:bodyPr>
            <a:lstStyle/>
            <a:p>
              <a:r>
                <a:rPr lang="en-US" altLang="zh-TW" sz="2000" dirty="0" smtClean="0"/>
                <a:t>L1 = L2</a:t>
              </a:r>
              <a:endParaRPr lang="zh-TW" altLang="en-US" sz="2000" dirty="0"/>
            </a:p>
          </p:txBody>
        </p:sp>
        <p:sp>
          <p:nvSpPr>
            <p:cNvPr id="7" name="文字方塊 6"/>
            <p:cNvSpPr txBox="1"/>
            <p:nvPr/>
          </p:nvSpPr>
          <p:spPr>
            <a:xfrm>
              <a:off x="1214414" y="4000504"/>
              <a:ext cx="902811" cy="400110"/>
            </a:xfrm>
            <a:prstGeom prst="rect">
              <a:avLst/>
            </a:prstGeom>
            <a:noFill/>
          </p:spPr>
          <p:txBody>
            <a:bodyPr wrap="none" rtlCol="0">
              <a:spAutoFit/>
            </a:bodyPr>
            <a:lstStyle/>
            <a:p>
              <a:r>
                <a:rPr lang="en-US" altLang="zh-TW" sz="2000" dirty="0" smtClean="0"/>
                <a:t>L1 ≠ L2</a:t>
              </a:r>
              <a:endParaRPr lang="zh-TW" altLang="en-US" sz="2000" dirty="0"/>
            </a:p>
          </p:txBody>
        </p:sp>
        <p:sp>
          <p:nvSpPr>
            <p:cNvPr id="8" name="文字方塊 7"/>
            <p:cNvSpPr txBox="1"/>
            <p:nvPr/>
          </p:nvSpPr>
          <p:spPr>
            <a:xfrm>
              <a:off x="2357422" y="4214818"/>
              <a:ext cx="300082" cy="369332"/>
            </a:xfrm>
            <a:prstGeom prst="rect">
              <a:avLst/>
            </a:prstGeom>
            <a:noFill/>
          </p:spPr>
          <p:txBody>
            <a:bodyPr wrap="none" rtlCol="0">
              <a:spAutoFit/>
            </a:bodyPr>
            <a:lstStyle/>
            <a:p>
              <a:r>
                <a:rPr lang="en-US" altLang="zh-TW" dirty="0" smtClean="0"/>
                <a:t>*</a:t>
              </a:r>
              <a:endParaRPr lang="zh-TW" altLang="en-US" dirty="0"/>
            </a:p>
          </p:txBody>
        </p:sp>
        <p:sp>
          <p:nvSpPr>
            <p:cNvPr id="9" name="文字方塊 8"/>
            <p:cNvSpPr txBox="1"/>
            <p:nvPr/>
          </p:nvSpPr>
          <p:spPr>
            <a:xfrm>
              <a:off x="3571868" y="4214818"/>
              <a:ext cx="300082" cy="369332"/>
            </a:xfrm>
            <a:prstGeom prst="rect">
              <a:avLst/>
            </a:prstGeom>
            <a:noFill/>
          </p:spPr>
          <p:txBody>
            <a:bodyPr wrap="none" rtlCol="0">
              <a:spAutoFit/>
            </a:bodyPr>
            <a:lstStyle/>
            <a:p>
              <a:r>
                <a:rPr lang="en-US" altLang="zh-TW" dirty="0" smtClean="0"/>
                <a:t>*</a:t>
              </a:r>
              <a:endParaRPr lang="zh-TW" altLang="en-US" dirty="0"/>
            </a:p>
          </p:txBody>
        </p:sp>
        <p:sp>
          <p:nvSpPr>
            <p:cNvPr id="10" name="文字方塊 9"/>
            <p:cNvSpPr txBox="1"/>
            <p:nvPr/>
          </p:nvSpPr>
          <p:spPr>
            <a:xfrm>
              <a:off x="4572000" y="4214818"/>
              <a:ext cx="300082" cy="369332"/>
            </a:xfrm>
            <a:prstGeom prst="rect">
              <a:avLst/>
            </a:prstGeom>
            <a:noFill/>
          </p:spPr>
          <p:txBody>
            <a:bodyPr wrap="none" rtlCol="0">
              <a:spAutoFit/>
            </a:bodyPr>
            <a:lstStyle/>
            <a:p>
              <a:r>
                <a:rPr lang="en-US" altLang="zh-TW" dirty="0" smtClean="0"/>
                <a:t>*</a:t>
              </a:r>
              <a:endParaRPr lang="zh-TW" altLang="en-US" dirty="0"/>
            </a:p>
          </p:txBody>
        </p:sp>
        <p:sp>
          <p:nvSpPr>
            <p:cNvPr id="11" name="文字方塊 10"/>
            <p:cNvSpPr txBox="1"/>
            <p:nvPr/>
          </p:nvSpPr>
          <p:spPr>
            <a:xfrm>
              <a:off x="6143636" y="4214818"/>
              <a:ext cx="300082" cy="369332"/>
            </a:xfrm>
            <a:prstGeom prst="rect">
              <a:avLst/>
            </a:prstGeom>
            <a:noFill/>
          </p:spPr>
          <p:txBody>
            <a:bodyPr wrap="none" rtlCol="0">
              <a:spAutoFit/>
            </a:bodyPr>
            <a:lstStyle/>
            <a:p>
              <a:r>
                <a:rPr lang="en-US" altLang="zh-TW" dirty="0" smtClean="0"/>
                <a:t>*</a:t>
              </a:r>
              <a:endParaRPr lang="zh-TW" altLang="en-US" dirty="0"/>
            </a:p>
          </p:txBody>
        </p:sp>
      </p:grpSp>
      <p:graphicFrame>
        <p:nvGraphicFramePr>
          <p:cNvPr id="13" name="圖表 12"/>
          <p:cNvGraphicFramePr/>
          <p:nvPr/>
        </p:nvGraphicFramePr>
        <p:xfrm>
          <a:off x="500034" y="4071942"/>
          <a:ext cx="4153559" cy="27860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圖表 14"/>
          <p:cNvGraphicFramePr/>
          <p:nvPr/>
        </p:nvGraphicFramePr>
        <p:xfrm>
          <a:off x="4572000" y="4071942"/>
          <a:ext cx="4153559" cy="278605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b="1" dirty="0" smtClean="0"/>
              <a:t>Southern Min cognates in</a:t>
            </a:r>
            <a:br>
              <a:rPr lang="en-US" altLang="zh-TW" b="1" dirty="0" smtClean="0"/>
            </a:br>
            <a:r>
              <a:rPr lang="en-US" altLang="zh-TW" b="1" dirty="0" smtClean="0"/>
              <a:t>Mandarin </a:t>
            </a:r>
            <a:r>
              <a:rPr lang="en-US" altLang="zh-TW" b="1" dirty="0" err="1" smtClean="0"/>
              <a:t>wordlikeness</a:t>
            </a:r>
            <a:r>
              <a:rPr lang="en-US" altLang="zh-TW" b="1" dirty="0" smtClean="0"/>
              <a:t> judgments</a:t>
            </a:r>
            <a:endParaRPr lang="zh-TW" altLang="en-US" b="1" dirty="0"/>
          </a:p>
        </p:txBody>
      </p:sp>
      <p:sp>
        <p:nvSpPr>
          <p:cNvPr id="3" name="內容版面配置區 2"/>
          <p:cNvSpPr>
            <a:spLocks noGrp="1"/>
          </p:cNvSpPr>
          <p:nvPr>
            <p:ph idx="1"/>
          </p:nvPr>
        </p:nvSpPr>
        <p:spPr>
          <a:xfrm>
            <a:off x="457200" y="1600201"/>
            <a:ext cx="8229600" cy="1614485"/>
          </a:xfrm>
        </p:spPr>
        <p:txBody>
          <a:bodyPr>
            <a:normAutofit fontScale="92500"/>
          </a:bodyPr>
          <a:lstStyle/>
          <a:p>
            <a:r>
              <a:rPr lang="en-US" altLang="zh-TW" dirty="0" smtClean="0"/>
              <a:t>Most (85%) characters in 3000 test items appear in our S. Min corpus (transcribed etymologically)</a:t>
            </a:r>
          </a:p>
          <a:p>
            <a:r>
              <a:rPr lang="en-US" altLang="zh-TW" dirty="0" smtClean="0"/>
              <a:t>Cognates help, especially for second character</a:t>
            </a:r>
          </a:p>
          <a:p>
            <a:pPr lvl="1"/>
            <a:endParaRPr lang="en-US" altLang="zh-TW" dirty="0" smtClean="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29</a:t>
            </a:fld>
            <a:endParaRPr lang="zh-TW" altLang="en-US" dirty="0"/>
          </a:p>
        </p:txBody>
      </p:sp>
      <p:graphicFrame>
        <p:nvGraphicFramePr>
          <p:cNvPr id="5" name="圖表 4"/>
          <p:cNvGraphicFramePr/>
          <p:nvPr/>
        </p:nvGraphicFramePr>
        <p:xfrm>
          <a:off x="1285852" y="3143248"/>
          <a:ext cx="6500858" cy="3492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Overview</a:t>
            </a:r>
            <a:endParaRPr lang="zh-TW" altLang="en-US" b="1" dirty="0"/>
          </a:p>
        </p:txBody>
      </p:sp>
      <p:sp>
        <p:nvSpPr>
          <p:cNvPr id="3" name="內容版面配置區 2"/>
          <p:cNvSpPr>
            <a:spLocks noGrp="1"/>
          </p:cNvSpPr>
          <p:nvPr>
            <p:ph idx="1"/>
          </p:nvPr>
        </p:nvSpPr>
        <p:spPr/>
        <p:txBody>
          <a:bodyPr/>
          <a:lstStyle/>
          <a:p>
            <a:r>
              <a:rPr lang="en-US" altLang="zh-TW" dirty="0" smtClean="0"/>
              <a:t>The Chinese word for “word”</a:t>
            </a:r>
          </a:p>
          <a:p>
            <a:r>
              <a:rPr lang="en-US" altLang="zh-TW" dirty="0" smtClean="0"/>
              <a:t>Words in speech</a:t>
            </a:r>
          </a:p>
          <a:p>
            <a:r>
              <a:rPr lang="en-US" altLang="zh-TW" dirty="0" smtClean="0"/>
              <a:t>Words in reading</a:t>
            </a:r>
          </a:p>
          <a:p>
            <a:r>
              <a:rPr lang="en-US" altLang="zh-TW" dirty="0" err="1" smtClean="0"/>
              <a:t>Wordlikeness</a:t>
            </a:r>
            <a:r>
              <a:rPr lang="en-US" altLang="zh-TW" dirty="0" smtClean="0"/>
              <a:t> judgments</a:t>
            </a:r>
          </a:p>
          <a:p>
            <a:r>
              <a:rPr lang="en-US" altLang="zh-TW" dirty="0" smtClean="0"/>
              <a:t>Words in a second language</a:t>
            </a:r>
            <a:endParaRPr lang="zh-TW" altLang="en-US"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3</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Conclusions</a:t>
            </a:r>
            <a:endParaRPr lang="zh-TW" altLang="en-US" b="1" dirty="0"/>
          </a:p>
        </p:txBody>
      </p:sp>
      <p:sp>
        <p:nvSpPr>
          <p:cNvPr id="3" name="內容版面配置區 2"/>
          <p:cNvSpPr>
            <a:spLocks noGrp="1"/>
          </p:cNvSpPr>
          <p:nvPr>
            <p:ph idx="1"/>
          </p:nvPr>
        </p:nvSpPr>
        <p:spPr>
          <a:xfrm>
            <a:off x="457200" y="1600200"/>
            <a:ext cx="8229600" cy="4829196"/>
          </a:xfrm>
        </p:spPr>
        <p:txBody>
          <a:bodyPr>
            <a:normAutofit/>
          </a:bodyPr>
          <a:lstStyle/>
          <a:p>
            <a:r>
              <a:rPr lang="en-US" altLang="zh-TW" dirty="0" smtClean="0"/>
              <a:t>Words are one of those things that seem to exist despite resisting definition</a:t>
            </a:r>
          </a:p>
          <a:p>
            <a:pPr lvl="1"/>
            <a:r>
              <a:rPr lang="en-US" altLang="zh-TW" dirty="0" err="1" smtClean="0"/>
              <a:t>Wordhood</a:t>
            </a:r>
            <a:r>
              <a:rPr lang="en-US" altLang="zh-TW" dirty="0" smtClean="0"/>
              <a:t> depends on the specific process</a:t>
            </a:r>
          </a:p>
          <a:p>
            <a:r>
              <a:rPr lang="en-US" altLang="zh-TW" dirty="0" smtClean="0"/>
              <a:t>In particular for Chinese:</a:t>
            </a:r>
          </a:p>
          <a:p>
            <a:pPr lvl="1"/>
            <a:r>
              <a:rPr lang="en-US" altLang="zh-TW" dirty="0" smtClean="0"/>
              <a:t>Listeners don’t access words via morphemes</a:t>
            </a:r>
          </a:p>
          <a:p>
            <a:pPr lvl="1"/>
            <a:r>
              <a:rPr lang="en-US" altLang="zh-TW" dirty="0" smtClean="0"/>
              <a:t>Speakers care a lot about prosodic constituents</a:t>
            </a:r>
          </a:p>
          <a:p>
            <a:pPr lvl="1"/>
            <a:r>
              <a:rPr lang="en-US" altLang="zh-TW" dirty="0" smtClean="0"/>
              <a:t>Readers access words via characters (&amp; vice versa)</a:t>
            </a:r>
          </a:p>
          <a:p>
            <a:pPr lvl="1"/>
            <a:r>
              <a:rPr lang="en-US" altLang="zh-TW" dirty="0" err="1" smtClean="0"/>
              <a:t>Wordlikeness</a:t>
            </a:r>
            <a:r>
              <a:rPr lang="en-US" altLang="zh-TW" dirty="0" smtClean="0"/>
              <a:t> reflects the lexicon, but not trivially</a:t>
            </a:r>
          </a:p>
          <a:p>
            <a:pPr lvl="1"/>
            <a:r>
              <a:rPr lang="en-US" altLang="zh-TW" dirty="0" smtClean="0"/>
              <a:t>Morphology modulates cross-language influences</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30</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References (1/4)</a:t>
            </a:r>
            <a:endParaRPr lang="zh-TW" altLang="en-US" b="1" dirty="0"/>
          </a:p>
        </p:txBody>
      </p:sp>
      <p:sp>
        <p:nvSpPr>
          <p:cNvPr id="3" name="內容版面配置區 2"/>
          <p:cNvSpPr>
            <a:spLocks noGrp="1"/>
          </p:cNvSpPr>
          <p:nvPr>
            <p:ph idx="1"/>
          </p:nvPr>
        </p:nvSpPr>
        <p:spPr/>
        <p:txBody>
          <a:bodyPr>
            <a:normAutofit fontScale="62500" lnSpcReduction="20000"/>
          </a:bodyPr>
          <a:lstStyle/>
          <a:p>
            <a:pPr>
              <a:buNone/>
            </a:pPr>
            <a:r>
              <a:rPr lang="en-US" altLang="zh-TW" dirty="0" err="1" smtClean="0"/>
              <a:t>Baayen</a:t>
            </a:r>
            <a:r>
              <a:rPr lang="en-US" altLang="zh-TW" dirty="0" smtClean="0"/>
              <a:t>, R.H., &amp; </a:t>
            </a:r>
            <a:r>
              <a:rPr lang="en-US" altLang="zh-TW" dirty="0" err="1" smtClean="0"/>
              <a:t>Renouf</a:t>
            </a:r>
            <a:r>
              <a:rPr lang="en-US" altLang="zh-TW" dirty="0" smtClean="0"/>
              <a:t>, A. (1996). Chronicling the </a:t>
            </a:r>
            <a:r>
              <a:rPr lang="en-US" altLang="zh-TW" i="1" dirty="0" smtClean="0"/>
              <a:t>Times</a:t>
            </a:r>
            <a:r>
              <a:rPr lang="en-US" altLang="zh-TW" dirty="0" smtClean="0"/>
              <a:t>: Productive lexical innovations in an English newspaper. </a:t>
            </a:r>
            <a:r>
              <a:rPr lang="en-US" altLang="zh-TW" i="1" dirty="0" smtClean="0"/>
              <a:t>Language, 72</a:t>
            </a:r>
            <a:r>
              <a:rPr lang="en-US" altLang="zh-TW" dirty="0" smtClean="0"/>
              <a:t>, 69-96.</a:t>
            </a:r>
          </a:p>
          <a:p>
            <a:pPr>
              <a:buNone/>
            </a:pPr>
            <a:r>
              <a:rPr lang="en-US" altLang="zh-TW" dirty="0" err="1" smtClean="0"/>
              <a:t>Bai</a:t>
            </a:r>
            <a:r>
              <a:rPr lang="en-US" altLang="zh-TW" dirty="0" smtClean="0"/>
              <a:t>, X., Yan, G., </a:t>
            </a:r>
            <a:r>
              <a:rPr lang="en-US" altLang="zh-TW" dirty="0" err="1" smtClean="0"/>
              <a:t>Liversedge</a:t>
            </a:r>
            <a:r>
              <a:rPr lang="en-US" altLang="zh-TW" dirty="0" smtClean="0"/>
              <a:t>, S. P., </a:t>
            </a:r>
            <a:r>
              <a:rPr lang="en-US" altLang="zh-TW" dirty="0" err="1" smtClean="0"/>
              <a:t>Zang</a:t>
            </a:r>
            <a:r>
              <a:rPr lang="en-US" altLang="zh-TW" dirty="0" smtClean="0"/>
              <a:t>, C., &amp; </a:t>
            </a:r>
            <a:r>
              <a:rPr lang="en-US" altLang="zh-TW" dirty="0" err="1" smtClean="0"/>
              <a:t>Rayner</a:t>
            </a:r>
            <a:r>
              <a:rPr lang="en-US" altLang="zh-TW" dirty="0" smtClean="0"/>
              <a:t>, K. (2008). Reading spaced and </a:t>
            </a:r>
            <a:r>
              <a:rPr lang="en-US" altLang="zh-TW" dirty="0" err="1" smtClean="0"/>
              <a:t>unspaced</a:t>
            </a:r>
            <a:r>
              <a:rPr lang="en-US" altLang="zh-TW" dirty="0" smtClean="0"/>
              <a:t> Chinese text: Evidence from eye movements. </a:t>
            </a:r>
            <a:r>
              <a:rPr lang="en-US" altLang="zh-TW" i="1" dirty="0" smtClean="0"/>
              <a:t>Journal of Experimental Psychology: Human Perception and Performance</a:t>
            </a:r>
            <a:r>
              <a:rPr lang="en-US" altLang="zh-TW" dirty="0" smtClean="0"/>
              <a:t>, </a:t>
            </a:r>
            <a:r>
              <a:rPr lang="en-US" altLang="zh-TW" i="1" dirty="0" smtClean="0"/>
              <a:t>34</a:t>
            </a:r>
            <a:r>
              <a:rPr lang="en-US" altLang="zh-TW" dirty="0" smtClean="0"/>
              <a:t>(5), 1277-1287.</a:t>
            </a:r>
          </a:p>
          <a:p>
            <a:pPr>
              <a:buNone/>
            </a:pPr>
            <a:r>
              <a:rPr lang="en-US" altLang="zh-TW" dirty="0" err="1" smtClean="0"/>
              <a:t>Balota</a:t>
            </a:r>
            <a:r>
              <a:rPr lang="en-US" altLang="zh-TW" dirty="0" smtClean="0"/>
              <a:t>, D. A., Yap, M. J., Hutchison, K. A., &amp; </a:t>
            </a:r>
            <a:r>
              <a:rPr lang="en-US" altLang="zh-TW" dirty="0" err="1" smtClean="0"/>
              <a:t>Cortese</a:t>
            </a:r>
            <a:r>
              <a:rPr lang="en-US" altLang="zh-TW" dirty="0" smtClean="0"/>
              <a:t>, M. J. (2012). </a:t>
            </a:r>
            <a:r>
              <a:rPr lang="en-US" altLang="zh-TW" dirty="0" err="1" smtClean="0"/>
              <a:t>Megastudies</a:t>
            </a:r>
            <a:r>
              <a:rPr lang="en-US" altLang="zh-TW" dirty="0" smtClean="0"/>
              <a:t>: What do millions (or so) of trials tell me about lexical processing? In J. S. Adelman (Ed.) </a:t>
            </a:r>
            <a:r>
              <a:rPr lang="en-US" altLang="zh-TW" i="1" dirty="0" smtClean="0"/>
              <a:t>Visual word recognition 1: Models and methods, orthography and phonology </a:t>
            </a:r>
            <a:r>
              <a:rPr lang="en-US" altLang="zh-TW" dirty="0" smtClean="0"/>
              <a:t>(pp. 90-115). Hove, England: Psychology Press.</a:t>
            </a:r>
          </a:p>
          <a:p>
            <a:pPr>
              <a:buNone/>
            </a:pPr>
            <a:r>
              <a:rPr lang="en-US" altLang="zh-TW" dirty="0" smtClean="0"/>
              <a:t>Chao, Y.-R. (1968). </a:t>
            </a:r>
            <a:r>
              <a:rPr lang="en-US" altLang="zh-TW" i="1" dirty="0" smtClean="0"/>
              <a:t>A grammar of spoken Chinese</a:t>
            </a:r>
            <a:r>
              <a:rPr lang="en-US" altLang="zh-TW" dirty="0" smtClean="0"/>
              <a:t>. Berkeley: University of California Press.</a:t>
            </a:r>
          </a:p>
          <a:p>
            <a:pPr>
              <a:buNone/>
            </a:pPr>
            <a:r>
              <a:rPr lang="en-US" altLang="zh-TW" dirty="0" smtClean="0"/>
              <a:t>Chen, J.-Y. (1999). Word recognition during the reading of Chinese sentences: evidence from studying the word superiority effect. In J. Wang, A. W. </a:t>
            </a:r>
            <a:r>
              <a:rPr lang="en-US" altLang="zh-TW" dirty="0" err="1" smtClean="0"/>
              <a:t>Inhoff</a:t>
            </a:r>
            <a:r>
              <a:rPr lang="en-US" altLang="zh-TW" dirty="0" smtClean="0"/>
              <a:t>, &amp; H.-C. Chen (Eds.), </a:t>
            </a:r>
            <a:r>
              <a:rPr lang="en-US" altLang="zh-TW" i="1" dirty="0" smtClean="0"/>
              <a:t>Reading Chinese script: A cognitive analysis </a:t>
            </a:r>
            <a:r>
              <a:rPr lang="en-US" altLang="zh-TW" dirty="0" smtClean="0"/>
              <a:t>(pp. 239-256). Mahwah, New Jersey: Lawrence Erlbaum Associates.</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31</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References (2/4)</a:t>
            </a:r>
            <a:endParaRPr lang="zh-TW" altLang="en-US" b="1" dirty="0"/>
          </a:p>
        </p:txBody>
      </p:sp>
      <p:sp>
        <p:nvSpPr>
          <p:cNvPr id="3" name="內容版面配置區 2"/>
          <p:cNvSpPr>
            <a:spLocks noGrp="1"/>
          </p:cNvSpPr>
          <p:nvPr>
            <p:ph idx="1"/>
          </p:nvPr>
        </p:nvSpPr>
        <p:spPr>
          <a:xfrm>
            <a:off x="457200" y="1600200"/>
            <a:ext cx="8229600" cy="4972072"/>
          </a:xfrm>
        </p:spPr>
        <p:txBody>
          <a:bodyPr>
            <a:normAutofit fontScale="62500" lnSpcReduction="20000"/>
          </a:bodyPr>
          <a:lstStyle/>
          <a:p>
            <a:pPr>
              <a:buNone/>
            </a:pPr>
            <a:r>
              <a:rPr lang="en-US" altLang="zh-TW" dirty="0" smtClean="0"/>
              <a:t>Cheng, C., Wang, M., &amp; </a:t>
            </a:r>
            <a:r>
              <a:rPr lang="en-US" altLang="zh-TW" dirty="0" err="1" smtClean="0"/>
              <a:t>Perfetti</a:t>
            </a:r>
            <a:r>
              <a:rPr lang="en-US" altLang="zh-TW" dirty="0" smtClean="0"/>
              <a:t>, C. A. (2011). Acquisition of compound words in Chinese–English bilingual children: Decomposition and cross-language activation. </a:t>
            </a:r>
            <a:r>
              <a:rPr lang="en-US" altLang="zh-TW" i="1" dirty="0" smtClean="0"/>
              <a:t>Applied Psycholinguistics</a:t>
            </a:r>
            <a:r>
              <a:rPr lang="en-US" altLang="zh-TW" dirty="0" smtClean="0"/>
              <a:t>, </a:t>
            </a:r>
            <a:r>
              <a:rPr lang="en-US" altLang="zh-TW" i="1" dirty="0" smtClean="0"/>
              <a:t>32</a:t>
            </a:r>
            <a:r>
              <a:rPr lang="en-US" altLang="zh-TW" dirty="0" smtClean="0"/>
              <a:t>(03), 583-600.</a:t>
            </a:r>
          </a:p>
          <a:p>
            <a:pPr>
              <a:buNone/>
            </a:pPr>
            <a:r>
              <a:rPr lang="en-US" altLang="zh-TW" dirty="0" err="1" smtClean="0"/>
              <a:t>Duanmu</a:t>
            </a:r>
            <a:r>
              <a:rPr lang="en-US" altLang="zh-TW" dirty="0" smtClean="0"/>
              <a:t>, S., &amp; Dong, Y. (2015). Homophone density and word length in Chinese. In Y. Hsiao &amp; L.-H. Wee (Eds.) </a:t>
            </a:r>
            <a:r>
              <a:rPr lang="en-US" altLang="zh-TW" i="1" dirty="0" smtClean="0"/>
              <a:t>Capturing phonological shades within and across languages</a:t>
            </a:r>
            <a:r>
              <a:rPr lang="en-US" altLang="zh-TW" dirty="0" smtClean="0"/>
              <a:t> (pp. 213-242). Cambridge Scholars Publishing.</a:t>
            </a:r>
          </a:p>
          <a:p>
            <a:pPr>
              <a:buNone/>
            </a:pPr>
            <a:r>
              <a:rPr lang="en-US" altLang="zh-TW" dirty="0" smtClean="0"/>
              <a:t>Huang, C.-R., Chen, K.-J., Chen, F.-Y., &amp; Chang, L.-L. (1997). Segmentation standard for Chinese natural language processing. </a:t>
            </a:r>
            <a:r>
              <a:rPr lang="en-US" altLang="zh-TW" i="1" dirty="0" smtClean="0"/>
              <a:t>Computational Linguistics and Chinese Language Processing, 2 </a:t>
            </a:r>
            <a:r>
              <a:rPr lang="en-US" altLang="zh-TW" dirty="0" smtClean="0"/>
              <a:t>(2), 47-62. </a:t>
            </a:r>
            <a:r>
              <a:rPr lang="en-US" altLang="zh-TW" u="sng" dirty="0" smtClean="0"/>
              <a:t>http://app.sinica.edu.tw/kiwi/mkiwi/</a:t>
            </a:r>
          </a:p>
          <a:p>
            <a:pPr>
              <a:buNone/>
            </a:pPr>
            <a:r>
              <a:rPr lang="en-US" altLang="zh-TW" dirty="0" err="1" smtClean="0"/>
              <a:t>Inhoff</a:t>
            </a:r>
            <a:r>
              <a:rPr lang="en-US" altLang="zh-TW" dirty="0" smtClean="0"/>
              <a:t>, A. W., &amp; Wu, C. (2005). Eye movements and the identification of spatially ambiguous words during Chinese sentence reading. </a:t>
            </a:r>
            <a:r>
              <a:rPr lang="en-US" altLang="zh-TW" i="1" dirty="0" smtClean="0"/>
              <a:t>Memory &amp; Cognition</a:t>
            </a:r>
            <a:r>
              <a:rPr lang="en-US" altLang="zh-TW" dirty="0" smtClean="0"/>
              <a:t>, </a:t>
            </a:r>
            <a:r>
              <a:rPr lang="en-US" altLang="zh-TW" i="1" dirty="0" smtClean="0"/>
              <a:t>33</a:t>
            </a:r>
            <a:r>
              <a:rPr lang="en-US" altLang="zh-TW" dirty="0" smtClean="0"/>
              <a:t>(8), 1345-1356.</a:t>
            </a:r>
          </a:p>
          <a:p>
            <a:pPr>
              <a:buNone/>
            </a:pPr>
            <a:r>
              <a:rPr lang="en-US" altLang="zh-TW" dirty="0" err="1" smtClean="0"/>
              <a:t>Levelt</a:t>
            </a:r>
            <a:r>
              <a:rPr lang="en-US" altLang="zh-TW" dirty="0" smtClean="0"/>
              <a:t>, W. J., </a:t>
            </a:r>
            <a:r>
              <a:rPr lang="en-US" altLang="zh-TW" dirty="0" err="1" smtClean="0"/>
              <a:t>Roelofs</a:t>
            </a:r>
            <a:r>
              <a:rPr lang="en-US" altLang="zh-TW" dirty="0" smtClean="0"/>
              <a:t>, A., &amp; Meyer, A. S. (1999). A theory of lexical access in speech production. </a:t>
            </a:r>
            <a:r>
              <a:rPr lang="en-US" altLang="zh-TW" i="1" dirty="0" smtClean="0"/>
              <a:t>Behavioral and Brain Sciences, 22</a:t>
            </a:r>
            <a:r>
              <a:rPr lang="en-US" altLang="zh-TW" dirty="0" smtClean="0"/>
              <a:t>(1), 1-75.</a:t>
            </a:r>
            <a:endParaRPr lang="en-US" altLang="zh-TW" u="sng" dirty="0" smtClean="0"/>
          </a:p>
          <a:p>
            <a:pPr>
              <a:buNone/>
            </a:pPr>
            <a:r>
              <a:rPr lang="en-US" altLang="zh-TW" dirty="0" smtClean="0"/>
              <a:t>Li, X., </a:t>
            </a:r>
            <a:r>
              <a:rPr lang="en-US" altLang="zh-TW" dirty="0" err="1" smtClean="0"/>
              <a:t>Rayner</a:t>
            </a:r>
            <a:r>
              <a:rPr lang="en-US" altLang="zh-TW" dirty="0" smtClean="0"/>
              <a:t>, K., &amp; Cave, K. R. (2009). On the segmentation of Chinese words during reading. </a:t>
            </a:r>
            <a:r>
              <a:rPr lang="en-US" altLang="zh-TW" i="1" dirty="0" smtClean="0"/>
              <a:t>Cognitive Psychology</a:t>
            </a:r>
            <a:r>
              <a:rPr lang="en-US" altLang="zh-TW" dirty="0" smtClean="0"/>
              <a:t>, </a:t>
            </a:r>
            <a:r>
              <a:rPr lang="en-US" altLang="zh-TW" i="1" dirty="0" smtClean="0"/>
              <a:t>58</a:t>
            </a:r>
            <a:r>
              <a:rPr lang="en-US" altLang="zh-TW" dirty="0" smtClean="0"/>
              <a:t>(4), 525-552.</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32</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References (3/4)</a:t>
            </a:r>
            <a:endParaRPr lang="zh-TW" altLang="en-US" b="1" dirty="0"/>
          </a:p>
        </p:txBody>
      </p:sp>
      <p:sp>
        <p:nvSpPr>
          <p:cNvPr id="3" name="內容版面配置區 2"/>
          <p:cNvSpPr>
            <a:spLocks noGrp="1"/>
          </p:cNvSpPr>
          <p:nvPr>
            <p:ph idx="1"/>
          </p:nvPr>
        </p:nvSpPr>
        <p:spPr/>
        <p:txBody>
          <a:bodyPr>
            <a:normAutofit fontScale="62500" lnSpcReduction="20000"/>
          </a:bodyPr>
          <a:lstStyle/>
          <a:p>
            <a:pPr>
              <a:buNone/>
            </a:pPr>
            <a:r>
              <a:rPr lang="en-US" altLang="zh-TW" dirty="0" smtClean="0"/>
              <a:t>Miller, G. (1956). The magical number seven: plus or minus two. Some limits on our capacity for processing information. </a:t>
            </a:r>
            <a:r>
              <a:rPr lang="en-US" altLang="zh-TW" i="1" dirty="0" smtClean="0"/>
              <a:t>Psychological Review, 9</a:t>
            </a:r>
            <a:r>
              <a:rPr lang="en-US" altLang="zh-TW" dirty="0" smtClean="0"/>
              <a:t>, 81-97.</a:t>
            </a:r>
          </a:p>
          <a:p>
            <a:pPr>
              <a:buNone/>
            </a:pPr>
            <a:r>
              <a:rPr lang="en-US" altLang="zh-TW" dirty="0" smtClean="0"/>
              <a:t>Myers, J. (2012). Chinese as a natural experiment. In G. </a:t>
            </a:r>
            <a:r>
              <a:rPr lang="en-US" altLang="zh-TW" dirty="0" err="1" smtClean="0"/>
              <a:t>Libben</a:t>
            </a:r>
            <a:r>
              <a:rPr lang="en-US" altLang="zh-TW" dirty="0" smtClean="0"/>
              <a:t>, G. </a:t>
            </a:r>
            <a:r>
              <a:rPr lang="en-US" altLang="zh-TW" dirty="0" err="1" smtClean="0"/>
              <a:t>Jarema</a:t>
            </a:r>
            <a:r>
              <a:rPr lang="en-US" altLang="zh-TW" dirty="0" smtClean="0"/>
              <a:t>, &amp; C. Westbury (Eds.), </a:t>
            </a:r>
            <a:r>
              <a:rPr lang="en-US" altLang="zh-TW" i="1" dirty="0" smtClean="0"/>
              <a:t>Methodological and analytic frontiers in lexical research </a:t>
            </a:r>
            <a:r>
              <a:rPr lang="en-US" altLang="zh-TW" dirty="0" smtClean="0"/>
              <a:t>(pp. 155-169). Amsterdam: John </a:t>
            </a:r>
            <a:r>
              <a:rPr lang="en-US" altLang="zh-TW" dirty="0" err="1" smtClean="0"/>
              <a:t>Benjamins</a:t>
            </a:r>
            <a:r>
              <a:rPr lang="en-US" altLang="zh-TW" dirty="0" smtClean="0"/>
              <a:t>.</a:t>
            </a:r>
          </a:p>
          <a:p>
            <a:pPr>
              <a:buNone/>
            </a:pPr>
            <a:r>
              <a:rPr lang="en-US" altLang="zh-TW" dirty="0" smtClean="0"/>
              <a:t>Myers, J. (2014). Neighborhood effects in </a:t>
            </a:r>
            <a:r>
              <a:rPr lang="en-US" altLang="zh-TW" dirty="0" err="1" smtClean="0"/>
              <a:t>wordlikeness</a:t>
            </a:r>
            <a:r>
              <a:rPr lang="en-US" altLang="zh-TW" dirty="0" smtClean="0"/>
              <a:t> judgments of </a:t>
            </a:r>
            <a:r>
              <a:rPr lang="en-US" altLang="zh-TW" dirty="0" err="1" smtClean="0"/>
              <a:t>nonlexical</a:t>
            </a:r>
            <a:r>
              <a:rPr lang="en-US" altLang="zh-TW" dirty="0" smtClean="0"/>
              <a:t> Mandarin disyllables. Presented at the Ninth International Conference on the Mental Lexicon, Niagara-on-the-Lake, ON, Canada.</a:t>
            </a:r>
          </a:p>
          <a:p>
            <a:pPr>
              <a:buNone/>
            </a:pPr>
            <a:r>
              <a:rPr lang="en-US" altLang="zh-TW" dirty="0" smtClean="0"/>
              <a:t>Myers, J. (2015). Trochaic feet in spontaneous spoken Southern Min. Presented at The 27th North American Conference on Chinese Linguistics (NACCL-27), Los Angeles.</a:t>
            </a:r>
          </a:p>
          <a:p>
            <a:pPr>
              <a:buNone/>
            </a:pPr>
            <a:r>
              <a:rPr lang="en-US" altLang="zh-TW" dirty="0" smtClean="0"/>
              <a:t>Myers, J. (forthcoming). Processing of Chinese compounds. In R. </a:t>
            </a:r>
            <a:r>
              <a:rPr lang="en-US" altLang="zh-TW" dirty="0" err="1" smtClean="0"/>
              <a:t>Sybesma</a:t>
            </a:r>
            <a:r>
              <a:rPr lang="en-US" altLang="zh-TW" dirty="0" smtClean="0"/>
              <a:t>, W. Behr, Y. </a:t>
            </a:r>
            <a:r>
              <a:rPr lang="en-US" altLang="zh-TW" dirty="0" err="1" smtClean="0"/>
              <a:t>Gu</a:t>
            </a:r>
            <a:r>
              <a:rPr lang="en-US" altLang="zh-TW" dirty="0" smtClean="0"/>
              <a:t>, Z. Handel, C.-T. J. Huang, &amp; J. Myers (Eds.), </a:t>
            </a:r>
            <a:r>
              <a:rPr lang="en-US" altLang="zh-TW" i="1" dirty="0" smtClean="0"/>
              <a:t>Encyclopedia of Chinese Language and Linguistics</a:t>
            </a:r>
            <a:r>
              <a:rPr lang="en-US" altLang="zh-TW" dirty="0" smtClean="0"/>
              <a:t>. Leiden, Netherlands: Brill.</a:t>
            </a:r>
          </a:p>
          <a:p>
            <a:pPr>
              <a:buNone/>
            </a:pPr>
            <a:r>
              <a:rPr lang="en-US" altLang="zh-TW" dirty="0" smtClean="0"/>
              <a:t>.</a:t>
            </a:r>
            <a:endParaRPr lang="zh-TW" altLang="en-US"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33</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References (4/4)</a:t>
            </a:r>
            <a:endParaRPr lang="zh-TW" altLang="en-US" b="1" dirty="0"/>
          </a:p>
        </p:txBody>
      </p:sp>
      <p:sp>
        <p:nvSpPr>
          <p:cNvPr id="3" name="內容版面配置區 2"/>
          <p:cNvSpPr>
            <a:spLocks noGrp="1"/>
          </p:cNvSpPr>
          <p:nvPr>
            <p:ph idx="1"/>
          </p:nvPr>
        </p:nvSpPr>
        <p:spPr>
          <a:xfrm>
            <a:off x="457200" y="1600200"/>
            <a:ext cx="8229600" cy="4972072"/>
          </a:xfrm>
        </p:spPr>
        <p:txBody>
          <a:bodyPr>
            <a:normAutofit fontScale="62500" lnSpcReduction="20000"/>
          </a:bodyPr>
          <a:lstStyle/>
          <a:p>
            <a:pPr>
              <a:buNone/>
            </a:pPr>
            <a:r>
              <a:rPr lang="en-US" altLang="zh-TW" dirty="0" smtClean="0"/>
              <a:t>Packard, J. L. (1999). Lexical access in Chinese speech comprehension and production. </a:t>
            </a:r>
            <a:r>
              <a:rPr lang="en-US" altLang="zh-TW" i="1" dirty="0" smtClean="0"/>
              <a:t>Brain &amp; Language, 68</a:t>
            </a:r>
            <a:r>
              <a:rPr lang="en-US" altLang="zh-TW" dirty="0" smtClean="0"/>
              <a:t>, 89-94.</a:t>
            </a:r>
          </a:p>
          <a:p>
            <a:pPr>
              <a:buNone/>
            </a:pPr>
            <a:r>
              <a:rPr lang="en-US" altLang="zh-TW" dirty="0" smtClean="0"/>
              <a:t>Packard, J. L. (2000). </a:t>
            </a:r>
            <a:r>
              <a:rPr lang="en-US" altLang="zh-TW" i="1" dirty="0" smtClean="0"/>
              <a:t>The morphology of Chinese</a:t>
            </a:r>
            <a:r>
              <a:rPr lang="en-US" altLang="zh-TW" dirty="0" smtClean="0"/>
              <a:t>. Cambridge University Press.</a:t>
            </a:r>
          </a:p>
          <a:p>
            <a:pPr>
              <a:buNone/>
            </a:pPr>
            <a:r>
              <a:rPr lang="en-US" altLang="zh-TW" dirty="0" smtClean="0"/>
              <a:t>Perry, C., &amp; </a:t>
            </a:r>
            <a:r>
              <a:rPr lang="en-US" altLang="zh-TW" dirty="0" err="1" smtClean="0"/>
              <a:t>Zhuang</a:t>
            </a:r>
            <a:r>
              <a:rPr lang="en-US" altLang="zh-TW" dirty="0" smtClean="0"/>
              <a:t>, J. (2005). Prosody and lemma selection. </a:t>
            </a:r>
            <a:r>
              <a:rPr lang="en-US" altLang="zh-TW" i="1" dirty="0" smtClean="0"/>
              <a:t>Memory and Cognition, 33</a:t>
            </a:r>
            <a:r>
              <a:rPr lang="en-US" altLang="zh-TW" dirty="0" smtClean="0"/>
              <a:t>, 862-870.</a:t>
            </a:r>
          </a:p>
          <a:p>
            <a:pPr>
              <a:buNone/>
            </a:pPr>
            <a:r>
              <a:rPr lang="en-US" altLang="zh-TW" dirty="0" err="1" smtClean="0"/>
              <a:t>Ruan</a:t>
            </a:r>
            <a:r>
              <a:rPr lang="en-US" altLang="zh-TW" dirty="0" smtClean="0"/>
              <a:t>, J.-C., Hsu, C.-W., Myers, J., &amp; </a:t>
            </a:r>
            <a:r>
              <a:rPr lang="en-US" altLang="zh-TW" dirty="0" err="1" smtClean="0"/>
              <a:t>Tsay</a:t>
            </a:r>
            <a:r>
              <a:rPr lang="en-US" altLang="zh-TW" dirty="0" smtClean="0"/>
              <a:t>, J. S. (2012). Development and testing of transcription software for a Southern Min spoken corpus. </a:t>
            </a:r>
            <a:r>
              <a:rPr lang="en-US" altLang="zh-TW" i="1" dirty="0" smtClean="0"/>
              <a:t>International Journal of Computational Linguistics and Chinese Language Processing, 17 </a:t>
            </a:r>
            <a:r>
              <a:rPr lang="en-US" altLang="zh-TW" dirty="0" smtClean="0"/>
              <a:t>(1), 1-26.</a:t>
            </a:r>
          </a:p>
          <a:p>
            <a:pPr>
              <a:buNone/>
            </a:pPr>
            <a:r>
              <a:rPr lang="en-US" altLang="zh-TW" dirty="0" smtClean="0"/>
              <a:t>Tsai, C.-H. (2001). </a:t>
            </a:r>
            <a:r>
              <a:rPr lang="en-US" altLang="zh-TW" i="1" dirty="0" smtClean="0"/>
              <a:t>Word identification and eye movements in reading Chinese: A modeling approach</a:t>
            </a:r>
            <a:r>
              <a:rPr lang="en-US" altLang="zh-TW" dirty="0" smtClean="0"/>
              <a:t>. Doctoral dissertation, University of Illinois at Urbana-Champaign.</a:t>
            </a:r>
          </a:p>
          <a:p>
            <a:pPr>
              <a:buNone/>
            </a:pPr>
            <a:r>
              <a:rPr lang="en-US" altLang="zh-TW" dirty="0" err="1" smtClean="0"/>
              <a:t>Tsay</a:t>
            </a:r>
            <a:r>
              <a:rPr lang="en-US" altLang="zh-TW" dirty="0" smtClean="0"/>
              <a:t>, J., &amp; Myers, J. (2015). </a:t>
            </a:r>
            <a:r>
              <a:rPr lang="en-US" altLang="zh-TW" dirty="0" smtClean="0">
                <a:ea typeface="標楷體" pitchFamily="65" charset="-120"/>
              </a:rPr>
              <a:t>CCU Taiwanese Spoken Corpus</a:t>
            </a:r>
            <a:r>
              <a:rPr lang="en-US" altLang="zh-TW" dirty="0" smtClean="0"/>
              <a:t>. </a:t>
            </a:r>
            <a:r>
              <a:rPr lang="en-US" altLang="zh-TW" u="sng" dirty="0" smtClean="0"/>
              <a:t>http://lngproc.ccu.edu.tw/SouthernMinCorpus/</a:t>
            </a:r>
          </a:p>
          <a:p>
            <a:pPr>
              <a:buNone/>
            </a:pPr>
            <a:r>
              <a:rPr lang="en-US" altLang="zh-TW" dirty="0" smtClean="0"/>
              <a:t>Zhou, X., &amp; </a:t>
            </a:r>
            <a:r>
              <a:rPr lang="en-US" altLang="zh-TW" dirty="0" err="1" smtClean="0"/>
              <a:t>Marslen</a:t>
            </a:r>
            <a:r>
              <a:rPr lang="en-US" altLang="zh-TW" dirty="0" smtClean="0"/>
              <a:t>-Wilson, W. (1994). Words, morphemes, and syllables in the Chinese Mental lexicon. </a:t>
            </a:r>
            <a:r>
              <a:rPr lang="en-US" altLang="zh-TW" i="1" dirty="0" smtClean="0"/>
              <a:t>Language and Cognitive Processes, 9 </a:t>
            </a:r>
            <a:r>
              <a:rPr lang="en-US" altLang="zh-TW" dirty="0" smtClean="0"/>
              <a:t>(3), 393-422.</a:t>
            </a:r>
            <a:endParaRPr lang="zh-TW" altLang="en-US"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34</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Some senses of the word “word”</a:t>
            </a:r>
            <a:endParaRPr lang="zh-TW" altLang="en-US" b="1" dirty="0"/>
          </a:p>
        </p:txBody>
      </p:sp>
      <p:sp>
        <p:nvSpPr>
          <p:cNvPr id="3" name="內容版面配置區 2"/>
          <p:cNvSpPr>
            <a:spLocks noGrp="1"/>
          </p:cNvSpPr>
          <p:nvPr>
            <p:ph idx="1"/>
          </p:nvPr>
        </p:nvSpPr>
        <p:spPr/>
        <p:txBody>
          <a:bodyPr/>
          <a:lstStyle/>
          <a:p>
            <a:r>
              <a:rPr lang="en-US" altLang="zh-TW" dirty="0" smtClean="0"/>
              <a:t>Sociological words</a:t>
            </a:r>
          </a:p>
          <a:p>
            <a:r>
              <a:rPr lang="en-US" altLang="zh-TW" dirty="0" err="1" smtClean="0"/>
              <a:t>Morphosyntactic</a:t>
            </a:r>
            <a:r>
              <a:rPr lang="en-US" altLang="zh-TW" dirty="0" smtClean="0"/>
              <a:t> words</a:t>
            </a:r>
          </a:p>
          <a:p>
            <a:r>
              <a:rPr lang="en-US" altLang="zh-TW" dirty="0" smtClean="0"/>
              <a:t>Phonological words</a:t>
            </a:r>
          </a:p>
          <a:p>
            <a:r>
              <a:rPr lang="en-US" altLang="zh-TW" dirty="0" smtClean="0"/>
              <a:t>Psycholinguistic words</a:t>
            </a:r>
            <a:endParaRPr lang="zh-TW" altLang="en-US"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4</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Sociological words</a:t>
            </a:r>
            <a:endParaRPr lang="zh-TW" altLang="en-US" b="1" dirty="0"/>
          </a:p>
        </p:txBody>
      </p:sp>
      <p:sp>
        <p:nvSpPr>
          <p:cNvPr id="3" name="內容版面配置區 2"/>
          <p:cNvSpPr>
            <a:spLocks noGrp="1"/>
          </p:cNvSpPr>
          <p:nvPr>
            <p:ph idx="1"/>
          </p:nvPr>
        </p:nvSpPr>
        <p:spPr/>
        <p:txBody>
          <a:bodyPr/>
          <a:lstStyle/>
          <a:p>
            <a:pPr marL="92075" indent="0">
              <a:buNone/>
            </a:pPr>
            <a:r>
              <a:rPr lang="en-US" altLang="zh-TW" dirty="0" smtClean="0"/>
              <a:t>“... that type of unit, intermediate in size between a phoneme and a sentence, which the general, nonlinguistic public is conscious of.... It is the kind of thing ... which a teacher teaches children to read and write in school, which a writer is paid for in so much per thousand, [etc]....” (Chao 1968, p. 136)</a:t>
            </a:r>
          </a:p>
          <a:p>
            <a:pPr marL="92075" indent="0">
              <a:buNone/>
            </a:pPr>
            <a:r>
              <a:rPr lang="en-US" altLang="zh-TW" dirty="0" smtClean="0"/>
              <a:t>[It’s also the thing you look up in a dictionary.]</a:t>
            </a:r>
            <a:endParaRPr lang="zh-TW" altLang="en-US" dirty="0"/>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5</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Chinese characters as “words”</a:t>
            </a:r>
            <a:endParaRPr lang="zh-TW" altLang="en-US" b="1" dirty="0"/>
          </a:p>
        </p:txBody>
      </p:sp>
      <p:sp>
        <p:nvSpPr>
          <p:cNvPr id="3" name="內容版面配置區 2"/>
          <p:cNvSpPr>
            <a:spLocks noGrp="1"/>
          </p:cNvSpPr>
          <p:nvPr>
            <p:ph idx="1"/>
          </p:nvPr>
        </p:nvSpPr>
        <p:spPr>
          <a:xfrm>
            <a:off x="457200" y="1600200"/>
            <a:ext cx="8401080" cy="4525963"/>
          </a:xfrm>
        </p:spPr>
        <p:txBody>
          <a:bodyPr>
            <a:normAutofit/>
          </a:bodyPr>
          <a:lstStyle/>
          <a:p>
            <a:r>
              <a:rPr lang="en-US" altLang="zh-TW" dirty="0" smtClean="0"/>
              <a:t>Each Chinese character (typically) represents:</a:t>
            </a:r>
          </a:p>
          <a:p>
            <a:pPr lvl="1"/>
            <a:r>
              <a:rPr lang="en-US" altLang="zh-TW" dirty="0" smtClean="0"/>
              <a:t>One morpheme: </a:t>
            </a:r>
            <a:r>
              <a:rPr lang="zh-TW" altLang="en-US" b="1" dirty="0" smtClean="0">
                <a:solidFill>
                  <a:srgbClr val="FF0000"/>
                </a:solidFill>
                <a:latin typeface="+mn-ea"/>
              </a:rPr>
              <a:t>字</a:t>
            </a:r>
            <a:r>
              <a:rPr lang="zh-TW" altLang="en-US" dirty="0" smtClean="0"/>
              <a:t> </a:t>
            </a:r>
            <a:r>
              <a:rPr lang="en-US" altLang="zh-TW" dirty="0" smtClean="0"/>
              <a:t>= “character”</a:t>
            </a:r>
          </a:p>
          <a:p>
            <a:pPr lvl="2"/>
            <a:r>
              <a:rPr lang="en-US" altLang="zh-TW" dirty="0" smtClean="0"/>
              <a:t>Cf. </a:t>
            </a:r>
            <a:r>
              <a:rPr lang="zh-TW" altLang="en-US" b="1" dirty="0" smtClean="0">
                <a:solidFill>
                  <a:srgbClr val="FF0000"/>
                </a:solidFill>
                <a:latin typeface="+mn-ea"/>
              </a:rPr>
              <a:t>蝴蝶</a:t>
            </a:r>
            <a:r>
              <a:rPr lang="zh-TW" altLang="en-US" dirty="0" smtClean="0"/>
              <a:t> </a:t>
            </a:r>
            <a:r>
              <a:rPr lang="en-US" altLang="zh-TW" i="1" dirty="0" err="1" smtClean="0"/>
              <a:t>húdié</a:t>
            </a:r>
            <a:r>
              <a:rPr lang="en-US" altLang="zh-TW" dirty="0" smtClean="0"/>
              <a:t> “butterfly”</a:t>
            </a:r>
          </a:p>
          <a:p>
            <a:pPr lvl="1"/>
            <a:r>
              <a:rPr lang="en-US" altLang="zh-TW" dirty="0" smtClean="0"/>
              <a:t>One syllable: </a:t>
            </a:r>
            <a:r>
              <a:rPr lang="zh-TW" altLang="en-US" b="1" dirty="0" smtClean="0">
                <a:solidFill>
                  <a:srgbClr val="FF0000"/>
                </a:solidFill>
                <a:latin typeface="+mn-ea"/>
              </a:rPr>
              <a:t>字</a:t>
            </a:r>
            <a:r>
              <a:rPr lang="zh-TW" altLang="en-US" dirty="0" smtClean="0"/>
              <a:t> </a:t>
            </a:r>
            <a:r>
              <a:rPr lang="en-US" altLang="zh-TW" dirty="0" smtClean="0"/>
              <a:t>= </a:t>
            </a:r>
            <a:r>
              <a:rPr lang="en-US" altLang="zh-TW" i="1" dirty="0" err="1" smtClean="0"/>
              <a:t>zì</a:t>
            </a:r>
            <a:endParaRPr lang="en-US" altLang="zh-TW" dirty="0" smtClean="0"/>
          </a:p>
          <a:p>
            <a:pPr lvl="2"/>
            <a:r>
              <a:rPr lang="en-US" altLang="zh-TW" dirty="0" smtClean="0"/>
              <a:t>Cf. </a:t>
            </a:r>
            <a:r>
              <a:rPr lang="zh-TW" altLang="en-US" b="1" dirty="0" smtClean="0">
                <a:solidFill>
                  <a:srgbClr val="FF0000"/>
                </a:solidFill>
                <a:latin typeface="+mn-ea"/>
              </a:rPr>
              <a:t>兒</a:t>
            </a:r>
            <a:r>
              <a:rPr lang="zh-TW" altLang="en-US" dirty="0" smtClean="0"/>
              <a:t> </a:t>
            </a:r>
            <a:r>
              <a:rPr lang="en-US" altLang="zh-TW" dirty="0" smtClean="0"/>
              <a:t>(</a:t>
            </a:r>
            <a:r>
              <a:rPr lang="zh-TW" altLang="en-US" b="1" dirty="0" smtClean="0">
                <a:solidFill>
                  <a:srgbClr val="FF0000"/>
                </a:solidFill>
                <a:latin typeface="+mn-ea"/>
              </a:rPr>
              <a:t>儿</a:t>
            </a:r>
            <a:r>
              <a:rPr lang="en-US" altLang="zh-TW" dirty="0" smtClean="0"/>
              <a:t>)</a:t>
            </a:r>
            <a:r>
              <a:rPr lang="zh-TW" altLang="en-US" dirty="0" smtClean="0"/>
              <a:t> </a:t>
            </a:r>
            <a:r>
              <a:rPr lang="en-US" altLang="zh-TW" i="1" dirty="0" smtClean="0"/>
              <a:t>-r</a:t>
            </a:r>
            <a:r>
              <a:rPr lang="en-US" altLang="zh-TW" dirty="0" smtClean="0"/>
              <a:t> “dim. suf.”	</a:t>
            </a:r>
            <a:r>
              <a:rPr lang="zh-TW" altLang="en-US" b="1" dirty="0" smtClean="0">
                <a:solidFill>
                  <a:srgbClr val="FF0000"/>
                </a:solidFill>
                <a:latin typeface="+mn-ea"/>
              </a:rPr>
              <a:t>卅</a:t>
            </a:r>
            <a:r>
              <a:rPr lang="zh-TW" altLang="en-US" dirty="0" smtClean="0"/>
              <a:t> </a:t>
            </a:r>
            <a:r>
              <a:rPr lang="en-US" altLang="zh-TW" dirty="0" smtClean="0"/>
              <a:t>“thirty” </a:t>
            </a:r>
            <a:r>
              <a:rPr lang="en-US" altLang="zh-TW" i="1" dirty="0" err="1" smtClean="0"/>
              <a:t>sà</a:t>
            </a:r>
            <a:r>
              <a:rPr lang="en-US" altLang="zh-TW" dirty="0" smtClean="0"/>
              <a:t> (</a:t>
            </a:r>
            <a:r>
              <a:rPr lang="en-US" altLang="zh-TW" i="1" dirty="0" err="1" smtClean="0"/>
              <a:t>sānshí</a:t>
            </a:r>
            <a:r>
              <a:rPr lang="en-US" altLang="zh-TW" dirty="0" smtClean="0"/>
              <a:t> </a:t>
            </a:r>
            <a:r>
              <a:rPr lang="zh-TW" altLang="en-US" b="1" dirty="0" smtClean="0">
                <a:solidFill>
                  <a:srgbClr val="FF0000"/>
                </a:solidFill>
                <a:latin typeface="+mn-ea"/>
              </a:rPr>
              <a:t>三十</a:t>
            </a:r>
            <a:r>
              <a:rPr lang="en-US" altLang="zh-TW" dirty="0" smtClean="0"/>
              <a:t>)</a:t>
            </a:r>
            <a:endParaRPr lang="zh-TW" altLang="en-US" i="1" dirty="0" smtClean="0"/>
          </a:p>
          <a:p>
            <a:pPr lvl="1"/>
            <a:r>
              <a:rPr lang="en-US" altLang="zh-TW" dirty="0" smtClean="0"/>
              <a:t>The largest orthographic unit:</a:t>
            </a:r>
          </a:p>
          <a:p>
            <a:pPr lvl="2"/>
            <a:r>
              <a:rPr lang="en-US" altLang="zh-TW" dirty="0" smtClean="0">
                <a:ea typeface="標楷體" pitchFamily="65" charset="-120"/>
              </a:rPr>
              <a:t>No spaces, no special marks at line breaks</a:t>
            </a:r>
          </a:p>
          <a:p>
            <a:pPr lvl="2"/>
            <a:r>
              <a:rPr lang="en-US" altLang="zh-TW" dirty="0" smtClean="0"/>
              <a:t>Character strings can go left to right or downward</a:t>
            </a:r>
          </a:p>
          <a:p>
            <a:pPr lvl="2">
              <a:buNone/>
            </a:pPr>
            <a:r>
              <a:rPr lang="en-US" altLang="zh-TW" b="1" dirty="0" smtClean="0">
                <a:solidFill>
                  <a:srgbClr val="FF0000"/>
                </a:solidFill>
                <a:latin typeface="標楷體" pitchFamily="65" charset="-120"/>
                <a:ea typeface="標楷體" pitchFamily="65" charset="-120"/>
              </a:rPr>
              <a:t>	</a:t>
            </a:r>
            <a:r>
              <a:rPr lang="zh-TW" altLang="en-US" b="1" dirty="0" smtClean="0">
                <a:solidFill>
                  <a:srgbClr val="FF0000"/>
                </a:solidFill>
                <a:latin typeface="+mn-ea"/>
              </a:rPr>
              <a:t>看字</a:t>
            </a:r>
            <a:r>
              <a:rPr lang="zh-TW" altLang="en-US" dirty="0" smtClean="0"/>
              <a:t> </a:t>
            </a:r>
            <a:r>
              <a:rPr lang="en-US" altLang="zh-TW" i="1" dirty="0" err="1" smtClean="0"/>
              <a:t>kàn</a:t>
            </a:r>
            <a:r>
              <a:rPr lang="en-US" altLang="zh-TW" i="1" dirty="0" smtClean="0"/>
              <a:t> </a:t>
            </a:r>
            <a:r>
              <a:rPr lang="en-US" altLang="zh-TW" i="1" dirty="0" err="1" smtClean="0"/>
              <a:t>zì</a:t>
            </a:r>
            <a:r>
              <a:rPr lang="en-US" altLang="zh-TW" i="1" dirty="0" smtClean="0"/>
              <a:t> </a:t>
            </a:r>
            <a:r>
              <a:rPr lang="en-US" altLang="zh-TW" dirty="0" smtClean="0"/>
              <a:t>“look at characters; read” (word or phrase?)</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6</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err="1" smtClean="0"/>
              <a:t>Morphosyntactic</a:t>
            </a:r>
            <a:r>
              <a:rPr lang="en-US" altLang="zh-TW" b="1" dirty="0" smtClean="0"/>
              <a:t> words</a:t>
            </a:r>
            <a:endParaRPr lang="zh-TW" altLang="en-US" b="1" dirty="0"/>
          </a:p>
        </p:txBody>
      </p:sp>
      <p:sp>
        <p:nvSpPr>
          <p:cNvPr id="3" name="內容版面配置區 2"/>
          <p:cNvSpPr>
            <a:spLocks noGrp="1"/>
          </p:cNvSpPr>
          <p:nvPr>
            <p:ph idx="1"/>
          </p:nvPr>
        </p:nvSpPr>
        <p:spPr/>
        <p:txBody>
          <a:bodyPr>
            <a:normAutofit/>
          </a:bodyPr>
          <a:lstStyle/>
          <a:p>
            <a:r>
              <a:rPr lang="en-US" altLang="zh-TW" dirty="0" smtClean="0"/>
              <a:t>Characters can’t be the largest lexical units</a:t>
            </a:r>
          </a:p>
          <a:p>
            <a:pPr lvl="1"/>
            <a:r>
              <a:rPr lang="en-US" altLang="zh-TW" dirty="0" smtClean="0"/>
              <a:t>Homographs disambiguated only in compounds</a:t>
            </a:r>
          </a:p>
          <a:p>
            <a:pPr lvl="2">
              <a:buNone/>
            </a:pPr>
            <a:r>
              <a:rPr lang="zh-TW" altLang="en-US" dirty="0" smtClean="0">
                <a:solidFill>
                  <a:srgbClr val="FF0000"/>
                </a:solidFill>
                <a:latin typeface="+mn-ea"/>
              </a:rPr>
              <a:t>銀</a:t>
            </a:r>
            <a:r>
              <a:rPr lang="zh-TW" altLang="en-US" b="1" dirty="0" smtClean="0">
                <a:solidFill>
                  <a:srgbClr val="FF0000"/>
                </a:solidFill>
                <a:latin typeface="+mn-ea"/>
              </a:rPr>
              <a:t>行</a:t>
            </a:r>
            <a:r>
              <a:rPr lang="zh-TW" altLang="en-US" dirty="0" smtClean="0"/>
              <a:t> </a:t>
            </a:r>
            <a:r>
              <a:rPr lang="en-US" altLang="zh-TW" i="1" dirty="0" err="1" smtClean="0"/>
              <a:t>yín</a:t>
            </a:r>
            <a:r>
              <a:rPr lang="en-US" altLang="zh-TW" b="1" i="1" dirty="0" err="1" smtClean="0"/>
              <a:t>háng</a:t>
            </a:r>
            <a:r>
              <a:rPr lang="en-US" altLang="zh-TW" dirty="0" smtClean="0"/>
              <a:t>“ bank” vs. </a:t>
            </a:r>
            <a:r>
              <a:rPr lang="zh-TW" altLang="en-US" b="1" dirty="0" smtClean="0">
                <a:solidFill>
                  <a:srgbClr val="FF0000"/>
                </a:solidFill>
                <a:latin typeface="+mn-ea"/>
              </a:rPr>
              <a:t>行</a:t>
            </a:r>
            <a:r>
              <a:rPr lang="zh-TW" altLang="en-US" dirty="0" smtClean="0">
                <a:solidFill>
                  <a:srgbClr val="FF0000"/>
                </a:solidFill>
                <a:latin typeface="+mn-ea"/>
              </a:rPr>
              <a:t>人</a:t>
            </a:r>
            <a:r>
              <a:rPr lang="zh-TW" altLang="en-US" dirty="0" smtClean="0"/>
              <a:t> </a:t>
            </a:r>
            <a:r>
              <a:rPr lang="en-US" altLang="zh-TW" b="1" i="1" dirty="0" err="1" smtClean="0"/>
              <a:t>xíng</a:t>
            </a:r>
            <a:r>
              <a:rPr lang="en-US" altLang="zh-TW" i="1" dirty="0" err="1" smtClean="0"/>
              <a:t>rén</a:t>
            </a:r>
            <a:r>
              <a:rPr lang="en-US" altLang="zh-TW" dirty="0" smtClean="0"/>
              <a:t> “pedestrian”</a:t>
            </a:r>
          </a:p>
          <a:p>
            <a:r>
              <a:rPr lang="en-US" altLang="zh-TW" dirty="0" smtClean="0"/>
              <a:t>Compounds don’t act like phrases</a:t>
            </a:r>
          </a:p>
          <a:p>
            <a:pPr lvl="1"/>
            <a:r>
              <a:rPr lang="en-US" altLang="zh-TW" dirty="0" smtClean="0"/>
              <a:t>Noun-noun compounds are common, but not consistent (?) with Chinese syntax</a:t>
            </a:r>
          </a:p>
          <a:p>
            <a:pPr lvl="1"/>
            <a:r>
              <a:rPr lang="en-US" altLang="zh-TW" dirty="0" smtClean="0"/>
              <a:t>Adjective-noun compounds can’t be modified:</a:t>
            </a:r>
          </a:p>
          <a:p>
            <a:pPr lvl="2">
              <a:buNone/>
            </a:pPr>
            <a:r>
              <a:rPr lang="en-US" altLang="zh-TW" b="1" dirty="0" smtClean="0">
                <a:solidFill>
                  <a:srgbClr val="FF0000"/>
                </a:solidFill>
                <a:latin typeface="+mn-ea"/>
              </a:rPr>
              <a:t>(*</a:t>
            </a:r>
            <a:r>
              <a:rPr lang="zh-TW" altLang="en-US" b="1" dirty="0" smtClean="0">
                <a:solidFill>
                  <a:srgbClr val="FF0000"/>
                </a:solidFill>
                <a:latin typeface="+mn-ea"/>
              </a:rPr>
              <a:t>很</a:t>
            </a:r>
            <a:r>
              <a:rPr lang="en-US" altLang="zh-TW" b="1" dirty="0" smtClean="0">
                <a:solidFill>
                  <a:srgbClr val="FF0000"/>
                </a:solidFill>
                <a:latin typeface="+mn-ea"/>
              </a:rPr>
              <a:t>)</a:t>
            </a:r>
            <a:r>
              <a:rPr lang="zh-TW" altLang="en-US" b="1" dirty="0" smtClean="0">
                <a:solidFill>
                  <a:srgbClr val="FF0000"/>
                </a:solidFill>
                <a:latin typeface="+mn-ea"/>
              </a:rPr>
              <a:t>高山</a:t>
            </a:r>
            <a:r>
              <a:rPr lang="zh-TW" altLang="en-US" dirty="0" smtClean="0">
                <a:latin typeface="+mn-ea"/>
              </a:rPr>
              <a:t> </a:t>
            </a:r>
            <a:r>
              <a:rPr lang="en-US" altLang="zh-TW" dirty="0" smtClean="0"/>
              <a:t>(*</a:t>
            </a:r>
            <a:r>
              <a:rPr lang="en-US" altLang="zh-TW" i="1" dirty="0" err="1" smtClean="0"/>
              <a:t>hěn</a:t>
            </a:r>
            <a:r>
              <a:rPr lang="en-US" altLang="zh-TW" i="1" dirty="0" smtClean="0"/>
              <a:t>) </a:t>
            </a:r>
            <a:r>
              <a:rPr lang="en-US" altLang="zh-TW" i="1" dirty="0" err="1" smtClean="0"/>
              <a:t>gāoshān</a:t>
            </a:r>
            <a:r>
              <a:rPr lang="en-US" altLang="zh-TW" i="1" dirty="0" smtClean="0"/>
              <a:t> </a:t>
            </a:r>
            <a:r>
              <a:rPr lang="en-US" altLang="zh-TW" dirty="0" smtClean="0"/>
              <a:t>“(*very) high-mountain”</a:t>
            </a:r>
          </a:p>
          <a:p>
            <a:pPr lvl="2">
              <a:buNone/>
            </a:pPr>
            <a:r>
              <a:rPr lang="en-US" altLang="zh-TW" b="1" dirty="0" smtClean="0">
                <a:solidFill>
                  <a:srgbClr val="FF0000"/>
                </a:solidFill>
                <a:latin typeface="+mn-ea"/>
              </a:rPr>
              <a:t>(</a:t>
            </a:r>
            <a:r>
              <a:rPr lang="zh-TW" altLang="en-US" b="1" dirty="0" smtClean="0">
                <a:solidFill>
                  <a:srgbClr val="FF0000"/>
                </a:solidFill>
                <a:latin typeface="+mn-ea"/>
              </a:rPr>
              <a:t>很</a:t>
            </a:r>
            <a:r>
              <a:rPr lang="en-US" altLang="zh-TW" b="1" dirty="0" smtClean="0">
                <a:solidFill>
                  <a:srgbClr val="FF0000"/>
                </a:solidFill>
                <a:latin typeface="+mn-ea"/>
              </a:rPr>
              <a:t>)</a:t>
            </a:r>
            <a:r>
              <a:rPr lang="zh-TW" altLang="en-US" b="1" dirty="0" smtClean="0">
                <a:solidFill>
                  <a:srgbClr val="FF0000"/>
                </a:solidFill>
                <a:latin typeface="+mn-ea"/>
              </a:rPr>
              <a:t>高的山</a:t>
            </a:r>
            <a:r>
              <a:rPr lang="zh-TW" altLang="en-US" dirty="0" smtClean="0">
                <a:latin typeface="+mn-ea"/>
              </a:rPr>
              <a:t> </a:t>
            </a:r>
            <a:r>
              <a:rPr lang="en-US" altLang="zh-TW" dirty="0" smtClean="0"/>
              <a:t>(</a:t>
            </a:r>
            <a:r>
              <a:rPr lang="en-US" altLang="zh-TW" i="1" dirty="0" err="1" smtClean="0"/>
              <a:t>hěn</a:t>
            </a:r>
            <a:r>
              <a:rPr lang="en-US" altLang="zh-TW" i="1" dirty="0" smtClean="0"/>
              <a:t>) </a:t>
            </a:r>
            <a:r>
              <a:rPr lang="en-US" altLang="zh-TW" i="1" dirty="0" err="1" smtClean="0"/>
              <a:t>gāo</a:t>
            </a:r>
            <a:r>
              <a:rPr lang="en-US" altLang="zh-TW" i="1" dirty="0" smtClean="0"/>
              <a:t> de </a:t>
            </a:r>
            <a:r>
              <a:rPr lang="en-US" altLang="zh-TW" i="1" dirty="0" err="1" smtClean="0"/>
              <a:t>shān</a:t>
            </a:r>
            <a:r>
              <a:rPr lang="en-US" altLang="zh-TW" i="1" dirty="0" smtClean="0"/>
              <a:t> </a:t>
            </a:r>
            <a:r>
              <a:rPr lang="en-US" altLang="zh-TW" dirty="0" smtClean="0"/>
              <a:t>“(very) high DE mountain”</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7</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投影片編號版面配置區 5"/>
          <p:cNvSpPr>
            <a:spLocks noGrp="1"/>
          </p:cNvSpPr>
          <p:nvPr>
            <p:ph type="sldNum" sz="quarter" idx="12"/>
          </p:nvPr>
        </p:nvSpPr>
        <p:spPr/>
        <p:txBody>
          <a:bodyPr/>
          <a:lstStyle/>
          <a:p>
            <a:fld id="{42E8F060-4A18-4017-90C4-7DE61BBD3D9F}" type="slidenum">
              <a:rPr lang="en-US" altLang="zh-TW"/>
              <a:pPr/>
              <a:t>8</a:t>
            </a:fld>
            <a:endParaRPr lang="en-US" altLang="zh-TW"/>
          </a:p>
        </p:txBody>
      </p:sp>
      <p:sp>
        <p:nvSpPr>
          <p:cNvPr id="16386" name="Rectangle 2"/>
          <p:cNvSpPr>
            <a:spLocks noGrp="1" noChangeArrowheads="1"/>
          </p:cNvSpPr>
          <p:nvPr>
            <p:ph type="title"/>
          </p:nvPr>
        </p:nvSpPr>
        <p:spPr>
          <a:xfrm>
            <a:off x="0" y="274638"/>
            <a:ext cx="9144000" cy="1143000"/>
          </a:xfrm>
        </p:spPr>
        <p:txBody>
          <a:bodyPr>
            <a:normAutofit fontScale="90000"/>
          </a:bodyPr>
          <a:lstStyle/>
          <a:p>
            <a:r>
              <a:rPr lang="en-US" altLang="zh-TW" b="1" dirty="0" smtClean="0"/>
              <a:t>Sociological vs. </a:t>
            </a:r>
            <a:r>
              <a:rPr lang="en-US" altLang="zh-TW" b="1" dirty="0" err="1" smtClean="0"/>
              <a:t>morphosyntactic</a:t>
            </a:r>
            <a:r>
              <a:rPr lang="en-US" altLang="zh-TW" b="1" dirty="0" smtClean="0"/>
              <a:t> words</a:t>
            </a:r>
            <a:endParaRPr lang="en-US" altLang="zh-TW" dirty="0"/>
          </a:p>
        </p:txBody>
      </p:sp>
      <p:pic>
        <p:nvPicPr>
          <p:cNvPr id="16399" name="Picture 15" descr="C:\My Documents\Research\Morphology\lionhead.gif"/>
          <p:cNvPicPr>
            <a:picLocks noChangeAspect="1" noChangeArrowheads="1"/>
          </p:cNvPicPr>
          <p:nvPr/>
        </p:nvPicPr>
        <p:blipFill>
          <a:blip r:embed="rId2" cstate="print"/>
          <a:srcRect/>
          <a:stretch>
            <a:fillRect/>
          </a:stretch>
        </p:blipFill>
        <p:spPr bwMode="auto">
          <a:xfrm>
            <a:off x="754012" y="1427391"/>
            <a:ext cx="7389888" cy="5108347"/>
          </a:xfrm>
          <a:prstGeom prst="rect">
            <a:avLst/>
          </a:prstGeom>
          <a:noFill/>
        </p:spPr>
      </p:pic>
      <p:sp>
        <p:nvSpPr>
          <p:cNvPr id="16398" name="Rectangle 14"/>
          <p:cNvSpPr>
            <a:spLocks noChangeArrowheads="1"/>
          </p:cNvSpPr>
          <p:nvPr/>
        </p:nvSpPr>
        <p:spPr bwMode="auto">
          <a:xfrm flipV="1">
            <a:off x="4357686" y="1714488"/>
            <a:ext cx="3643338" cy="457200"/>
          </a:xfrm>
          <a:prstGeom prst="rect">
            <a:avLst/>
          </a:prstGeom>
          <a:noFill/>
          <a:ln w="38100">
            <a:solidFill>
              <a:srgbClr val="FF0000"/>
            </a:solidFill>
            <a:miter lim="800000"/>
            <a:headEnd/>
            <a:tailEnd/>
          </a:ln>
          <a:effectLst/>
        </p:spPr>
        <p:txBody>
          <a:bodyPr wrap="none" anchor="ctr"/>
          <a:lstStyle/>
          <a:p>
            <a:endParaRPr lang="zh-TW" altLang="en-US"/>
          </a:p>
        </p:txBody>
      </p:sp>
      <p:pic>
        <p:nvPicPr>
          <p:cNvPr id="8" name="Picture 2" descr="C:\My Documents\Research\Morphology\lionheadtitle.gif"/>
          <p:cNvPicPr>
            <a:picLocks noChangeAspect="1" noChangeArrowheads="1"/>
          </p:cNvPicPr>
          <p:nvPr/>
        </p:nvPicPr>
        <p:blipFill>
          <a:blip r:embed="rId3" cstate="print"/>
          <a:srcRect/>
          <a:stretch>
            <a:fillRect/>
          </a:stretch>
        </p:blipFill>
        <p:spPr bwMode="auto">
          <a:xfrm>
            <a:off x="285720" y="4214818"/>
            <a:ext cx="8534400" cy="1590675"/>
          </a:xfrm>
          <a:prstGeom prst="rect">
            <a:avLst/>
          </a:prstGeom>
          <a:noFill/>
          <a:ln w="38100">
            <a:solidFill>
              <a:schemeClr val="tx1"/>
            </a:solidFill>
          </a:ln>
        </p:spPr>
      </p:pic>
      <p:grpSp>
        <p:nvGrpSpPr>
          <p:cNvPr id="47" name="群組 46"/>
          <p:cNvGrpSpPr/>
          <p:nvPr/>
        </p:nvGrpSpPr>
        <p:grpSpPr>
          <a:xfrm>
            <a:off x="1504920" y="4595818"/>
            <a:ext cx="7086600" cy="990600"/>
            <a:chOff x="1504920" y="4595818"/>
            <a:chExt cx="7086600" cy="990600"/>
          </a:xfrm>
        </p:grpSpPr>
        <p:sp>
          <p:nvSpPr>
            <p:cNvPr id="9" name="Rectangle 25"/>
            <p:cNvSpPr>
              <a:spLocks noChangeArrowheads="1"/>
            </p:cNvSpPr>
            <p:nvPr/>
          </p:nvSpPr>
          <p:spPr bwMode="auto">
            <a:xfrm>
              <a:off x="1504920" y="4595818"/>
              <a:ext cx="1371600" cy="533400"/>
            </a:xfrm>
            <a:prstGeom prst="rect">
              <a:avLst/>
            </a:prstGeom>
            <a:noFill/>
            <a:ln w="38100">
              <a:solidFill>
                <a:srgbClr val="FF0000"/>
              </a:solidFill>
              <a:miter lim="800000"/>
              <a:headEnd/>
              <a:tailEnd/>
            </a:ln>
            <a:effectLst/>
          </p:spPr>
          <p:txBody>
            <a:bodyPr wrap="none" anchor="ctr"/>
            <a:lstStyle/>
            <a:p>
              <a:endParaRPr lang="zh-TW" altLang="en-US"/>
            </a:p>
          </p:txBody>
        </p:sp>
        <p:sp>
          <p:nvSpPr>
            <p:cNvPr id="10" name="Rectangle 26"/>
            <p:cNvSpPr>
              <a:spLocks noChangeArrowheads="1"/>
            </p:cNvSpPr>
            <p:nvPr/>
          </p:nvSpPr>
          <p:spPr bwMode="auto">
            <a:xfrm>
              <a:off x="6610320" y="5281618"/>
              <a:ext cx="1981200" cy="304800"/>
            </a:xfrm>
            <a:prstGeom prst="rect">
              <a:avLst/>
            </a:prstGeom>
            <a:noFill/>
            <a:ln w="38100">
              <a:solidFill>
                <a:srgbClr val="FF0000"/>
              </a:solidFill>
              <a:miter lim="800000"/>
              <a:headEnd/>
              <a:tailEnd/>
            </a:ln>
            <a:effectLst/>
          </p:spPr>
          <p:txBody>
            <a:bodyPr wrap="none" anchor="ctr"/>
            <a:lstStyle/>
            <a:p>
              <a:endParaRPr lang="zh-TW" altLang="en-US"/>
            </a:p>
          </p:txBody>
        </p:sp>
      </p:grpSp>
      <p:grpSp>
        <p:nvGrpSpPr>
          <p:cNvPr id="48" name="群組 47"/>
          <p:cNvGrpSpPr/>
          <p:nvPr/>
        </p:nvGrpSpPr>
        <p:grpSpPr>
          <a:xfrm>
            <a:off x="2952720" y="4595818"/>
            <a:ext cx="3581400" cy="990600"/>
            <a:chOff x="2952720" y="4595818"/>
            <a:chExt cx="3581400" cy="990600"/>
          </a:xfrm>
        </p:grpSpPr>
        <p:sp>
          <p:nvSpPr>
            <p:cNvPr id="11" name="Rectangle 27"/>
            <p:cNvSpPr>
              <a:spLocks noChangeArrowheads="1"/>
            </p:cNvSpPr>
            <p:nvPr/>
          </p:nvSpPr>
          <p:spPr bwMode="auto">
            <a:xfrm>
              <a:off x="2952720" y="4595818"/>
              <a:ext cx="1371600" cy="609600"/>
            </a:xfrm>
            <a:prstGeom prst="rect">
              <a:avLst/>
            </a:prstGeom>
            <a:noFill/>
            <a:ln w="38100">
              <a:solidFill>
                <a:srgbClr val="0066FF"/>
              </a:solidFill>
              <a:miter lim="800000"/>
              <a:headEnd/>
              <a:tailEnd/>
            </a:ln>
            <a:effectLst/>
          </p:spPr>
          <p:txBody>
            <a:bodyPr wrap="none" anchor="ctr"/>
            <a:lstStyle/>
            <a:p>
              <a:endParaRPr lang="zh-TW" altLang="en-US"/>
            </a:p>
          </p:txBody>
        </p:sp>
        <p:sp>
          <p:nvSpPr>
            <p:cNvPr id="12" name="Rectangle 28"/>
            <p:cNvSpPr>
              <a:spLocks noChangeArrowheads="1"/>
            </p:cNvSpPr>
            <p:nvPr/>
          </p:nvSpPr>
          <p:spPr bwMode="auto">
            <a:xfrm>
              <a:off x="5391120" y="5281618"/>
              <a:ext cx="1143000" cy="304800"/>
            </a:xfrm>
            <a:prstGeom prst="rect">
              <a:avLst/>
            </a:prstGeom>
            <a:noFill/>
            <a:ln w="38100">
              <a:solidFill>
                <a:srgbClr val="0066FF"/>
              </a:solidFill>
              <a:miter lim="800000"/>
              <a:headEnd/>
              <a:tailEnd/>
            </a:ln>
            <a:effectLst/>
          </p:spPr>
          <p:txBody>
            <a:bodyPr wrap="none" anchor="ctr"/>
            <a:lstStyle/>
            <a:p>
              <a:endParaRPr lang="zh-TW" altLang="en-US"/>
            </a:p>
          </p:txBody>
        </p:sp>
      </p:grpSp>
      <p:grpSp>
        <p:nvGrpSpPr>
          <p:cNvPr id="49" name="群組 48"/>
          <p:cNvGrpSpPr/>
          <p:nvPr/>
        </p:nvGrpSpPr>
        <p:grpSpPr>
          <a:xfrm>
            <a:off x="3486120" y="4595818"/>
            <a:ext cx="2971800" cy="990600"/>
            <a:chOff x="3486120" y="4595818"/>
            <a:chExt cx="2971800" cy="990600"/>
          </a:xfrm>
        </p:grpSpPr>
        <p:sp>
          <p:nvSpPr>
            <p:cNvPr id="13" name="Rectangle 29"/>
            <p:cNvSpPr>
              <a:spLocks noChangeArrowheads="1"/>
            </p:cNvSpPr>
            <p:nvPr/>
          </p:nvSpPr>
          <p:spPr bwMode="auto">
            <a:xfrm>
              <a:off x="4400520" y="4595818"/>
              <a:ext cx="2057400" cy="609600"/>
            </a:xfrm>
            <a:prstGeom prst="rect">
              <a:avLst/>
            </a:prstGeom>
            <a:noFill/>
            <a:ln w="38100">
              <a:solidFill>
                <a:srgbClr val="FFFF00"/>
              </a:solidFill>
              <a:miter lim="800000"/>
              <a:headEnd/>
              <a:tailEnd/>
            </a:ln>
            <a:effectLst/>
          </p:spPr>
          <p:txBody>
            <a:bodyPr wrap="none" anchor="ctr"/>
            <a:lstStyle/>
            <a:p>
              <a:endParaRPr lang="zh-TW" altLang="en-US"/>
            </a:p>
          </p:txBody>
        </p:sp>
        <p:sp>
          <p:nvSpPr>
            <p:cNvPr id="14" name="Rectangle 30"/>
            <p:cNvSpPr>
              <a:spLocks noChangeArrowheads="1"/>
            </p:cNvSpPr>
            <p:nvPr/>
          </p:nvSpPr>
          <p:spPr bwMode="auto">
            <a:xfrm>
              <a:off x="3486120" y="5281618"/>
              <a:ext cx="1828800" cy="304800"/>
            </a:xfrm>
            <a:prstGeom prst="rect">
              <a:avLst/>
            </a:prstGeom>
            <a:noFill/>
            <a:ln w="38100">
              <a:solidFill>
                <a:srgbClr val="FFFF00"/>
              </a:solidFill>
              <a:miter lim="800000"/>
              <a:headEnd/>
              <a:tailEnd/>
            </a:ln>
            <a:effectLst/>
          </p:spPr>
          <p:txBody>
            <a:bodyPr wrap="none" anchor="ctr"/>
            <a:lstStyle/>
            <a:p>
              <a:endParaRPr lang="zh-TW" altLang="en-US"/>
            </a:p>
          </p:txBody>
        </p:sp>
      </p:grpSp>
      <p:grpSp>
        <p:nvGrpSpPr>
          <p:cNvPr id="50" name="群組 49"/>
          <p:cNvGrpSpPr/>
          <p:nvPr/>
        </p:nvGrpSpPr>
        <p:grpSpPr>
          <a:xfrm>
            <a:off x="361920" y="4595818"/>
            <a:ext cx="8229600" cy="914400"/>
            <a:chOff x="361920" y="4595818"/>
            <a:chExt cx="8229600" cy="914400"/>
          </a:xfrm>
        </p:grpSpPr>
        <p:sp>
          <p:nvSpPr>
            <p:cNvPr id="15" name="Rectangle 31"/>
            <p:cNvSpPr>
              <a:spLocks noChangeArrowheads="1"/>
            </p:cNvSpPr>
            <p:nvPr/>
          </p:nvSpPr>
          <p:spPr bwMode="auto">
            <a:xfrm>
              <a:off x="6534120" y="4595818"/>
              <a:ext cx="2057400" cy="609600"/>
            </a:xfrm>
            <a:prstGeom prst="rect">
              <a:avLst/>
            </a:prstGeom>
            <a:noFill/>
            <a:ln w="38100">
              <a:solidFill>
                <a:srgbClr val="00CC00"/>
              </a:solidFill>
              <a:miter lim="800000"/>
              <a:headEnd/>
              <a:tailEnd/>
            </a:ln>
            <a:effectLst/>
          </p:spPr>
          <p:txBody>
            <a:bodyPr wrap="none" anchor="ctr"/>
            <a:lstStyle/>
            <a:p>
              <a:endParaRPr lang="zh-TW" altLang="en-US"/>
            </a:p>
          </p:txBody>
        </p:sp>
        <p:sp>
          <p:nvSpPr>
            <p:cNvPr id="16" name="Rectangle 32"/>
            <p:cNvSpPr>
              <a:spLocks noChangeArrowheads="1"/>
            </p:cNvSpPr>
            <p:nvPr/>
          </p:nvSpPr>
          <p:spPr bwMode="auto">
            <a:xfrm>
              <a:off x="361920" y="5205418"/>
              <a:ext cx="3048000" cy="304800"/>
            </a:xfrm>
            <a:prstGeom prst="rect">
              <a:avLst/>
            </a:prstGeom>
            <a:noFill/>
            <a:ln w="38100">
              <a:solidFill>
                <a:srgbClr val="00CC00"/>
              </a:solidFill>
              <a:miter lim="800000"/>
              <a:headEnd/>
              <a:tailEnd/>
            </a:ln>
            <a:effectLst/>
          </p:spPr>
          <p:txBody>
            <a:bodyPr wrap="none" anchor="ctr"/>
            <a:lstStyle/>
            <a:p>
              <a:endParaRPr lang="zh-TW" altLang="en-US"/>
            </a:p>
          </p:txBody>
        </p:sp>
      </p:grpSp>
      <p:pic>
        <p:nvPicPr>
          <p:cNvPr id="17" name="Picture 25" descr="C:\My Documents\Research\Morphology\lionheadtitle.gif"/>
          <p:cNvPicPr>
            <a:picLocks noChangeAspect="1" noChangeArrowheads="1"/>
          </p:cNvPicPr>
          <p:nvPr/>
        </p:nvPicPr>
        <p:blipFill>
          <a:blip r:embed="rId3" cstate="print"/>
          <a:srcRect/>
          <a:stretch>
            <a:fillRect/>
          </a:stretch>
        </p:blipFill>
        <p:spPr bwMode="auto">
          <a:xfrm>
            <a:off x="285720" y="2428868"/>
            <a:ext cx="8534400" cy="1590675"/>
          </a:xfrm>
          <a:prstGeom prst="rect">
            <a:avLst/>
          </a:prstGeom>
          <a:noFill/>
          <a:ln w="38100">
            <a:solidFill>
              <a:schemeClr val="tx1"/>
            </a:solidFill>
          </a:ln>
        </p:spPr>
      </p:pic>
      <p:sp>
        <p:nvSpPr>
          <p:cNvPr id="18" name="Oval 5"/>
          <p:cNvSpPr>
            <a:spLocks noChangeArrowheads="1"/>
          </p:cNvSpPr>
          <p:nvPr/>
        </p:nvSpPr>
        <p:spPr bwMode="auto">
          <a:xfrm>
            <a:off x="1504920" y="2809868"/>
            <a:ext cx="685800" cy="609600"/>
          </a:xfrm>
          <a:prstGeom prst="ellipse">
            <a:avLst/>
          </a:prstGeom>
          <a:noFill/>
          <a:ln w="38100">
            <a:solidFill>
              <a:srgbClr val="FF0000"/>
            </a:solidFill>
            <a:round/>
            <a:headEnd/>
            <a:tailEnd/>
          </a:ln>
          <a:effectLst/>
        </p:spPr>
        <p:txBody>
          <a:bodyPr wrap="none" anchor="ctr"/>
          <a:lstStyle/>
          <a:p>
            <a:endParaRPr lang="zh-TW" altLang="en-US"/>
          </a:p>
        </p:txBody>
      </p:sp>
      <p:sp>
        <p:nvSpPr>
          <p:cNvPr id="19" name="Oval 6"/>
          <p:cNvSpPr>
            <a:spLocks noChangeArrowheads="1"/>
          </p:cNvSpPr>
          <p:nvPr/>
        </p:nvSpPr>
        <p:spPr bwMode="auto">
          <a:xfrm>
            <a:off x="6534120" y="3419468"/>
            <a:ext cx="838200" cy="381000"/>
          </a:xfrm>
          <a:prstGeom prst="ellipse">
            <a:avLst/>
          </a:prstGeom>
          <a:noFill/>
          <a:ln w="38100">
            <a:solidFill>
              <a:srgbClr val="FF0000"/>
            </a:solidFill>
            <a:round/>
            <a:headEnd/>
            <a:tailEnd/>
          </a:ln>
          <a:effectLst/>
        </p:spPr>
        <p:txBody>
          <a:bodyPr wrap="none" anchor="ctr"/>
          <a:lstStyle/>
          <a:p>
            <a:endParaRPr lang="zh-TW" altLang="en-US"/>
          </a:p>
        </p:txBody>
      </p:sp>
      <p:grpSp>
        <p:nvGrpSpPr>
          <p:cNvPr id="38" name="群組 37"/>
          <p:cNvGrpSpPr/>
          <p:nvPr/>
        </p:nvGrpSpPr>
        <p:grpSpPr>
          <a:xfrm>
            <a:off x="2190720" y="2809868"/>
            <a:ext cx="6477000" cy="990600"/>
            <a:chOff x="2190720" y="2809868"/>
            <a:chExt cx="6477000" cy="990600"/>
          </a:xfrm>
        </p:grpSpPr>
        <p:sp>
          <p:nvSpPr>
            <p:cNvPr id="20" name="Oval 7"/>
            <p:cNvSpPr>
              <a:spLocks noChangeArrowheads="1"/>
            </p:cNvSpPr>
            <p:nvPr/>
          </p:nvSpPr>
          <p:spPr bwMode="auto">
            <a:xfrm>
              <a:off x="2190720" y="2809868"/>
              <a:ext cx="685800" cy="609600"/>
            </a:xfrm>
            <a:prstGeom prst="ellipse">
              <a:avLst/>
            </a:prstGeom>
            <a:noFill/>
            <a:ln w="38100">
              <a:solidFill>
                <a:srgbClr val="0066FF"/>
              </a:solidFill>
              <a:round/>
              <a:headEnd/>
              <a:tailEnd/>
            </a:ln>
            <a:effectLst/>
          </p:spPr>
          <p:txBody>
            <a:bodyPr wrap="none" anchor="ctr"/>
            <a:lstStyle/>
            <a:p>
              <a:endParaRPr lang="zh-TW" altLang="en-US"/>
            </a:p>
          </p:txBody>
        </p:sp>
        <p:sp>
          <p:nvSpPr>
            <p:cNvPr id="21" name="Oval 8"/>
            <p:cNvSpPr>
              <a:spLocks noChangeArrowheads="1"/>
            </p:cNvSpPr>
            <p:nvPr/>
          </p:nvSpPr>
          <p:spPr bwMode="auto">
            <a:xfrm>
              <a:off x="7296120" y="3419468"/>
              <a:ext cx="1371600" cy="381000"/>
            </a:xfrm>
            <a:prstGeom prst="ellipse">
              <a:avLst/>
            </a:prstGeom>
            <a:noFill/>
            <a:ln w="38100">
              <a:solidFill>
                <a:srgbClr val="0066FF"/>
              </a:solidFill>
              <a:round/>
              <a:headEnd/>
              <a:tailEnd/>
            </a:ln>
            <a:effectLst/>
          </p:spPr>
          <p:txBody>
            <a:bodyPr wrap="none" anchor="ctr"/>
            <a:lstStyle/>
            <a:p>
              <a:endParaRPr lang="zh-TW" altLang="en-US"/>
            </a:p>
          </p:txBody>
        </p:sp>
      </p:grpSp>
      <p:grpSp>
        <p:nvGrpSpPr>
          <p:cNvPr id="39" name="群組 38"/>
          <p:cNvGrpSpPr/>
          <p:nvPr/>
        </p:nvGrpSpPr>
        <p:grpSpPr>
          <a:xfrm>
            <a:off x="2952720" y="2809868"/>
            <a:ext cx="3048000" cy="990600"/>
            <a:chOff x="2952720" y="2809868"/>
            <a:chExt cx="3048000" cy="990600"/>
          </a:xfrm>
        </p:grpSpPr>
        <p:sp>
          <p:nvSpPr>
            <p:cNvPr id="22" name="Oval 9"/>
            <p:cNvSpPr>
              <a:spLocks noChangeArrowheads="1"/>
            </p:cNvSpPr>
            <p:nvPr/>
          </p:nvSpPr>
          <p:spPr bwMode="auto">
            <a:xfrm>
              <a:off x="2952720" y="2809868"/>
              <a:ext cx="685800" cy="609600"/>
            </a:xfrm>
            <a:prstGeom prst="ellipse">
              <a:avLst/>
            </a:prstGeom>
            <a:noFill/>
            <a:ln w="38100">
              <a:solidFill>
                <a:srgbClr val="33CC33"/>
              </a:solidFill>
              <a:round/>
              <a:headEnd/>
              <a:tailEnd/>
            </a:ln>
            <a:effectLst/>
          </p:spPr>
          <p:txBody>
            <a:bodyPr wrap="none" anchor="ctr"/>
            <a:lstStyle/>
            <a:p>
              <a:pPr algn="ctr"/>
              <a:endParaRPr lang="zh-TW" altLang="zh-TW"/>
            </a:p>
          </p:txBody>
        </p:sp>
        <p:sp>
          <p:nvSpPr>
            <p:cNvPr id="23" name="Oval 10"/>
            <p:cNvSpPr>
              <a:spLocks noChangeArrowheads="1"/>
            </p:cNvSpPr>
            <p:nvPr/>
          </p:nvSpPr>
          <p:spPr bwMode="auto">
            <a:xfrm>
              <a:off x="5314920" y="3343268"/>
              <a:ext cx="685800" cy="457200"/>
            </a:xfrm>
            <a:prstGeom prst="ellipse">
              <a:avLst/>
            </a:prstGeom>
            <a:noFill/>
            <a:ln w="38100">
              <a:solidFill>
                <a:srgbClr val="33CC33"/>
              </a:solidFill>
              <a:round/>
              <a:headEnd/>
              <a:tailEnd/>
            </a:ln>
            <a:effectLst/>
          </p:spPr>
          <p:txBody>
            <a:bodyPr wrap="none" anchor="ctr"/>
            <a:lstStyle/>
            <a:p>
              <a:pPr algn="ctr"/>
              <a:endParaRPr lang="zh-TW" altLang="zh-TW"/>
            </a:p>
          </p:txBody>
        </p:sp>
      </p:grpSp>
      <p:grpSp>
        <p:nvGrpSpPr>
          <p:cNvPr id="40" name="群組 39"/>
          <p:cNvGrpSpPr/>
          <p:nvPr/>
        </p:nvGrpSpPr>
        <p:grpSpPr>
          <a:xfrm>
            <a:off x="3638520" y="2809868"/>
            <a:ext cx="2971800" cy="990600"/>
            <a:chOff x="3638520" y="2809868"/>
            <a:chExt cx="2971800" cy="990600"/>
          </a:xfrm>
        </p:grpSpPr>
        <p:sp>
          <p:nvSpPr>
            <p:cNvPr id="24" name="Oval 11"/>
            <p:cNvSpPr>
              <a:spLocks noChangeArrowheads="1"/>
            </p:cNvSpPr>
            <p:nvPr/>
          </p:nvSpPr>
          <p:spPr bwMode="auto">
            <a:xfrm>
              <a:off x="3638520" y="2809868"/>
              <a:ext cx="685800" cy="609600"/>
            </a:xfrm>
            <a:prstGeom prst="ellipse">
              <a:avLst/>
            </a:prstGeom>
            <a:noFill/>
            <a:ln w="38100">
              <a:solidFill>
                <a:srgbClr val="FFFF00"/>
              </a:solidFill>
              <a:round/>
              <a:headEnd/>
              <a:tailEnd/>
            </a:ln>
            <a:effectLst/>
          </p:spPr>
          <p:txBody>
            <a:bodyPr wrap="none" anchor="ctr"/>
            <a:lstStyle/>
            <a:p>
              <a:pPr algn="ctr"/>
              <a:endParaRPr lang="zh-TW" altLang="zh-TW"/>
            </a:p>
          </p:txBody>
        </p:sp>
        <p:sp>
          <p:nvSpPr>
            <p:cNvPr id="25" name="Oval 12"/>
            <p:cNvSpPr>
              <a:spLocks noChangeArrowheads="1"/>
            </p:cNvSpPr>
            <p:nvPr/>
          </p:nvSpPr>
          <p:spPr bwMode="auto">
            <a:xfrm>
              <a:off x="6000720" y="3343268"/>
              <a:ext cx="609600" cy="457200"/>
            </a:xfrm>
            <a:prstGeom prst="ellipse">
              <a:avLst/>
            </a:prstGeom>
            <a:noFill/>
            <a:ln w="38100">
              <a:solidFill>
                <a:srgbClr val="FFFF00"/>
              </a:solidFill>
              <a:round/>
              <a:headEnd/>
              <a:tailEnd/>
            </a:ln>
            <a:effectLst/>
          </p:spPr>
          <p:txBody>
            <a:bodyPr wrap="none" anchor="ctr"/>
            <a:lstStyle/>
            <a:p>
              <a:pPr algn="ctr"/>
              <a:endParaRPr lang="zh-TW" altLang="zh-TW"/>
            </a:p>
          </p:txBody>
        </p:sp>
      </p:grpSp>
      <p:grpSp>
        <p:nvGrpSpPr>
          <p:cNvPr id="41" name="群組 40"/>
          <p:cNvGrpSpPr/>
          <p:nvPr/>
        </p:nvGrpSpPr>
        <p:grpSpPr>
          <a:xfrm>
            <a:off x="3486120" y="2886068"/>
            <a:ext cx="1524000" cy="914400"/>
            <a:chOff x="3486120" y="2886068"/>
            <a:chExt cx="1524000" cy="914400"/>
          </a:xfrm>
        </p:grpSpPr>
        <p:sp>
          <p:nvSpPr>
            <p:cNvPr id="26" name="Oval 13"/>
            <p:cNvSpPr>
              <a:spLocks noChangeArrowheads="1"/>
            </p:cNvSpPr>
            <p:nvPr/>
          </p:nvSpPr>
          <p:spPr bwMode="auto">
            <a:xfrm>
              <a:off x="4324320" y="2886068"/>
              <a:ext cx="685800" cy="609600"/>
            </a:xfrm>
            <a:prstGeom prst="ellipse">
              <a:avLst/>
            </a:prstGeom>
            <a:noFill/>
            <a:ln w="38100">
              <a:solidFill>
                <a:srgbClr val="FF33CC"/>
              </a:solidFill>
              <a:round/>
              <a:headEnd/>
              <a:tailEnd/>
            </a:ln>
            <a:effectLst/>
          </p:spPr>
          <p:txBody>
            <a:bodyPr wrap="none" anchor="ctr"/>
            <a:lstStyle/>
            <a:p>
              <a:pPr algn="ctr"/>
              <a:endParaRPr lang="zh-TW" altLang="zh-TW"/>
            </a:p>
          </p:txBody>
        </p:sp>
        <p:sp>
          <p:nvSpPr>
            <p:cNvPr id="27" name="Oval 14"/>
            <p:cNvSpPr>
              <a:spLocks noChangeArrowheads="1"/>
            </p:cNvSpPr>
            <p:nvPr/>
          </p:nvSpPr>
          <p:spPr bwMode="auto">
            <a:xfrm>
              <a:off x="3486120" y="3343268"/>
              <a:ext cx="657252" cy="457200"/>
            </a:xfrm>
            <a:prstGeom prst="ellipse">
              <a:avLst/>
            </a:prstGeom>
            <a:noFill/>
            <a:ln w="38100">
              <a:solidFill>
                <a:srgbClr val="FF33CC"/>
              </a:solidFill>
              <a:round/>
              <a:headEnd/>
              <a:tailEnd/>
            </a:ln>
            <a:effectLst/>
          </p:spPr>
          <p:txBody>
            <a:bodyPr wrap="none" anchor="ctr"/>
            <a:lstStyle/>
            <a:p>
              <a:pPr algn="ctr"/>
              <a:endParaRPr lang="zh-TW" altLang="zh-TW"/>
            </a:p>
          </p:txBody>
        </p:sp>
      </p:grpSp>
      <p:grpSp>
        <p:nvGrpSpPr>
          <p:cNvPr id="46" name="群組 45"/>
          <p:cNvGrpSpPr/>
          <p:nvPr/>
        </p:nvGrpSpPr>
        <p:grpSpPr>
          <a:xfrm>
            <a:off x="2571720" y="2886068"/>
            <a:ext cx="6096000" cy="914400"/>
            <a:chOff x="2571720" y="2886068"/>
            <a:chExt cx="6096000" cy="914400"/>
          </a:xfrm>
        </p:grpSpPr>
        <p:sp>
          <p:nvSpPr>
            <p:cNvPr id="28" name="Oval 15"/>
            <p:cNvSpPr>
              <a:spLocks noChangeArrowheads="1"/>
            </p:cNvSpPr>
            <p:nvPr/>
          </p:nvSpPr>
          <p:spPr bwMode="auto">
            <a:xfrm>
              <a:off x="7981920" y="2886068"/>
              <a:ext cx="685800" cy="609600"/>
            </a:xfrm>
            <a:prstGeom prst="ellipse">
              <a:avLst/>
            </a:prstGeom>
            <a:noFill/>
            <a:ln w="38100">
              <a:solidFill>
                <a:srgbClr val="A50021"/>
              </a:solidFill>
              <a:round/>
              <a:headEnd/>
              <a:tailEnd/>
            </a:ln>
            <a:effectLst/>
          </p:spPr>
          <p:txBody>
            <a:bodyPr wrap="none" anchor="ctr"/>
            <a:lstStyle/>
            <a:p>
              <a:pPr algn="ctr"/>
              <a:endParaRPr lang="zh-TW" altLang="zh-TW"/>
            </a:p>
          </p:txBody>
        </p:sp>
        <p:sp>
          <p:nvSpPr>
            <p:cNvPr id="29" name="Oval 16"/>
            <p:cNvSpPr>
              <a:spLocks noChangeArrowheads="1"/>
            </p:cNvSpPr>
            <p:nvPr/>
          </p:nvSpPr>
          <p:spPr bwMode="auto">
            <a:xfrm>
              <a:off x="2571720" y="3419468"/>
              <a:ext cx="914400" cy="381000"/>
            </a:xfrm>
            <a:prstGeom prst="ellipse">
              <a:avLst/>
            </a:prstGeom>
            <a:noFill/>
            <a:ln w="38100">
              <a:solidFill>
                <a:srgbClr val="A50021"/>
              </a:solidFill>
              <a:round/>
              <a:headEnd/>
              <a:tailEnd/>
            </a:ln>
            <a:effectLst/>
          </p:spPr>
          <p:txBody>
            <a:bodyPr wrap="none" anchor="ctr"/>
            <a:lstStyle/>
            <a:p>
              <a:pPr algn="ctr"/>
              <a:endParaRPr lang="zh-TW" altLang="zh-TW"/>
            </a:p>
          </p:txBody>
        </p:sp>
      </p:grpSp>
      <p:grpSp>
        <p:nvGrpSpPr>
          <p:cNvPr id="43" name="群組 42"/>
          <p:cNvGrpSpPr/>
          <p:nvPr/>
        </p:nvGrpSpPr>
        <p:grpSpPr>
          <a:xfrm>
            <a:off x="4781520" y="2886068"/>
            <a:ext cx="1752600" cy="914400"/>
            <a:chOff x="4781520" y="2886068"/>
            <a:chExt cx="1752600" cy="914400"/>
          </a:xfrm>
        </p:grpSpPr>
        <p:sp>
          <p:nvSpPr>
            <p:cNvPr id="30" name="Oval 17"/>
            <p:cNvSpPr>
              <a:spLocks noChangeArrowheads="1"/>
            </p:cNvSpPr>
            <p:nvPr/>
          </p:nvSpPr>
          <p:spPr bwMode="auto">
            <a:xfrm>
              <a:off x="5848320" y="2886068"/>
              <a:ext cx="685800" cy="609600"/>
            </a:xfrm>
            <a:prstGeom prst="ellipse">
              <a:avLst/>
            </a:prstGeom>
            <a:noFill/>
            <a:ln w="38100">
              <a:solidFill>
                <a:srgbClr val="009999"/>
              </a:solidFill>
              <a:round/>
              <a:headEnd/>
              <a:tailEnd/>
            </a:ln>
            <a:effectLst/>
          </p:spPr>
          <p:txBody>
            <a:bodyPr wrap="none" anchor="ctr"/>
            <a:lstStyle/>
            <a:p>
              <a:pPr algn="ctr"/>
              <a:endParaRPr lang="zh-TW" altLang="zh-TW"/>
            </a:p>
          </p:txBody>
        </p:sp>
        <p:sp>
          <p:nvSpPr>
            <p:cNvPr id="31" name="Oval 18"/>
            <p:cNvSpPr>
              <a:spLocks noChangeArrowheads="1"/>
            </p:cNvSpPr>
            <p:nvPr/>
          </p:nvSpPr>
          <p:spPr bwMode="auto">
            <a:xfrm>
              <a:off x="4781520" y="3419468"/>
              <a:ext cx="533400" cy="381000"/>
            </a:xfrm>
            <a:prstGeom prst="ellipse">
              <a:avLst/>
            </a:prstGeom>
            <a:noFill/>
            <a:ln w="38100">
              <a:solidFill>
                <a:srgbClr val="009999"/>
              </a:solidFill>
              <a:round/>
              <a:headEnd/>
              <a:tailEnd/>
            </a:ln>
            <a:effectLst/>
          </p:spPr>
          <p:txBody>
            <a:bodyPr wrap="none" anchor="ctr"/>
            <a:lstStyle/>
            <a:p>
              <a:pPr algn="ctr"/>
              <a:endParaRPr lang="zh-TW" altLang="zh-TW"/>
            </a:p>
          </p:txBody>
        </p:sp>
      </p:grpSp>
      <p:grpSp>
        <p:nvGrpSpPr>
          <p:cNvPr id="44" name="群組 43"/>
          <p:cNvGrpSpPr/>
          <p:nvPr/>
        </p:nvGrpSpPr>
        <p:grpSpPr>
          <a:xfrm>
            <a:off x="438120" y="2809868"/>
            <a:ext cx="6781800" cy="914400"/>
            <a:chOff x="438120" y="2809868"/>
            <a:chExt cx="6781800" cy="914400"/>
          </a:xfrm>
        </p:grpSpPr>
        <p:sp>
          <p:nvSpPr>
            <p:cNvPr id="33" name="Oval 21"/>
            <p:cNvSpPr>
              <a:spLocks noChangeArrowheads="1"/>
            </p:cNvSpPr>
            <p:nvPr/>
          </p:nvSpPr>
          <p:spPr bwMode="auto">
            <a:xfrm>
              <a:off x="6534120" y="2809868"/>
              <a:ext cx="685800" cy="609600"/>
            </a:xfrm>
            <a:prstGeom prst="ellipse">
              <a:avLst/>
            </a:prstGeom>
            <a:noFill/>
            <a:ln w="38100">
              <a:solidFill>
                <a:srgbClr val="33CCFF"/>
              </a:solidFill>
              <a:round/>
              <a:headEnd/>
              <a:tailEnd/>
            </a:ln>
            <a:effectLst/>
          </p:spPr>
          <p:txBody>
            <a:bodyPr wrap="none" anchor="ctr"/>
            <a:lstStyle/>
            <a:p>
              <a:pPr algn="ctr"/>
              <a:endParaRPr lang="zh-TW" altLang="zh-TW"/>
            </a:p>
          </p:txBody>
        </p:sp>
        <p:sp>
          <p:nvSpPr>
            <p:cNvPr id="34" name="Oval 22"/>
            <p:cNvSpPr>
              <a:spLocks noChangeArrowheads="1"/>
            </p:cNvSpPr>
            <p:nvPr/>
          </p:nvSpPr>
          <p:spPr bwMode="auto">
            <a:xfrm>
              <a:off x="438120" y="3343268"/>
              <a:ext cx="1066800" cy="381000"/>
            </a:xfrm>
            <a:prstGeom prst="ellipse">
              <a:avLst/>
            </a:prstGeom>
            <a:noFill/>
            <a:ln w="38100">
              <a:solidFill>
                <a:srgbClr val="33CCFF"/>
              </a:solidFill>
              <a:round/>
              <a:headEnd/>
              <a:tailEnd/>
            </a:ln>
            <a:effectLst/>
          </p:spPr>
          <p:txBody>
            <a:bodyPr wrap="none" anchor="ctr"/>
            <a:lstStyle/>
            <a:p>
              <a:pPr algn="ctr"/>
              <a:endParaRPr lang="zh-TW" altLang="zh-TW"/>
            </a:p>
          </p:txBody>
        </p:sp>
      </p:grpSp>
      <p:grpSp>
        <p:nvGrpSpPr>
          <p:cNvPr id="45" name="群組 44"/>
          <p:cNvGrpSpPr/>
          <p:nvPr/>
        </p:nvGrpSpPr>
        <p:grpSpPr>
          <a:xfrm>
            <a:off x="1504920" y="2886068"/>
            <a:ext cx="6477000" cy="838200"/>
            <a:chOff x="1504920" y="2886068"/>
            <a:chExt cx="6477000" cy="838200"/>
          </a:xfrm>
        </p:grpSpPr>
        <p:sp>
          <p:nvSpPr>
            <p:cNvPr id="35" name="Oval 23"/>
            <p:cNvSpPr>
              <a:spLocks noChangeArrowheads="1"/>
            </p:cNvSpPr>
            <p:nvPr/>
          </p:nvSpPr>
          <p:spPr bwMode="auto">
            <a:xfrm>
              <a:off x="7296120" y="2886068"/>
              <a:ext cx="685800" cy="609600"/>
            </a:xfrm>
            <a:prstGeom prst="ellipse">
              <a:avLst/>
            </a:prstGeom>
            <a:noFill/>
            <a:ln w="38100">
              <a:solidFill>
                <a:srgbClr val="FF6600"/>
              </a:solidFill>
              <a:round/>
              <a:headEnd/>
              <a:tailEnd/>
            </a:ln>
            <a:effectLst/>
          </p:spPr>
          <p:txBody>
            <a:bodyPr wrap="none" anchor="ctr"/>
            <a:lstStyle/>
            <a:p>
              <a:pPr algn="ctr"/>
              <a:endParaRPr lang="zh-TW" altLang="zh-TW"/>
            </a:p>
          </p:txBody>
        </p:sp>
        <p:sp>
          <p:nvSpPr>
            <p:cNvPr id="36" name="Oval 24"/>
            <p:cNvSpPr>
              <a:spLocks noChangeArrowheads="1"/>
            </p:cNvSpPr>
            <p:nvPr/>
          </p:nvSpPr>
          <p:spPr bwMode="auto">
            <a:xfrm>
              <a:off x="1504920" y="3343268"/>
              <a:ext cx="1066800" cy="381000"/>
            </a:xfrm>
            <a:prstGeom prst="ellipse">
              <a:avLst/>
            </a:prstGeom>
            <a:noFill/>
            <a:ln w="38100">
              <a:solidFill>
                <a:srgbClr val="FF6600"/>
              </a:solidFill>
              <a:round/>
              <a:headEnd/>
              <a:tailEnd/>
            </a:ln>
            <a:effectLst/>
          </p:spPr>
          <p:txBody>
            <a:bodyPr wrap="none" anchor="ctr"/>
            <a:lstStyle/>
            <a:p>
              <a:pPr algn="ctr"/>
              <a:endParaRPr lang="zh-TW" altLang="zh-TW"/>
            </a:p>
          </p:txBody>
        </p:sp>
      </p:grpSp>
      <p:grpSp>
        <p:nvGrpSpPr>
          <p:cNvPr id="42" name="群組 41"/>
          <p:cNvGrpSpPr/>
          <p:nvPr/>
        </p:nvGrpSpPr>
        <p:grpSpPr>
          <a:xfrm>
            <a:off x="4071934" y="2886068"/>
            <a:ext cx="1700186" cy="971560"/>
            <a:chOff x="4071934" y="2886068"/>
            <a:chExt cx="1700186" cy="971560"/>
          </a:xfrm>
        </p:grpSpPr>
        <p:sp>
          <p:nvSpPr>
            <p:cNvPr id="32" name="Oval 19"/>
            <p:cNvSpPr>
              <a:spLocks noChangeArrowheads="1"/>
            </p:cNvSpPr>
            <p:nvPr/>
          </p:nvSpPr>
          <p:spPr bwMode="auto">
            <a:xfrm>
              <a:off x="5086320" y="2886068"/>
              <a:ext cx="685800" cy="609600"/>
            </a:xfrm>
            <a:prstGeom prst="ellipse">
              <a:avLst/>
            </a:prstGeom>
            <a:noFill/>
            <a:ln w="38100">
              <a:solidFill>
                <a:srgbClr val="FFFFFF"/>
              </a:solidFill>
              <a:round/>
              <a:headEnd/>
              <a:tailEnd/>
            </a:ln>
            <a:effectLst/>
          </p:spPr>
          <p:txBody>
            <a:bodyPr wrap="none" anchor="ctr"/>
            <a:lstStyle/>
            <a:p>
              <a:pPr algn="ctr"/>
              <a:endParaRPr lang="zh-TW" altLang="zh-TW"/>
            </a:p>
          </p:txBody>
        </p:sp>
        <p:sp>
          <p:nvSpPr>
            <p:cNvPr id="37" name="Oval 19"/>
            <p:cNvSpPr>
              <a:spLocks noChangeArrowheads="1"/>
            </p:cNvSpPr>
            <p:nvPr/>
          </p:nvSpPr>
          <p:spPr bwMode="auto">
            <a:xfrm>
              <a:off x="4071934" y="3357562"/>
              <a:ext cx="757238" cy="500066"/>
            </a:xfrm>
            <a:prstGeom prst="ellipse">
              <a:avLst/>
            </a:prstGeom>
            <a:noFill/>
            <a:ln w="38100">
              <a:solidFill>
                <a:srgbClr val="FFFFFF"/>
              </a:solidFill>
              <a:round/>
              <a:headEnd/>
              <a:tailEnd/>
            </a:ln>
            <a:effectLst/>
          </p:spPr>
          <p:txBody>
            <a:bodyPr wrap="none" anchor="ctr"/>
            <a:lstStyle/>
            <a:p>
              <a:pPr algn="ctr"/>
              <a:endParaRPr lang="zh-TW" altLang="zh-TW"/>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8"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b="1" dirty="0" smtClean="0"/>
              <a:t>The phonology of words</a:t>
            </a:r>
            <a:endParaRPr lang="zh-TW" altLang="en-US" b="1" dirty="0"/>
          </a:p>
        </p:txBody>
      </p:sp>
      <p:sp>
        <p:nvSpPr>
          <p:cNvPr id="3" name="內容版面配置區 2"/>
          <p:cNvSpPr>
            <a:spLocks noGrp="1"/>
          </p:cNvSpPr>
          <p:nvPr>
            <p:ph idx="1"/>
          </p:nvPr>
        </p:nvSpPr>
        <p:spPr>
          <a:xfrm>
            <a:off x="457200" y="1600200"/>
            <a:ext cx="8229600" cy="4757758"/>
          </a:xfrm>
        </p:spPr>
        <p:txBody>
          <a:bodyPr>
            <a:normAutofit lnSpcReduction="10000"/>
          </a:bodyPr>
          <a:lstStyle/>
          <a:p>
            <a:r>
              <a:rPr lang="en-US" altLang="zh-TW" dirty="0" smtClean="0"/>
              <a:t>Many homophonous morphemes</a:t>
            </a:r>
          </a:p>
          <a:p>
            <a:pPr lvl="1"/>
            <a:r>
              <a:rPr lang="en-US" altLang="zh-TW" dirty="0" smtClean="0"/>
              <a:t>Only 1300 syllables, even taking tone into account</a:t>
            </a:r>
          </a:p>
          <a:p>
            <a:pPr lvl="1"/>
            <a:r>
              <a:rPr lang="en-US" altLang="zh-TW" dirty="0" smtClean="0"/>
              <a:t>Compounds much less likely to be homophonous</a:t>
            </a:r>
          </a:p>
          <a:p>
            <a:pPr lvl="1"/>
            <a:r>
              <a:rPr lang="en-US" altLang="zh-TW" dirty="0" smtClean="0"/>
              <a:t>This makes it easier to access spoken words than morphemes </a:t>
            </a:r>
            <a:r>
              <a:rPr lang="en-US" altLang="zh-TW" sz="2400" dirty="0" smtClean="0"/>
              <a:t>(Packard, 1999; Myers, forthcoming; cf. Zhou &amp; </a:t>
            </a:r>
            <a:r>
              <a:rPr lang="en-US" altLang="zh-TW" sz="2400" dirty="0" err="1" smtClean="0"/>
              <a:t>Marslen</a:t>
            </a:r>
            <a:r>
              <a:rPr lang="en-US" altLang="zh-TW" sz="2400" dirty="0" smtClean="0"/>
              <a:t>-Wilson, 1994)</a:t>
            </a:r>
          </a:p>
          <a:p>
            <a:r>
              <a:rPr lang="en-US" altLang="zh-TW" dirty="0" smtClean="0"/>
              <a:t>Mandarin words tend to be disyllabic</a:t>
            </a:r>
          </a:p>
          <a:p>
            <a:pPr lvl="1"/>
            <a:r>
              <a:rPr lang="en-US" altLang="zh-TW" dirty="0" smtClean="0"/>
              <a:t>Around 60% of lexicon used in speech</a:t>
            </a:r>
          </a:p>
          <a:p>
            <a:pPr lvl="1"/>
            <a:r>
              <a:rPr lang="en-US" altLang="zh-TW" dirty="0" smtClean="0"/>
              <a:t>Around 40% of lexicon used in writing</a:t>
            </a:r>
          </a:p>
          <a:p>
            <a:pPr lvl="2">
              <a:buNone/>
            </a:pPr>
            <a:r>
              <a:rPr lang="en-US" altLang="zh-TW" dirty="0" smtClean="0"/>
              <a:t>(More below...)</a:t>
            </a:r>
          </a:p>
        </p:txBody>
      </p:sp>
      <p:sp>
        <p:nvSpPr>
          <p:cNvPr id="4" name="投影片編號版面配置區 3"/>
          <p:cNvSpPr>
            <a:spLocks noGrp="1"/>
          </p:cNvSpPr>
          <p:nvPr>
            <p:ph type="sldNum" sz="quarter" idx="12"/>
          </p:nvPr>
        </p:nvSpPr>
        <p:spPr/>
        <p:txBody>
          <a:bodyPr/>
          <a:lstStyle/>
          <a:p>
            <a:fld id="{4BBC3EEC-2CE6-45AD-AEC0-A6C4B87070CB}" type="slidenum">
              <a:rPr lang="zh-TW" altLang="en-US" smtClean="0"/>
              <a:pPr/>
              <a:t>9</a:t>
            </a:fld>
            <a:endParaRPr lang="zh-TW" alt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1729</TotalTime>
  <Words>2868</Words>
  <Application>Microsoft Macintosh PowerPoint</Application>
  <PresentationFormat>On-screen Show (4:3)</PresentationFormat>
  <Paragraphs>269</Paragraphs>
  <Slides>34</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Calibri</vt:lpstr>
      <vt:lpstr>標楷體</vt:lpstr>
      <vt:lpstr>Office 佈景主題</vt:lpstr>
      <vt:lpstr>Chinese “words”</vt:lpstr>
      <vt:lpstr>Those without whom...</vt:lpstr>
      <vt:lpstr>Overview</vt:lpstr>
      <vt:lpstr>Some senses of the word “word”</vt:lpstr>
      <vt:lpstr>Sociological words</vt:lpstr>
      <vt:lpstr>Chinese characters as “words”</vt:lpstr>
      <vt:lpstr>Morphosyntactic words</vt:lpstr>
      <vt:lpstr>Sociological vs. morphosyntactic words</vt:lpstr>
      <vt:lpstr>The phonology of words</vt:lpstr>
      <vt:lpstr>The special role of disyllabic feet</vt:lpstr>
      <vt:lpstr>Psycholinguistic words</vt:lpstr>
      <vt:lpstr>Words in speech</vt:lpstr>
      <vt:lpstr>Words in spontaneous speech</vt:lpstr>
      <vt:lpstr>Elastic words in spontaneous speech</vt:lpstr>
      <vt:lpstr>Priming of elastic words in S. Min</vt:lpstr>
      <vt:lpstr>The productivity of disyllables</vt:lpstr>
      <vt:lpstr>Productivity in Southern Min</vt:lpstr>
      <vt:lpstr>Productivity in spoken Mandarin</vt:lpstr>
      <vt:lpstr>Productivity in written Mandarin</vt:lpstr>
      <vt:lpstr>Words in reading</vt:lpstr>
      <vt:lpstr>Natural word segmentation</vt:lpstr>
      <vt:lpstr>Word segmentation strategies</vt:lpstr>
      <vt:lpstr>Modeling probe detection</vt:lpstr>
      <vt:lpstr>Modeling eye movements</vt:lpstr>
      <vt:lpstr>Wordlikeness judgments</vt:lpstr>
      <vt:lpstr>Effect of syntactic category</vt:lpstr>
      <vt:lpstr>Effects of family size</vt:lpstr>
      <vt:lpstr>Words in a second language</vt:lpstr>
      <vt:lpstr>Southern Min cognates in Mandarin wordlikeness judgments</vt:lpstr>
      <vt:lpstr>Conclusions</vt:lpstr>
      <vt:lpstr>References (1/4)</vt:lpstr>
      <vt:lpstr>References (2/4)</vt:lpstr>
      <vt:lpstr>References (3/4)</vt:lpstr>
      <vt:lpstr>References (4/4)</vt:lpstr>
    </vt:vector>
  </TitlesOfParts>
  <Company>CCU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Trochaic Feet in Spontaneous Spoken Southern Min</dc:title>
  <dc:creator>Admin</dc:creator>
  <cp:lastModifiedBy>Cylcia Bolibaugh</cp:lastModifiedBy>
  <cp:revision>807</cp:revision>
  <dcterms:created xsi:type="dcterms:W3CDTF">2015-03-09T02:23:38Z</dcterms:created>
  <dcterms:modified xsi:type="dcterms:W3CDTF">2015-05-11T22:14:54Z</dcterms:modified>
</cp:coreProperties>
</file>