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6"/>
  </p:notesMasterIdLst>
  <p:sldIdLst>
    <p:sldId id="256" r:id="rId2"/>
    <p:sldId id="309" r:id="rId3"/>
    <p:sldId id="310" r:id="rId4"/>
    <p:sldId id="296" r:id="rId5"/>
    <p:sldId id="313" r:id="rId6"/>
    <p:sldId id="311" r:id="rId7"/>
    <p:sldId id="314" r:id="rId8"/>
    <p:sldId id="315" r:id="rId9"/>
    <p:sldId id="319" r:id="rId10"/>
    <p:sldId id="276" r:id="rId11"/>
    <p:sldId id="361" r:id="rId12"/>
    <p:sldId id="367" r:id="rId13"/>
    <p:sldId id="316" r:id="rId14"/>
    <p:sldId id="338" r:id="rId15"/>
    <p:sldId id="317" r:id="rId16"/>
    <p:sldId id="318" r:id="rId17"/>
    <p:sldId id="323" r:id="rId18"/>
    <p:sldId id="337" r:id="rId19"/>
    <p:sldId id="324" r:id="rId20"/>
    <p:sldId id="325" r:id="rId21"/>
    <p:sldId id="326" r:id="rId22"/>
    <p:sldId id="330" r:id="rId23"/>
    <p:sldId id="332" r:id="rId24"/>
    <p:sldId id="331" r:id="rId25"/>
    <p:sldId id="336" r:id="rId26"/>
    <p:sldId id="340" r:id="rId27"/>
    <p:sldId id="339" r:id="rId28"/>
    <p:sldId id="333" r:id="rId29"/>
    <p:sldId id="335" r:id="rId30"/>
    <p:sldId id="343" r:id="rId31"/>
    <p:sldId id="344" r:id="rId32"/>
    <p:sldId id="352" r:id="rId33"/>
    <p:sldId id="347" r:id="rId34"/>
    <p:sldId id="348" r:id="rId35"/>
    <p:sldId id="351" r:id="rId36"/>
    <p:sldId id="358" r:id="rId37"/>
    <p:sldId id="353" r:id="rId38"/>
    <p:sldId id="354" r:id="rId39"/>
    <p:sldId id="355" r:id="rId40"/>
    <p:sldId id="368" r:id="rId41"/>
    <p:sldId id="363" r:id="rId42"/>
    <p:sldId id="362" r:id="rId43"/>
    <p:sldId id="364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Conklin" initials="K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CEF"/>
    <a:srgbClr val="3BCEFF"/>
    <a:srgbClr val="07C1F4"/>
    <a:srgbClr val="887ECE"/>
    <a:srgbClr val="514C7B"/>
    <a:srgbClr val="517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6" autoAdjust="0"/>
    <p:restoredTop sz="98643" autoAdjust="0"/>
  </p:normalViewPr>
  <p:slideViewPr>
    <p:cSldViewPr snapToGrid="0" snapToObjects="1">
      <p:cViewPr>
        <p:scale>
          <a:sx n="100" d="100"/>
          <a:sy n="100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23B80-95CF-7E48-BD64-F87A43E559F6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47BD2-CB5D-4C49-9E95-927D2256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11,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06" y="736600"/>
            <a:ext cx="4391262" cy="50673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dirty="0"/>
              <a:t>“Thumbing our noses” at the notion of </a:t>
            </a:r>
            <a:r>
              <a:rPr lang="en-US" b="1" i="1" dirty="0"/>
              <a:t>only</a:t>
            </a:r>
            <a:r>
              <a:rPr lang="en-US" b="1" dirty="0"/>
              <a:t> singles words being words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Dr. Kathy Conklin &amp; Gareth </a:t>
            </a:r>
            <a:r>
              <a:rPr lang="en-US" sz="2200" b="1" dirty="0" err="1" smtClean="0">
                <a:solidFill>
                  <a:schemeClr val="bg1"/>
                </a:solidFill>
              </a:rPr>
              <a:t>Carrol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err="1" smtClean="0">
                <a:solidFill>
                  <a:schemeClr val="bg1"/>
                </a:solidFill>
              </a:rPr>
              <a:t>kathy.conklin@nottingham.ac.uk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510980"/>
            <a:ext cx="2581486" cy="1670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4699000" y="563825"/>
            <a:ext cx="3352800" cy="10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1401" y="3981450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Dutch audio &amp; Dutch subtitles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562100"/>
            <a:ext cx="8213035" cy="48641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/>
              <a:t>Eye</a:t>
            </a:r>
            <a:r>
              <a:rPr lang="en-US" sz="2000" dirty="0"/>
              <a:t>-tracking has been used extensively to investigate the structure of the mental </a:t>
            </a:r>
            <a:r>
              <a:rPr lang="en-US" sz="2000" dirty="0" smtClean="0"/>
              <a:t>lexicon and for developing models </a:t>
            </a:r>
            <a:r>
              <a:rPr lang="en-US" sz="2000" dirty="0"/>
              <a:t>of ocular</a:t>
            </a:r>
            <a:r>
              <a:rPr lang="en-US" sz="2000" dirty="0" smtClean="0"/>
              <a:t>-motor </a:t>
            </a:r>
            <a:r>
              <a:rPr lang="en-US" sz="2000" dirty="0"/>
              <a:t>control in reading. </a:t>
            </a:r>
            <a:endParaRPr lang="en-US" sz="2000" dirty="0" smtClean="0"/>
          </a:p>
          <a:p>
            <a:pPr marL="68580" lvl="0" indent="0">
              <a:spcBef>
                <a:spcPts val="0"/>
              </a:spcBef>
              <a:buNone/>
            </a:pPr>
            <a:endParaRPr lang="en-GB" sz="800" dirty="0"/>
          </a:p>
          <a:p>
            <a:r>
              <a:rPr lang="en-US" sz="2000" dirty="0" smtClean="0"/>
              <a:t>Provides online means to </a:t>
            </a:r>
            <a:r>
              <a:rPr lang="en-US" sz="2000" dirty="0"/>
              <a:t>examine how words are </a:t>
            </a:r>
            <a:r>
              <a:rPr lang="en-US" sz="2000" dirty="0" smtClean="0"/>
              <a:t>recognized, </a:t>
            </a:r>
            <a:r>
              <a:rPr lang="en-US" sz="2000" dirty="0"/>
              <a:t>processed and integrated into </a:t>
            </a:r>
            <a:r>
              <a:rPr lang="en-US" sz="2000" dirty="0" smtClean="0"/>
              <a:t>sentence, </a:t>
            </a:r>
            <a:r>
              <a:rPr lang="en-US" sz="2000" dirty="0"/>
              <a:t>and to explore </a:t>
            </a:r>
            <a:r>
              <a:rPr lang="en-US" sz="2000" dirty="0" smtClean="0"/>
              <a:t>factors affecting </a:t>
            </a:r>
            <a:r>
              <a:rPr lang="en-US" sz="2000" dirty="0"/>
              <a:t>these processes </a:t>
            </a:r>
            <a:r>
              <a:rPr lang="en-US" sz="1600" dirty="0" smtClean="0"/>
              <a:t>(e.g. frequency</a:t>
            </a:r>
            <a:r>
              <a:rPr lang="en-US" sz="1600" dirty="0"/>
              <a:t>, length, </a:t>
            </a:r>
            <a:r>
              <a:rPr lang="en-US" sz="1600" dirty="0" smtClean="0"/>
              <a:t>ambiguity)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without </a:t>
            </a:r>
            <a:r>
              <a:rPr lang="en-US" sz="2000" i="1" dirty="0">
                <a:solidFill>
                  <a:schemeClr val="accent2"/>
                </a:solidFill>
              </a:rPr>
              <a:t>the need for a secondary task</a:t>
            </a:r>
            <a:r>
              <a:rPr lang="en-US" sz="2000" dirty="0" smtClean="0"/>
              <a:t>.</a:t>
            </a:r>
            <a:endParaRPr lang="en-GB" sz="800" dirty="0"/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Unfortunately, as </a:t>
            </a:r>
            <a:r>
              <a:rPr lang="en-US" sz="2000" dirty="0"/>
              <a:t>the </a:t>
            </a:r>
            <a:r>
              <a:rPr lang="en-US" sz="2000" dirty="0" smtClean="0"/>
              <a:t>length of a region </a:t>
            </a:r>
            <a:r>
              <a:rPr lang="en-US" sz="2000" dirty="0"/>
              <a:t>of interest increases, it becomes </a:t>
            </a:r>
            <a:r>
              <a:rPr lang="en-US" sz="2000" dirty="0" smtClean="0"/>
              <a:t>more difficult to pinpoint the locus of an effect </a:t>
            </a:r>
            <a:r>
              <a:rPr lang="en-US" sz="1400" dirty="0" smtClean="0"/>
              <a:t>(Clifton</a:t>
            </a:r>
            <a:r>
              <a:rPr lang="en-US" sz="1400" dirty="0"/>
              <a:t>, </a:t>
            </a:r>
            <a:r>
              <a:rPr lang="en-US" sz="1400" dirty="0" err="1" smtClean="0"/>
              <a:t>Staub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Rayner</a:t>
            </a:r>
            <a:r>
              <a:rPr lang="en-US" sz="1400" dirty="0" smtClean="0"/>
              <a:t>, 2007).</a:t>
            </a:r>
            <a:r>
              <a:rPr lang="en-GB" sz="20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Eye-tracking MWUs </a:t>
            </a:r>
            <a:r>
              <a:rPr lang="en-US" sz="1300" dirty="0" smtClean="0"/>
              <a:t>(</a:t>
            </a:r>
            <a:r>
              <a:rPr lang="en-US" sz="1300" dirty="0" err="1" smtClean="0"/>
              <a:t>Carrol</a:t>
            </a:r>
            <a:r>
              <a:rPr lang="en-US" sz="1300" dirty="0" smtClean="0"/>
              <a:t> &amp; Conklin, 2014)</a:t>
            </a:r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455" y="5321300"/>
            <a:ext cx="3057867" cy="9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1401" y="3981450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Dutch audio &amp; Dutch subtitles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Eye-tracking </a:t>
            </a:r>
            <a:r>
              <a:rPr lang="en-US" dirty="0"/>
              <a:t>MWUs </a:t>
            </a:r>
            <a:r>
              <a:rPr lang="en-US" sz="1300" dirty="0"/>
              <a:t>(</a:t>
            </a:r>
            <a:r>
              <a:rPr lang="en-US" sz="1300" dirty="0" err="1"/>
              <a:t>Carrol</a:t>
            </a:r>
            <a:r>
              <a:rPr lang="en-US" sz="1300" dirty="0"/>
              <a:t> &amp; Conklin, </a:t>
            </a:r>
            <a:r>
              <a:rPr lang="en-US" sz="1300" dirty="0" smtClean="0"/>
              <a:t>2014)</a:t>
            </a:r>
            <a:endParaRPr lang="en-US" sz="1300" i="1" dirty="0"/>
          </a:p>
        </p:txBody>
      </p:sp>
      <p:pic>
        <p:nvPicPr>
          <p:cNvPr id="2" name="Picture 1" descr="Screen Shot 2015-04-17 at 18.0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49582"/>
            <a:ext cx="6235700" cy="3663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2154331"/>
            <a:ext cx="1735764" cy="1465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5054020"/>
            <a:ext cx="7064818" cy="1334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9500" y="5283200"/>
            <a:ext cx="558800" cy="736600"/>
          </a:xfrm>
          <a:prstGeom prst="rect">
            <a:avLst/>
          </a:pr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752600"/>
            <a:ext cx="5994400" cy="1168400"/>
          </a:xfrm>
          <a:prstGeom prst="rect">
            <a:avLst/>
          </a:prstGeom>
          <a:noFill/>
          <a:ln w="25400">
            <a:solidFill>
              <a:srgbClr val="3BC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2921000"/>
            <a:ext cx="5994400" cy="2092394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1401" y="3981450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Dutch audio &amp; Dutch subtitles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422400"/>
            <a:ext cx="8213035" cy="5003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Experiments </a:t>
            </a:r>
            <a:r>
              <a:rPr lang="en-US" sz="1800" b="1" dirty="0">
                <a:solidFill>
                  <a:schemeClr val="accent2"/>
                </a:solidFill>
              </a:rPr>
              <a:t>1 &amp; 2 </a:t>
            </a:r>
            <a:endParaRPr lang="en-GB" sz="1800" b="1" dirty="0">
              <a:solidFill>
                <a:schemeClr val="accent2"/>
              </a:solidFill>
            </a:endParaRPr>
          </a:p>
          <a:p>
            <a:r>
              <a:rPr lang="en-US" sz="1800" dirty="0"/>
              <a:t>Translated Chinese idioms, high-intermediate proficiency participants</a:t>
            </a:r>
            <a:endParaRPr lang="en-GB" sz="1800" dirty="0"/>
          </a:p>
          <a:p>
            <a:r>
              <a:rPr lang="en-US" sz="1800" dirty="0" err="1"/>
              <a:t>Exp</a:t>
            </a:r>
            <a:r>
              <a:rPr lang="en-US" sz="1800" dirty="0"/>
              <a:t> 1 – is the </a:t>
            </a:r>
            <a:r>
              <a:rPr lang="en-US" sz="1800" dirty="0" smtClean="0"/>
              <a:t>final translated </a:t>
            </a:r>
            <a:r>
              <a:rPr lang="en-US" sz="1800" dirty="0"/>
              <a:t>word of the </a:t>
            </a:r>
            <a:r>
              <a:rPr lang="en-US" sz="1800" dirty="0" smtClean="0"/>
              <a:t>idiom predicted </a:t>
            </a:r>
            <a:endParaRPr lang="en-GB" sz="1800" dirty="0"/>
          </a:p>
          <a:p>
            <a:r>
              <a:rPr lang="en-US" sz="1800" dirty="0" err="1"/>
              <a:t>Exp</a:t>
            </a:r>
            <a:r>
              <a:rPr lang="en-US" sz="1800" dirty="0"/>
              <a:t> 2 </a:t>
            </a:r>
            <a:r>
              <a:rPr lang="en-US" sz="1800" dirty="0" smtClean="0"/>
              <a:t>– processing of non-compositional and compositional meaning</a:t>
            </a:r>
            <a:endParaRPr lang="en-GB" sz="1800" dirty="0"/>
          </a:p>
          <a:p>
            <a:pPr marL="68580" indent="0">
              <a:buNone/>
            </a:pPr>
            <a:endParaRPr lang="en-US" sz="1800" dirty="0"/>
          </a:p>
          <a:p>
            <a:pPr marL="68580" indent="0">
              <a:buNone/>
            </a:pPr>
            <a:r>
              <a:rPr lang="en-US" sz="1800" b="1" dirty="0" smtClean="0">
                <a:solidFill>
                  <a:srgbClr val="748CBC"/>
                </a:solidFill>
              </a:rPr>
              <a:t>Experiment </a:t>
            </a:r>
            <a:r>
              <a:rPr lang="en-US" sz="1800" b="1" dirty="0">
                <a:solidFill>
                  <a:srgbClr val="748CBC"/>
                </a:solidFill>
              </a:rPr>
              <a:t>3</a:t>
            </a:r>
            <a:endParaRPr lang="en-GB" sz="1800" b="1" dirty="0">
              <a:solidFill>
                <a:srgbClr val="748CBC"/>
              </a:solidFill>
            </a:endParaRPr>
          </a:p>
          <a:p>
            <a:r>
              <a:rPr lang="en-US" sz="1800" dirty="0"/>
              <a:t>English only idioms, Swedish only idioms, congruent idioms, advanced proficiency participants</a:t>
            </a:r>
            <a:endParaRPr lang="en-GB" sz="1800" dirty="0"/>
          </a:p>
          <a:p>
            <a:r>
              <a:rPr lang="en-US" sz="1800" dirty="0" err="1"/>
              <a:t>Exp</a:t>
            </a:r>
            <a:r>
              <a:rPr lang="en-US" sz="1800" dirty="0"/>
              <a:t> 3 – shorter, less predictable idioms, and higher proficiency </a:t>
            </a:r>
            <a:r>
              <a:rPr lang="en-US" sz="1800" dirty="0" smtClean="0"/>
              <a:t>participants</a:t>
            </a:r>
            <a:endParaRPr lang="en-GB" sz="1800" dirty="0"/>
          </a:p>
          <a:p>
            <a:pPr marL="68580" indent="0">
              <a:buNone/>
            </a:pPr>
            <a:endParaRPr lang="en-GB" sz="1800" dirty="0"/>
          </a:p>
          <a:p>
            <a:pPr marL="68580" indent="0">
              <a:buNone/>
            </a:pPr>
            <a:r>
              <a:rPr lang="en-US" sz="1800" b="1" dirty="0">
                <a:solidFill>
                  <a:srgbClr val="748CBC"/>
                </a:solidFill>
              </a:rPr>
              <a:t>Experiments 4 &amp; 5</a:t>
            </a:r>
            <a:endParaRPr lang="en-GB" sz="1800" b="1" dirty="0">
              <a:solidFill>
                <a:srgbClr val="748CBC"/>
              </a:solidFill>
            </a:endParaRPr>
          </a:p>
          <a:p>
            <a:r>
              <a:rPr lang="en-US" sz="1800" dirty="0"/>
              <a:t>English monolinguals, compare processing of idioms, literal binomials, and </a:t>
            </a:r>
            <a:r>
              <a:rPr lang="en-US" sz="1800" dirty="0" smtClean="0"/>
              <a:t>collocations</a:t>
            </a:r>
          </a:p>
          <a:p>
            <a:r>
              <a:rPr lang="en-US" sz="1800" dirty="0" smtClean="0"/>
              <a:t>What underpins the processing advantage of the different types? 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Overview</a:t>
            </a:r>
            <a:endParaRPr lang="en-US" sz="13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10053" y="770956"/>
            <a:ext cx="1803399" cy="8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Participants </a:t>
            </a:r>
          </a:p>
          <a:p>
            <a:r>
              <a:rPr lang="en-US" sz="2200" dirty="0" smtClean="0"/>
              <a:t>20 native English speakers, 20 Chinese-English bilinguals</a:t>
            </a:r>
          </a:p>
          <a:p>
            <a:pPr marL="68580" indent="0">
              <a:buNone/>
            </a:pPr>
            <a:endParaRPr lang="en-US" sz="13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1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718699"/>
              </p:ext>
            </p:extLst>
          </p:nvPr>
        </p:nvGraphicFramePr>
        <p:xfrm>
          <a:off x="789519" y="2519074"/>
          <a:ext cx="7715193" cy="273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Document" r:id="rId5" imgW="5867400" imgH="2082800" progId="Word.Document.12">
                  <p:embed/>
                </p:oleObj>
              </mc:Choice>
              <mc:Fallback>
                <p:oleObj name="Document" r:id="rId5" imgW="5867400" imgH="208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519" y="2519074"/>
                        <a:ext cx="7715193" cy="273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3100" y="5203062"/>
            <a:ext cx="7831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Reading</a:t>
            </a:r>
            <a:r>
              <a:rPr lang="en-GB" sz="1400" dirty="0"/>
              <a:t>, Listening, Speaking and Writing are self-ratings </a:t>
            </a:r>
            <a:r>
              <a:rPr lang="en-GB" sz="1400" dirty="0" smtClean="0"/>
              <a:t>(</a:t>
            </a:r>
            <a:r>
              <a:rPr lang="en-GB" sz="1400" dirty="0"/>
              <a:t>1 = Poor, 2 = Basic, 3 = Good, 4 = Very good, 5 = </a:t>
            </a:r>
            <a:r>
              <a:rPr lang="en-GB" sz="1400" dirty="0" smtClean="0"/>
              <a:t>Excellent</a:t>
            </a:r>
            <a:endParaRPr lang="en-GB" sz="1400" dirty="0"/>
          </a:p>
          <a:p>
            <a:r>
              <a:rPr lang="en-GB" sz="1400" dirty="0" smtClean="0"/>
              <a:t>Usage </a:t>
            </a:r>
            <a:r>
              <a:rPr lang="en-GB" sz="1400" dirty="0"/>
              <a:t>is an aggregated estimate of how frequently participants use English in their everyday lives in a variety of contexts (total score out of 50</a:t>
            </a:r>
            <a:r>
              <a:rPr lang="en-GB" sz="1400" dirty="0" smtClean="0"/>
              <a:t>)</a:t>
            </a:r>
            <a:endParaRPr lang="en-GB" sz="1400" dirty="0"/>
          </a:p>
          <a:p>
            <a:r>
              <a:rPr lang="en-GB" sz="1400" dirty="0" smtClean="0"/>
              <a:t>Vocab </a:t>
            </a:r>
            <a:r>
              <a:rPr lang="en-GB" sz="1400" dirty="0"/>
              <a:t>is a modified Vocabulary Size Test with a total score out of 20.</a:t>
            </a:r>
          </a:p>
        </p:txBody>
      </p:sp>
    </p:spTree>
    <p:extLst>
      <p:ext uri="{BB962C8B-B14F-4D97-AF65-F5344CB8AC3E}">
        <p14:creationId xmlns:p14="http://schemas.microsoft.com/office/powerpoint/2010/main" val="394294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Materials</a:t>
            </a:r>
          </a:p>
          <a:p>
            <a:r>
              <a:rPr lang="en-US" sz="2200" dirty="0" smtClean="0"/>
              <a:t>English idioms/controls </a:t>
            </a:r>
            <a:r>
              <a:rPr lang="en-US" sz="1600" i="1" dirty="0" smtClean="0">
                <a:solidFill>
                  <a:schemeClr val="accent3"/>
                </a:solidFill>
              </a:rPr>
              <a:t>spill the beans/chips </a:t>
            </a:r>
            <a:r>
              <a:rPr lang="en-US" sz="1600" dirty="0" smtClean="0">
                <a:solidFill>
                  <a:schemeClr val="accent3"/>
                </a:solidFill>
              </a:rPr>
              <a:t>= “reveal a secret”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Translated Chinese idioms/controls </a:t>
            </a:r>
            <a:endParaRPr lang="en-US" sz="2200" i="1" dirty="0">
              <a:solidFill>
                <a:schemeClr val="accent3"/>
              </a:solidFill>
            </a:endParaRPr>
          </a:p>
          <a:p>
            <a:pPr marL="68580" indent="0"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     畫</a:t>
            </a:r>
            <a:r>
              <a:rPr lang="en-US" sz="1600" dirty="0">
                <a:solidFill>
                  <a:schemeClr val="accent3"/>
                </a:solidFill>
              </a:rPr>
              <a:t>蛇添足</a:t>
            </a:r>
            <a:r>
              <a:rPr lang="en-GB" sz="1600" dirty="0">
                <a:solidFill>
                  <a:schemeClr val="accent3"/>
                </a:solidFill>
              </a:rPr>
              <a:t> </a:t>
            </a:r>
            <a:r>
              <a:rPr lang="en-GB" sz="1600" dirty="0" smtClean="0">
                <a:solidFill>
                  <a:schemeClr val="accent3"/>
                </a:solidFill>
              </a:rPr>
              <a:t>– </a:t>
            </a:r>
            <a:r>
              <a:rPr lang="en-GB" sz="1600" i="1" dirty="0" smtClean="0">
                <a:solidFill>
                  <a:schemeClr val="accent3"/>
                </a:solidFill>
              </a:rPr>
              <a:t>draw </a:t>
            </a:r>
            <a:r>
              <a:rPr lang="en-GB" sz="1600" i="1" dirty="0">
                <a:solidFill>
                  <a:schemeClr val="accent3"/>
                </a:solidFill>
              </a:rPr>
              <a:t>a snake and add </a:t>
            </a:r>
            <a:r>
              <a:rPr lang="en-GB" sz="1600" i="1" dirty="0" smtClean="0">
                <a:solidFill>
                  <a:schemeClr val="accent3"/>
                </a:solidFill>
              </a:rPr>
              <a:t>feet/hair </a:t>
            </a:r>
            <a:r>
              <a:rPr lang="en-GB" sz="1600" dirty="0" smtClean="0">
                <a:solidFill>
                  <a:schemeClr val="accent3"/>
                </a:solidFill>
              </a:rPr>
              <a:t>= “ruin with unnecessary detail”</a:t>
            </a:r>
          </a:p>
          <a:p>
            <a:r>
              <a:rPr lang="en-GB" sz="2200" dirty="0" smtClean="0">
                <a:solidFill>
                  <a:srgbClr val="000000"/>
                </a:solidFill>
              </a:rPr>
              <a:t>Embedded </a:t>
            </a:r>
            <a:r>
              <a:rPr lang="en-GB" sz="2200" dirty="0">
                <a:solidFill>
                  <a:srgbClr val="000000"/>
                </a:solidFill>
              </a:rPr>
              <a:t>in sentence contexts </a:t>
            </a:r>
            <a:endParaRPr lang="en-GB" sz="2200" dirty="0">
              <a:solidFill>
                <a:schemeClr val="accent3"/>
              </a:solidFill>
            </a:endParaRPr>
          </a:p>
          <a:p>
            <a:pPr marL="360363" indent="0">
              <a:buNone/>
            </a:pPr>
            <a:r>
              <a:rPr lang="en-GB" sz="1700" i="1" dirty="0" smtClean="0">
                <a:solidFill>
                  <a:schemeClr val="accent3"/>
                </a:solidFill>
              </a:rPr>
              <a:t>My </a:t>
            </a:r>
            <a:r>
              <a:rPr lang="en-GB" sz="1700" i="1" dirty="0">
                <a:solidFill>
                  <a:schemeClr val="accent3"/>
                </a:solidFill>
              </a:rPr>
              <a:t>wife is terrible at keeping secrets. She loves any opportunity she gets to meet up with her friends and </a:t>
            </a:r>
            <a:r>
              <a:rPr lang="en-GB" sz="1700" i="1" u="sng" dirty="0">
                <a:solidFill>
                  <a:schemeClr val="accent3"/>
                </a:solidFill>
              </a:rPr>
              <a:t>spill the beans/chips</a:t>
            </a:r>
            <a:r>
              <a:rPr lang="en-GB" sz="1700" i="1" dirty="0">
                <a:solidFill>
                  <a:schemeClr val="accent3"/>
                </a:solidFill>
              </a:rPr>
              <a:t> about anything they can think to gossip about</a:t>
            </a:r>
            <a:r>
              <a:rPr lang="en-GB" sz="1700" dirty="0">
                <a:solidFill>
                  <a:schemeClr val="accent3"/>
                </a:solidFill>
              </a:rPr>
              <a:t>.” </a:t>
            </a:r>
            <a:endParaRPr lang="en-US" sz="1700" dirty="0">
              <a:solidFill>
                <a:schemeClr val="accent3"/>
              </a:solidFill>
            </a:endParaRPr>
          </a:p>
          <a:p>
            <a:r>
              <a:rPr lang="en-GB" sz="2200" dirty="0" smtClean="0"/>
              <a:t>Idioms normed for familiarity &amp; compositionality and  sentences for naturalness</a:t>
            </a:r>
            <a:endParaRPr lang="en-GB" sz="2200" i="1" dirty="0" smtClean="0"/>
          </a:p>
          <a:p>
            <a:r>
              <a:rPr lang="en-GB" sz="2200" dirty="0" smtClean="0">
                <a:solidFill>
                  <a:srgbClr val="000000"/>
                </a:solidFill>
              </a:rPr>
              <a:t>Additional variables for mixed-effects modelling analysis: </a:t>
            </a:r>
            <a:r>
              <a:rPr lang="en-GB" sz="2200" dirty="0" smtClean="0"/>
              <a:t>length </a:t>
            </a:r>
            <a:r>
              <a:rPr lang="en-GB" sz="2200" dirty="0"/>
              <a:t>in words, final word length in letters and log-transformed final word frequency 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1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676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Procedure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dirty="0" smtClean="0"/>
              <a:t>Participants saw 13 items of each type </a:t>
            </a:r>
            <a:r>
              <a:rPr lang="en-GB" sz="1600" dirty="0" smtClean="0"/>
              <a:t>(English </a:t>
            </a:r>
            <a:r>
              <a:rPr lang="en-GB" sz="1600" dirty="0"/>
              <a:t>idioms</a:t>
            </a:r>
            <a:r>
              <a:rPr lang="en-GB" sz="1600" dirty="0" smtClean="0"/>
              <a:t>, English </a:t>
            </a:r>
            <a:r>
              <a:rPr lang="en-GB" sz="1600" dirty="0"/>
              <a:t>controls, </a:t>
            </a:r>
            <a:r>
              <a:rPr lang="en-GB" sz="1600" dirty="0" smtClean="0"/>
              <a:t>Chinese </a:t>
            </a:r>
            <a:r>
              <a:rPr lang="en-GB" sz="1600" dirty="0"/>
              <a:t>idioms, </a:t>
            </a:r>
            <a:r>
              <a:rPr lang="en-GB" sz="1600" dirty="0" smtClean="0"/>
              <a:t>Chinese controls) </a:t>
            </a:r>
            <a:r>
              <a:rPr lang="en-GB" dirty="0" smtClean="0"/>
              <a:t>and 40 filler items presented across counterbalanced lists</a:t>
            </a:r>
          </a:p>
          <a:p>
            <a:pPr marL="68580" indent="0">
              <a:buNone/>
            </a:pPr>
            <a:endParaRPr lang="en-GB" dirty="0" smtClean="0"/>
          </a:p>
          <a:p>
            <a:pPr marL="355600" indent="-287338"/>
            <a:r>
              <a:rPr lang="en-GB" dirty="0" smtClean="0"/>
              <a:t>Participants read </a:t>
            </a:r>
            <a:r>
              <a:rPr lang="en-GB" dirty="0"/>
              <a:t>the passages on </a:t>
            </a:r>
            <a:r>
              <a:rPr lang="en-GB" dirty="0" smtClean="0"/>
              <a:t>a </a:t>
            </a:r>
          </a:p>
          <a:p>
            <a:pPr marL="355600" indent="0">
              <a:buNone/>
            </a:pPr>
            <a:r>
              <a:rPr lang="en-GB" dirty="0" smtClean="0"/>
              <a:t>screen </a:t>
            </a:r>
            <a:r>
              <a:rPr lang="en-GB" dirty="0"/>
              <a:t>for comprehension </a:t>
            </a:r>
            <a:r>
              <a:rPr lang="en-GB" dirty="0" smtClean="0"/>
              <a:t>while their </a:t>
            </a:r>
          </a:p>
          <a:p>
            <a:pPr marL="355600" indent="0">
              <a:buNone/>
            </a:pPr>
            <a:r>
              <a:rPr lang="en-GB" dirty="0" smtClean="0"/>
              <a:t>eye movements were monitored </a:t>
            </a:r>
            <a:r>
              <a:rPr lang="en-GB" sz="1600" dirty="0" smtClean="0"/>
              <a:t>(</a:t>
            </a:r>
            <a:r>
              <a:rPr lang="en-GB" sz="1600" dirty="0" err="1"/>
              <a:t>Eyelink</a:t>
            </a:r>
            <a:r>
              <a:rPr lang="en-GB" sz="1600" dirty="0"/>
              <a:t> I </a:t>
            </a:r>
            <a:r>
              <a:rPr lang="en-GB" sz="1600" dirty="0" smtClean="0"/>
              <a:t>version </a:t>
            </a:r>
            <a:r>
              <a:rPr lang="en-GB" sz="1600" dirty="0"/>
              <a:t>2.11</a:t>
            </a:r>
            <a:r>
              <a:rPr lang="en-GB" sz="1600" dirty="0" smtClean="0"/>
              <a:t>)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Half </a:t>
            </a:r>
            <a:r>
              <a:rPr lang="en-GB" dirty="0"/>
              <a:t>of the items </a:t>
            </a:r>
            <a:r>
              <a:rPr lang="en-GB" dirty="0" smtClean="0"/>
              <a:t>had a </a:t>
            </a:r>
            <a:r>
              <a:rPr lang="en-GB" dirty="0"/>
              <a:t>yes/no comprehension </a:t>
            </a:r>
            <a:r>
              <a:rPr lang="en-GB" dirty="0" smtClean="0"/>
              <a:t>question</a:t>
            </a: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1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440" y="3479800"/>
            <a:ext cx="1297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22401"/>
            <a:ext cx="3236381" cy="5207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Results – final word</a:t>
            </a:r>
            <a:endParaRPr lang="en-GB" b="1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1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34481"/>
              </p:ext>
            </p:extLst>
          </p:nvPr>
        </p:nvGraphicFramePr>
        <p:xfrm>
          <a:off x="433388" y="2066925"/>
          <a:ext cx="82042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Document" r:id="rId5" imgW="5435600" imgH="3175000" progId="Word.Document.12">
                  <p:embed/>
                </p:oleObj>
              </mc:Choice>
              <mc:Fallback>
                <p:oleObj name="Document" r:id="rId5" imgW="54356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388" y="2066925"/>
                        <a:ext cx="8204200" cy="479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0287" y="2241632"/>
            <a:ext cx="17984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Skipping Rates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4500" y="5029198"/>
            <a:ext cx="2717800" cy="3239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748CBC"/>
                </a:solidFill>
              </a:rPr>
              <a:t>p</a:t>
            </a:r>
            <a:r>
              <a:rPr lang="en-US" sz="1200" dirty="0">
                <a:solidFill>
                  <a:srgbClr val="748CBC"/>
                </a:solidFill>
              </a:rPr>
              <a:t>&lt;.</a:t>
            </a:r>
            <a:r>
              <a:rPr lang="en-US" sz="1200" dirty="0" smtClean="0">
                <a:solidFill>
                  <a:srgbClr val="748CBC"/>
                </a:solidFill>
              </a:rPr>
              <a:t>001</a:t>
            </a:r>
            <a:r>
              <a:rPr lang="en-GB" sz="1200" dirty="0" smtClean="0">
                <a:solidFill>
                  <a:srgbClr val="748CBC"/>
                </a:solidFill>
              </a:rPr>
              <a:t> </a:t>
            </a:r>
            <a:endParaRPr lang="en-US" sz="1200" dirty="0">
              <a:solidFill>
                <a:srgbClr val="748CBC"/>
              </a:solidFill>
            </a:endParaRPr>
          </a:p>
          <a:p>
            <a:r>
              <a:rPr lang="en-GB" sz="1200" dirty="0" smtClean="0">
                <a:ln>
                  <a:solidFill>
                    <a:schemeClr val="accent2"/>
                  </a:solidFill>
                </a:ln>
              </a:rPr>
              <a:t> </a:t>
            </a:r>
            <a:endParaRPr lang="en-US" sz="1200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634736"/>
            <a:ext cx="180455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Reading Times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4500" y="5783134"/>
            <a:ext cx="2717800" cy="281633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&lt;.</a:t>
            </a: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  <a:r>
              <a:rPr lang="en-GB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500" y="6064768"/>
            <a:ext cx="2717800" cy="276999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&lt;.05</a:t>
            </a:r>
            <a:r>
              <a:rPr lang="en-GB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4124" y="3531801"/>
            <a:ext cx="2612475" cy="278199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>
                <a:solidFill>
                  <a:srgbClr val="C68775"/>
                </a:solidFill>
              </a:rPr>
              <a:t> p</a:t>
            </a:r>
            <a:r>
              <a:rPr lang="en-US" sz="1200" dirty="0" smtClean="0">
                <a:solidFill>
                  <a:srgbClr val="C68775"/>
                </a:solidFill>
              </a:rPr>
              <a:t>&lt;.05</a:t>
            </a:r>
            <a:endParaRPr lang="en-US" sz="1200" dirty="0">
              <a:solidFill>
                <a:srgbClr val="C6877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4125" y="3810000"/>
            <a:ext cx="2612475" cy="276999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>
                <a:solidFill>
                  <a:srgbClr val="C68775"/>
                </a:solidFill>
              </a:rPr>
              <a:t>p</a:t>
            </a:r>
            <a:r>
              <a:rPr lang="en-US" sz="1200" dirty="0" smtClean="0">
                <a:solidFill>
                  <a:srgbClr val="C68775"/>
                </a:solidFill>
              </a:rPr>
              <a:t>&lt;.</a:t>
            </a:r>
            <a:r>
              <a:rPr lang="en-US" sz="1200" dirty="0">
                <a:solidFill>
                  <a:srgbClr val="C68775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65644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88950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Conclusions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748CBC"/>
                </a:solidFill>
              </a:rPr>
              <a:t>English </a:t>
            </a:r>
            <a:r>
              <a:rPr lang="en-GB" b="1" dirty="0">
                <a:solidFill>
                  <a:srgbClr val="748CBC"/>
                </a:solidFill>
              </a:rPr>
              <a:t>Speakers </a:t>
            </a:r>
          </a:p>
          <a:p>
            <a:r>
              <a:rPr lang="en-GB" dirty="0" smtClean="0"/>
              <a:t>Significant </a:t>
            </a:r>
            <a:r>
              <a:rPr lang="en-GB" dirty="0"/>
              <a:t>facilitation (more skipping, less time reading) </a:t>
            </a:r>
            <a:r>
              <a:rPr lang="en-GB" dirty="0" smtClean="0"/>
              <a:t>final </a:t>
            </a:r>
            <a:r>
              <a:rPr lang="en-GB" dirty="0"/>
              <a:t>words English </a:t>
            </a:r>
            <a:r>
              <a:rPr lang="en-GB" dirty="0" smtClean="0"/>
              <a:t>idioms.</a:t>
            </a:r>
          </a:p>
          <a:p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effect for Chinese </a:t>
            </a:r>
            <a:r>
              <a:rPr lang="en-GB" dirty="0" smtClean="0"/>
              <a:t>idioms.</a:t>
            </a:r>
            <a:endParaRPr lang="en-GB" dirty="0"/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b="1" dirty="0" smtClean="0">
                <a:solidFill>
                  <a:srgbClr val="748CBC"/>
                </a:solidFill>
              </a:rPr>
              <a:t>Bilinguals</a:t>
            </a:r>
            <a:endParaRPr lang="en-GB" b="1" dirty="0">
              <a:solidFill>
                <a:srgbClr val="748CBC"/>
              </a:solidFill>
            </a:endParaRPr>
          </a:p>
          <a:p>
            <a:r>
              <a:rPr lang="en-GB" dirty="0" smtClean="0"/>
              <a:t>No </a:t>
            </a:r>
            <a:r>
              <a:rPr lang="en-GB" dirty="0"/>
              <a:t>effect for English idioms, consistent with the literature on non-native speaker idiom </a:t>
            </a:r>
            <a:r>
              <a:rPr lang="en-GB" dirty="0" smtClean="0"/>
              <a:t>processing. </a:t>
            </a:r>
            <a:endParaRPr lang="en-GB" dirty="0"/>
          </a:p>
          <a:p>
            <a:r>
              <a:rPr lang="en-GB" dirty="0" smtClean="0"/>
              <a:t>Faster </a:t>
            </a:r>
            <a:r>
              <a:rPr lang="en-GB" dirty="0"/>
              <a:t>processing of </a:t>
            </a:r>
            <a:r>
              <a:rPr lang="en-GB" dirty="0" smtClean="0"/>
              <a:t>final word of translated </a:t>
            </a:r>
            <a:r>
              <a:rPr lang="en-GB" dirty="0"/>
              <a:t>Chinese </a:t>
            </a:r>
            <a:r>
              <a:rPr lang="en-GB" dirty="0" smtClean="0"/>
              <a:t>idioms </a:t>
            </a:r>
            <a:r>
              <a:rPr lang="en-GB" dirty="0"/>
              <a:t>evident in </a:t>
            </a:r>
            <a:r>
              <a:rPr lang="en-GB" dirty="0" smtClean="0"/>
              <a:t>early measures suggests degree </a:t>
            </a:r>
            <a:r>
              <a:rPr lang="en-GB" dirty="0"/>
              <a:t>of bottom-up </a:t>
            </a:r>
            <a:r>
              <a:rPr lang="en-GB" dirty="0" smtClean="0"/>
              <a:t>facilitation.</a:t>
            </a:r>
            <a:endParaRPr lang="en-GB" dirty="0"/>
          </a:p>
          <a:p>
            <a:r>
              <a:rPr lang="en-GB" dirty="0" smtClean="0"/>
              <a:t>Idiom </a:t>
            </a:r>
            <a:r>
              <a:rPr lang="en-GB" dirty="0"/>
              <a:t>advantage </a:t>
            </a:r>
            <a:r>
              <a:rPr lang="en-GB" dirty="0" smtClean="0"/>
              <a:t>indicates </a:t>
            </a:r>
            <a:r>
              <a:rPr lang="en-GB" dirty="0"/>
              <a:t>that the L1 idiom </a:t>
            </a:r>
            <a:r>
              <a:rPr lang="en-GB" dirty="0" smtClean="0"/>
              <a:t>was </a:t>
            </a:r>
            <a:r>
              <a:rPr lang="en-GB" dirty="0"/>
              <a:t>activated, </a:t>
            </a:r>
            <a:r>
              <a:rPr lang="en-GB" dirty="0" smtClean="0"/>
              <a:t>potentially encompassing </a:t>
            </a:r>
            <a:r>
              <a:rPr lang="en-GB" dirty="0"/>
              <a:t>the figurative meaning. Experiment 2 </a:t>
            </a:r>
            <a:r>
              <a:rPr lang="en-GB" dirty="0" smtClean="0"/>
              <a:t>explores </a:t>
            </a:r>
            <a:r>
              <a:rPr lang="en-GB" dirty="0"/>
              <a:t>this by manipulating the sentence context.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1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203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Participants </a:t>
            </a:r>
          </a:p>
          <a:p>
            <a:r>
              <a:rPr lang="en-US" sz="2000" dirty="0" smtClean="0"/>
              <a:t>20 native English speakers, 21 Chinese-English bilinguals</a:t>
            </a:r>
          </a:p>
          <a:p>
            <a:pPr marL="68580" indent="0">
              <a:buNone/>
            </a:pPr>
            <a:endParaRPr lang="en-US" sz="1300" dirty="0" smtClean="0"/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4700" y="5203062"/>
            <a:ext cx="7658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Reading</a:t>
            </a:r>
            <a:r>
              <a:rPr lang="en-GB" sz="1400" dirty="0"/>
              <a:t>, Listening, Speaking and Writing are self-ratings </a:t>
            </a:r>
            <a:r>
              <a:rPr lang="en-GB" sz="1400" dirty="0" smtClean="0"/>
              <a:t>(</a:t>
            </a:r>
            <a:r>
              <a:rPr lang="en-GB" sz="1400" dirty="0"/>
              <a:t>1 = Poor, 2 = Basic, 3 = Good, 4 = Very good, 5 = </a:t>
            </a:r>
            <a:r>
              <a:rPr lang="en-GB" sz="1400" dirty="0" smtClean="0"/>
              <a:t>Excellent</a:t>
            </a:r>
            <a:endParaRPr lang="en-GB" sz="1400" dirty="0"/>
          </a:p>
          <a:p>
            <a:r>
              <a:rPr lang="en-GB" sz="1400" dirty="0" smtClean="0"/>
              <a:t>Usage </a:t>
            </a:r>
            <a:r>
              <a:rPr lang="en-GB" sz="1400" dirty="0"/>
              <a:t>is an aggregated estimate of how frequently participants use English in their everyday lives in a variety of contexts (total score out of 50</a:t>
            </a:r>
            <a:r>
              <a:rPr lang="en-GB" sz="1400" dirty="0" smtClean="0"/>
              <a:t>)</a:t>
            </a:r>
            <a:endParaRPr lang="en-GB" sz="1400" dirty="0"/>
          </a:p>
          <a:p>
            <a:r>
              <a:rPr lang="en-GB" sz="1400" dirty="0" smtClean="0"/>
              <a:t>Vocab </a:t>
            </a:r>
            <a:r>
              <a:rPr lang="en-GB" sz="1400" dirty="0"/>
              <a:t>is a modified Vocabulary Size Test with a total score out of 20.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2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12830"/>
              </p:ext>
            </p:extLst>
          </p:nvPr>
        </p:nvGraphicFramePr>
        <p:xfrm>
          <a:off x="774700" y="2449341"/>
          <a:ext cx="7505700" cy="266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Document" r:id="rId5" imgW="5867400" imgH="2082800" progId="Word.Document.12">
                  <p:embed/>
                </p:oleObj>
              </mc:Choice>
              <mc:Fallback>
                <p:oleObj name="Document" r:id="rId5" imgW="5867400" imgH="208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700" y="2449341"/>
                        <a:ext cx="7505700" cy="2664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4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971060"/>
              </p:ext>
            </p:extLst>
          </p:nvPr>
        </p:nvGraphicFramePr>
        <p:xfrm>
          <a:off x="800100" y="3619499"/>
          <a:ext cx="5055827" cy="281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Document" r:id="rId4" imgW="5435600" imgH="3619500" progId="Word.Document.12">
                  <p:embed/>
                </p:oleObj>
              </mc:Choice>
              <mc:Fallback>
                <p:oleObj name="Document" r:id="rId4" imgW="5435600" imgH="361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3619499"/>
                        <a:ext cx="5055827" cy="2814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28" y="1409700"/>
            <a:ext cx="8078699" cy="2921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Materials</a:t>
            </a:r>
          </a:p>
          <a:p>
            <a:r>
              <a:rPr lang="en-GB" sz="2000" dirty="0" smtClean="0"/>
              <a:t>Idioms normed for: familiarity &amp; compositionality and sentences for naturalness</a:t>
            </a:r>
            <a:endParaRPr lang="en-GB" sz="2000" i="1" dirty="0" smtClean="0"/>
          </a:p>
          <a:p>
            <a:r>
              <a:rPr lang="en-GB" sz="2000" dirty="0" smtClean="0">
                <a:solidFill>
                  <a:srgbClr val="000000"/>
                </a:solidFill>
              </a:rPr>
              <a:t>Additional variables for mixed-effects modelling analyses: </a:t>
            </a:r>
            <a:r>
              <a:rPr lang="en-GB" sz="2000" dirty="0" smtClean="0"/>
              <a:t>length </a:t>
            </a:r>
            <a:r>
              <a:rPr lang="en-GB" sz="2000" dirty="0"/>
              <a:t>in words, final word length in letters and log-transformed final word </a:t>
            </a:r>
            <a:r>
              <a:rPr lang="en-GB" sz="2000" dirty="0" smtClean="0"/>
              <a:t>frequency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2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999" y="3975100"/>
            <a:ext cx="2196787" cy="18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5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520" y="618068"/>
            <a:ext cx="8078698" cy="67309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Definition Of A Word</a:t>
            </a:r>
            <a:endParaRPr lang="en-US" sz="34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3120" y="1485902"/>
            <a:ext cx="8078698" cy="501649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595" dirty="0" smtClean="0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 sz="2595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… for the sake of our discussion, we use a fairly </a:t>
            </a:r>
            <a:r>
              <a:rPr lang="en-US" sz="2595" b="1" i="1" u="sng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intuitive definition of ‘word’ to mean</a:t>
            </a:r>
            <a:r>
              <a:rPr lang="en-US" sz="2595" b="1" i="1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sz="2595" b="1" i="1" dirty="0" smtClean="0">
                <a:solidFill>
                  <a:schemeClr val="accent2"/>
                </a:solidFill>
                <a:ea typeface="ＭＳ Ｐゴシック" pitchFamily="-103" charset="-128"/>
                <a:cs typeface="ＭＳ Ｐゴシック" pitchFamily="-103" charset="-128"/>
              </a:rPr>
              <a:t>any sequence of letters that are separated by spaces and that have an accepted pronunciation and meaning in the language</a:t>
            </a:r>
            <a:r>
              <a:rPr lang="en-US" sz="2595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. Because the debate about attention allocation in reading has been conducted in the absence of any more formal definition than ours, we contend that – at least for the time being – little if anything is lost by continuing the debate in this manner. Thus, </a:t>
            </a:r>
            <a:r>
              <a:rPr lang="en-US" sz="2595" b="1" dirty="0" smtClean="0">
                <a:solidFill>
                  <a:srgbClr val="71685A"/>
                </a:solidFill>
                <a:ea typeface="ＭＳ Ｐゴシック" pitchFamily="-103" charset="-128"/>
                <a:cs typeface="ＭＳ Ｐゴシック" pitchFamily="-103" charset="-128"/>
              </a:rPr>
              <a:t>we will not speculate about how attention might be allocated differently in non-alphabetic languages, or how strings of letters in languages like Thai are initially segmented so that individual words can be processed and identified</a:t>
            </a:r>
            <a:r>
              <a:rPr lang="en-US" sz="2595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... </a:t>
            </a:r>
          </a:p>
          <a:p>
            <a:pPr>
              <a:buNone/>
            </a:pPr>
            <a:endParaRPr lang="en-US" sz="1081" dirty="0" smtClean="0">
              <a:solidFill>
                <a:srgbClr val="BBBAA2"/>
              </a:solidFill>
              <a:ea typeface="ＭＳ Ｐゴシック" pitchFamily="-103" charset="-128"/>
              <a:cs typeface="ＭＳ Ｐゴシック" pitchFamily="-103" charset="-128"/>
            </a:endParaRPr>
          </a:p>
          <a:p>
            <a:pPr>
              <a:buNone/>
            </a:pPr>
            <a:r>
              <a:rPr lang="en-US" sz="1730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				(</a:t>
            </a:r>
            <a:r>
              <a:rPr lang="en-US" sz="1730" dirty="0" err="1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Reichle</a:t>
            </a:r>
            <a:r>
              <a:rPr lang="en-US" sz="1730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, </a:t>
            </a:r>
            <a:r>
              <a:rPr lang="en-US" sz="1730" dirty="0" err="1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Liversedge</a:t>
            </a:r>
            <a:r>
              <a:rPr lang="en-US" sz="1730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, </a:t>
            </a:r>
            <a:r>
              <a:rPr lang="en-US" sz="1730" dirty="0" err="1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Pollatsek</a:t>
            </a:r>
            <a:r>
              <a:rPr lang="en-US" sz="1730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, &amp; </a:t>
            </a:r>
            <a:r>
              <a:rPr lang="en-US" sz="1730" dirty="0" err="1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Rayner</a:t>
            </a:r>
            <a:r>
              <a:rPr lang="en-US" sz="1730" dirty="0" smtClean="0">
                <a:solidFill>
                  <a:srgbClr val="BBBAA2"/>
                </a:solidFill>
                <a:ea typeface="ＭＳ Ｐゴシック" pitchFamily="-103" charset="-128"/>
                <a:cs typeface="ＭＳ Ｐゴシック" pitchFamily="-103" charset="-128"/>
              </a:rPr>
              <a:t>, 2009)</a:t>
            </a:r>
          </a:p>
          <a:p>
            <a:pPr>
              <a:buNone/>
            </a:pPr>
            <a:endParaRPr lang="en-US" dirty="0">
              <a:solidFill>
                <a:srgbClr val="BBBAA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9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Procedure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dirty="0" smtClean="0"/>
              <a:t>Participants saw 10 items of each type </a:t>
            </a:r>
            <a:r>
              <a:rPr lang="en-GB" sz="1600" dirty="0" smtClean="0"/>
              <a:t>(literal English </a:t>
            </a:r>
            <a:r>
              <a:rPr lang="en-GB" sz="1600" dirty="0"/>
              <a:t>idioms</a:t>
            </a:r>
            <a:r>
              <a:rPr lang="en-GB" sz="1600" dirty="0" smtClean="0"/>
              <a:t>, figurative English idioms, literal Chinese </a:t>
            </a:r>
            <a:r>
              <a:rPr lang="en-GB" sz="1600" dirty="0"/>
              <a:t>idioms, </a:t>
            </a:r>
            <a:r>
              <a:rPr lang="en-GB" sz="1600" dirty="0" smtClean="0"/>
              <a:t>figurative Chinese idioms) </a:t>
            </a:r>
            <a:r>
              <a:rPr lang="en-GB" dirty="0" smtClean="0"/>
              <a:t>and 40 filler items presented across counterbalanced lists</a:t>
            </a:r>
          </a:p>
          <a:p>
            <a:pPr marL="68580" indent="0">
              <a:buNone/>
            </a:pPr>
            <a:endParaRPr lang="en-GB" dirty="0" smtClean="0"/>
          </a:p>
          <a:p>
            <a:pPr marL="355600" indent="-287338"/>
            <a:r>
              <a:rPr lang="en-GB" dirty="0" smtClean="0"/>
              <a:t>Participants read </a:t>
            </a:r>
            <a:r>
              <a:rPr lang="en-GB" dirty="0"/>
              <a:t>the passages on </a:t>
            </a:r>
            <a:r>
              <a:rPr lang="en-GB" dirty="0" smtClean="0"/>
              <a:t>a </a:t>
            </a:r>
          </a:p>
          <a:p>
            <a:pPr marL="355600" indent="0">
              <a:buNone/>
            </a:pPr>
            <a:r>
              <a:rPr lang="en-GB" dirty="0" smtClean="0"/>
              <a:t>screen </a:t>
            </a:r>
            <a:r>
              <a:rPr lang="en-GB" dirty="0"/>
              <a:t>for comprehension </a:t>
            </a:r>
            <a:r>
              <a:rPr lang="en-GB" dirty="0" smtClean="0"/>
              <a:t>while their </a:t>
            </a:r>
          </a:p>
          <a:p>
            <a:pPr marL="355600" indent="0">
              <a:buNone/>
            </a:pPr>
            <a:r>
              <a:rPr lang="en-GB" dirty="0" smtClean="0"/>
              <a:t>eye movements were monitored </a:t>
            </a:r>
            <a:r>
              <a:rPr lang="en-GB" sz="1600" dirty="0" smtClean="0"/>
              <a:t>(</a:t>
            </a:r>
            <a:r>
              <a:rPr lang="en-GB" sz="1600" dirty="0" err="1"/>
              <a:t>Eyelink</a:t>
            </a:r>
            <a:r>
              <a:rPr lang="en-GB" sz="1600" dirty="0"/>
              <a:t> I </a:t>
            </a:r>
            <a:r>
              <a:rPr lang="en-GB" sz="1600" dirty="0" smtClean="0"/>
              <a:t>version </a:t>
            </a:r>
            <a:r>
              <a:rPr lang="en-GB" sz="1600" dirty="0"/>
              <a:t>2.11</a:t>
            </a:r>
            <a:r>
              <a:rPr lang="en-GB" sz="1600" dirty="0" smtClean="0"/>
              <a:t>)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Half </a:t>
            </a:r>
            <a:r>
              <a:rPr lang="en-GB" dirty="0"/>
              <a:t>of the items </a:t>
            </a:r>
            <a:r>
              <a:rPr lang="en-GB" dirty="0" smtClean="0"/>
              <a:t>had a </a:t>
            </a:r>
            <a:r>
              <a:rPr lang="en-GB" dirty="0"/>
              <a:t>yes/no comprehension </a:t>
            </a:r>
            <a:r>
              <a:rPr lang="en-GB" dirty="0" smtClean="0"/>
              <a:t>question</a:t>
            </a: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rgbClr val="6284C6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2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53" y="3109654"/>
            <a:ext cx="1338212" cy="12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22401"/>
            <a:ext cx="1369481" cy="5207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Results</a:t>
            </a:r>
            <a:endParaRPr lang="en-GB" sz="2162" b="1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 2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43508"/>
              </p:ext>
            </p:extLst>
          </p:nvPr>
        </p:nvGraphicFramePr>
        <p:xfrm>
          <a:off x="635000" y="1943101"/>
          <a:ext cx="7912100" cy="444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Document" r:id="rId5" imgW="5435600" imgH="4508500" progId="Word.Document.12">
                  <p:embed/>
                </p:oleObj>
              </mc:Choice>
              <mc:Fallback>
                <p:oleObj name="Document" r:id="rId5" imgW="5435600" imgH="450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000" y="1943101"/>
                        <a:ext cx="7912100" cy="444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5001" y="4494079"/>
            <a:ext cx="7912099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Significant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 effect of type for all items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en-GB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en-GB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&lt;.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GB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interactions between language and phrase type, suggesting that literal (compositional) uses were easier to understand than figurative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uses of English </a:t>
            </a:r>
            <a:r>
              <a:rPr lang="en-GB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Chinese idioms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00" y="2703716"/>
            <a:ext cx="7912099" cy="147732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No difference for English idioms used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figuratively or literally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&gt;.05).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Slower reading for figurative uses of Chinese idioms, evident in TRT &amp; TFC (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ps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&lt;.01).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62300" y="5130800"/>
            <a:ext cx="2082800" cy="596900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9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8895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Interim Conclusions</a:t>
            </a:r>
          </a:p>
          <a:p>
            <a:r>
              <a:rPr lang="en-GB" sz="2200" dirty="0" smtClean="0"/>
              <a:t>Experiment </a:t>
            </a:r>
            <a:r>
              <a:rPr lang="en-GB" sz="2200" dirty="0"/>
              <a:t>1 </a:t>
            </a:r>
            <a:r>
              <a:rPr lang="en-GB" sz="2200" dirty="0" smtClean="0"/>
              <a:t>suggests an idiom’s form is automatically activated, </a:t>
            </a:r>
            <a:r>
              <a:rPr lang="en-GB" sz="2200" dirty="0"/>
              <a:t>even </a:t>
            </a:r>
            <a:r>
              <a:rPr lang="en-GB" sz="2200" dirty="0" smtClean="0"/>
              <a:t>when translated. </a:t>
            </a:r>
            <a:endParaRPr lang="en-GB" sz="2200" dirty="0"/>
          </a:p>
          <a:p>
            <a:pPr marL="68580" indent="0">
              <a:buNone/>
            </a:pPr>
            <a:endParaRPr lang="en-GB" sz="2200" dirty="0"/>
          </a:p>
          <a:p>
            <a:r>
              <a:rPr lang="en-GB" sz="2200" dirty="0"/>
              <a:t>Experiment 2 </a:t>
            </a:r>
            <a:r>
              <a:rPr lang="en-GB" sz="2200" dirty="0" smtClean="0"/>
              <a:t>indicates form </a:t>
            </a:r>
            <a:r>
              <a:rPr lang="en-GB" sz="2200" dirty="0"/>
              <a:t>activation does not </a:t>
            </a:r>
            <a:r>
              <a:rPr lang="en-GB" sz="2200" dirty="0" smtClean="0"/>
              <a:t>lead </a:t>
            </a:r>
            <a:r>
              <a:rPr lang="en-GB" sz="2200" dirty="0"/>
              <a:t>to activation of an idiomatic </a:t>
            </a:r>
            <a:r>
              <a:rPr lang="en-GB" sz="2200" dirty="0" smtClean="0"/>
              <a:t>meaning in an L2. </a:t>
            </a:r>
          </a:p>
          <a:p>
            <a:pPr marL="68580" indent="0">
              <a:buNone/>
            </a:pPr>
            <a:endParaRPr lang="en-GB" sz="2200" dirty="0"/>
          </a:p>
          <a:p>
            <a:r>
              <a:rPr lang="en-GB" sz="2200" dirty="0" smtClean="0"/>
              <a:t>Thus, </a:t>
            </a:r>
            <a:r>
              <a:rPr lang="en-GB" sz="2200" dirty="0"/>
              <a:t>f</a:t>
            </a:r>
            <a:r>
              <a:rPr lang="en-GB" sz="2200" dirty="0" smtClean="0"/>
              <a:t>ast </a:t>
            </a:r>
            <a:r>
              <a:rPr lang="en-GB" sz="2200" dirty="0"/>
              <a:t>automatic translation may trigger simple lexical priming/spreading activation, thereby facilitating form recognition, but it is not sufficient to activate the ‘holistic’ structure/meaning </a:t>
            </a:r>
            <a:r>
              <a:rPr lang="en-GB" sz="2200" dirty="0" smtClean="0"/>
              <a:t>units of idioms. </a:t>
            </a:r>
            <a:endParaRPr lang="en-GB" sz="2200" dirty="0"/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858681" cy="875848"/>
          </a:xfrm>
          <a:solidFill>
            <a:srgbClr val="6284C6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Experiments 1&amp;2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200" dirty="0" err="1" smtClean="0"/>
              <a:t>Carrol</a:t>
            </a:r>
            <a:r>
              <a:rPr lang="en-US" sz="1200" dirty="0" smtClean="0"/>
              <a:t> &amp; Conklin (2015)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8445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sentences are all neutral to remove any effect </a:t>
            </a:r>
            <a:r>
              <a:rPr lang="en-GB" sz="2000" dirty="0"/>
              <a:t>of overall discourse context on the prediction of upcoming words</a:t>
            </a:r>
            <a:r>
              <a:rPr lang="en-GB" sz="2000" dirty="0" smtClean="0"/>
              <a:t>.</a:t>
            </a:r>
          </a:p>
          <a:p>
            <a:pPr marL="68580" indent="0">
              <a:buNone/>
            </a:pPr>
            <a:endParaRPr lang="en-GB" sz="2000" dirty="0"/>
          </a:p>
          <a:p>
            <a:r>
              <a:rPr lang="en-GB" sz="2000" dirty="0" smtClean="0"/>
              <a:t>Introduces </a:t>
            </a:r>
            <a:r>
              <a:rPr lang="en-GB" sz="2000" dirty="0"/>
              <a:t>the dimension of </a:t>
            </a:r>
            <a:r>
              <a:rPr lang="en-GB" sz="2000" dirty="0" smtClean="0"/>
              <a:t>congruency, </a:t>
            </a:r>
            <a:r>
              <a:rPr lang="en-GB" sz="2000" dirty="0"/>
              <a:t>to see whether this provides any additional “boost” to </a:t>
            </a:r>
            <a:r>
              <a:rPr lang="en-GB" sz="2000" dirty="0" smtClean="0"/>
              <a:t>idiom activation. </a:t>
            </a:r>
            <a:endParaRPr lang="en-GB" sz="2000" dirty="0"/>
          </a:p>
          <a:p>
            <a:pPr marL="68580" indent="0">
              <a:buNone/>
            </a:pPr>
            <a:endParaRPr lang="en-GB" sz="2000" dirty="0" smtClean="0"/>
          </a:p>
          <a:p>
            <a:r>
              <a:rPr lang="en-GB" sz="2000" dirty="0" smtClean="0"/>
              <a:t>Participants very high proficiency to determine whether this increases idiom activation.</a:t>
            </a:r>
          </a:p>
          <a:p>
            <a:pPr marL="68580" indent="0">
              <a:buNone/>
            </a:pPr>
            <a:endParaRPr lang="en-GB" sz="2000" dirty="0" smtClean="0"/>
          </a:p>
          <a:p>
            <a:r>
              <a:rPr lang="en-GB" sz="2000" dirty="0" smtClean="0"/>
              <a:t>The idioms are all of the same length </a:t>
            </a:r>
          </a:p>
          <a:p>
            <a:pPr marL="68580" indent="0">
              <a:buNone/>
            </a:pPr>
            <a:r>
              <a:rPr lang="en-GB" sz="2000" dirty="0" smtClean="0"/>
              <a:t>    and short</a:t>
            </a:r>
            <a:r>
              <a:rPr lang="en-GB" sz="1600" dirty="0" smtClean="0"/>
              <a:t>.</a:t>
            </a:r>
            <a:endParaRPr lang="en-GB" sz="1600" dirty="0"/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74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Conklin &amp; </a:t>
            </a:r>
            <a:r>
              <a:rPr lang="en-US" sz="1200" dirty="0" err="1" smtClean="0">
                <a:solidFill>
                  <a:srgbClr val="FFFFFF"/>
                </a:solidFill>
              </a:rPr>
              <a:t>Gyllstad</a:t>
            </a:r>
            <a:r>
              <a:rPr lang="en-US" sz="1200" dirty="0" smtClean="0">
                <a:solidFill>
                  <a:srgbClr val="FFFFFF"/>
                </a:solidFill>
              </a:rPr>
              <a:t>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181732"/>
            <a:ext cx="2962718" cy="23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5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Participants </a:t>
            </a:r>
          </a:p>
          <a:p>
            <a:r>
              <a:rPr lang="en-US" sz="2000" dirty="0" smtClean="0"/>
              <a:t>24 native English speakers, 24 Swedish-English bilinguals</a:t>
            </a:r>
          </a:p>
          <a:p>
            <a:pPr marL="68580" indent="0">
              <a:buNone/>
            </a:pPr>
            <a:endParaRPr lang="en-US" sz="1300" dirty="0" smtClean="0"/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020481" cy="875848"/>
          </a:xfrm>
          <a:solidFill>
            <a:srgbClr val="51747B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</a:rPr>
              <a:t>Expriment</a:t>
            </a:r>
            <a:r>
              <a:rPr lang="en-US" sz="3600" dirty="0" smtClean="0">
                <a:solidFill>
                  <a:srgbClr val="FFFFFF"/>
                </a:solidFill>
              </a:rPr>
              <a:t>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 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145" y="5179086"/>
            <a:ext cx="78624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Years of English is </a:t>
            </a:r>
            <a:r>
              <a:rPr lang="en-US" sz="1400" i="1" dirty="0" smtClean="0"/>
              <a:t>years </a:t>
            </a:r>
            <a:r>
              <a:rPr lang="en-US" sz="1400" i="1" dirty="0"/>
              <a:t>of formal instruction </a:t>
            </a:r>
            <a:r>
              <a:rPr lang="en-US" sz="1400" i="1" dirty="0" smtClean="0"/>
              <a:t>each</a:t>
            </a:r>
          </a:p>
          <a:p>
            <a:r>
              <a:rPr lang="en-US" sz="1400" i="1" dirty="0" smtClean="0"/>
              <a:t>Reading</a:t>
            </a:r>
            <a:r>
              <a:rPr lang="en-US" sz="1400" i="1" dirty="0"/>
              <a:t>, Listening, Speaking and Writing are all self-rated proficiency measures out of </a:t>
            </a:r>
            <a:r>
              <a:rPr lang="en-US" sz="1400" i="1" dirty="0" smtClean="0"/>
              <a:t>10</a:t>
            </a:r>
          </a:p>
          <a:p>
            <a:r>
              <a:rPr lang="en-US" sz="1400" i="1" dirty="0" smtClean="0"/>
              <a:t>Usage </a:t>
            </a:r>
            <a:r>
              <a:rPr lang="en-US" sz="1400" i="1" dirty="0"/>
              <a:t>is an aggregated estimate of how often participants use English in their everyday lives (10 measures, each estimated out of 5 to give a total score out of 50</a:t>
            </a:r>
            <a:r>
              <a:rPr lang="en-US" sz="1400" i="1" dirty="0" smtClean="0"/>
              <a:t>)</a:t>
            </a:r>
            <a:endParaRPr lang="en-US" sz="1400" i="1" dirty="0"/>
          </a:p>
          <a:p>
            <a:r>
              <a:rPr lang="en-US" sz="1400" i="1" dirty="0" smtClean="0"/>
              <a:t>Vocab </a:t>
            </a:r>
            <a:r>
              <a:rPr lang="en-US" sz="1400" i="1" dirty="0"/>
              <a:t>is the score out of 20 on the modified vocabulary size test</a:t>
            </a:r>
            <a:r>
              <a:rPr lang="en-GB" sz="1400" dirty="0"/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00480"/>
              </p:ext>
            </p:extLst>
          </p:nvPr>
        </p:nvGraphicFramePr>
        <p:xfrm>
          <a:off x="621145" y="2781300"/>
          <a:ext cx="7862455" cy="202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Document" r:id="rId5" imgW="5435600" imgH="1397000" progId="Word.Document.12">
                  <p:embed/>
                </p:oleObj>
              </mc:Choice>
              <mc:Fallback>
                <p:oleObj name="Document" r:id="rId5" imgW="5435600" imgH="139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145" y="2781300"/>
                        <a:ext cx="7862455" cy="202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74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Conklin</a:t>
            </a:r>
            <a:r>
              <a:rPr lang="en-US" sz="1200" dirty="0">
                <a:solidFill>
                  <a:srgbClr val="FFFFFF"/>
                </a:solidFill>
              </a:rPr>
              <a:t> &amp; </a:t>
            </a:r>
            <a:r>
              <a:rPr lang="en-US" sz="1200" dirty="0" err="1" smtClean="0">
                <a:solidFill>
                  <a:srgbClr val="FFFFFF"/>
                </a:solidFill>
              </a:rPr>
              <a:t>Gyllstad</a:t>
            </a:r>
            <a:r>
              <a:rPr lang="en-US" sz="1200" dirty="0" smtClean="0">
                <a:solidFill>
                  <a:srgbClr val="FFFFFF"/>
                </a:solidFill>
              </a:rPr>
              <a:t>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Materials</a:t>
            </a:r>
          </a:p>
          <a:p>
            <a:pPr marL="68580" indent="0">
              <a:buNone/>
            </a:pPr>
            <a:r>
              <a:rPr lang="en-US" sz="2000" dirty="0" smtClean="0"/>
              <a:t>1. English </a:t>
            </a:r>
            <a:r>
              <a:rPr lang="en-US" sz="2000" dirty="0"/>
              <a:t>only idioms, </a:t>
            </a:r>
            <a:r>
              <a:rPr lang="en-US" sz="2000" dirty="0" smtClean="0"/>
              <a:t>2. Swedish </a:t>
            </a:r>
            <a:r>
              <a:rPr lang="en-US" sz="2000" dirty="0"/>
              <a:t>only </a:t>
            </a:r>
            <a:r>
              <a:rPr lang="en-US" sz="2000" dirty="0" smtClean="0"/>
              <a:t>idioms, </a:t>
            </a:r>
            <a:r>
              <a:rPr lang="en-US" sz="2000" dirty="0"/>
              <a:t>and </a:t>
            </a:r>
            <a:r>
              <a:rPr lang="en-US" sz="2000" dirty="0" smtClean="0"/>
              <a:t>3. congruent </a:t>
            </a:r>
            <a:r>
              <a:rPr lang="en-US" sz="2000" dirty="0"/>
              <a:t>idioms </a:t>
            </a:r>
            <a:r>
              <a:rPr lang="en-US" sz="2000" dirty="0" smtClean="0"/>
              <a:t>(same/very </a:t>
            </a:r>
            <a:r>
              <a:rPr lang="en-US" sz="2000" dirty="0"/>
              <a:t>similar form and </a:t>
            </a:r>
            <a:r>
              <a:rPr lang="en-US" sz="2000" dirty="0" smtClean="0"/>
              <a:t>meaning)</a:t>
            </a:r>
          </a:p>
          <a:p>
            <a:pPr marL="68580" indent="0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key criterion was that each </a:t>
            </a:r>
            <a:r>
              <a:rPr lang="en-US" sz="2000" dirty="0" smtClean="0"/>
              <a:t>idiom had two concrete </a:t>
            </a:r>
            <a:r>
              <a:rPr lang="en-US" sz="2000" dirty="0"/>
              <a:t>lexical </a:t>
            </a:r>
            <a:r>
              <a:rPr lang="en-US" sz="2000" dirty="0" smtClean="0"/>
              <a:t>items.</a:t>
            </a:r>
          </a:p>
          <a:p>
            <a:pPr marL="68580" indent="0">
              <a:buNone/>
            </a:pPr>
            <a:endParaRPr lang="en-US" sz="2000" dirty="0" smtClean="0"/>
          </a:p>
          <a:p>
            <a:r>
              <a:rPr lang="en-US" sz="2000" dirty="0" smtClean="0"/>
              <a:t>The structure X-</a:t>
            </a:r>
            <a:r>
              <a:rPr lang="en-US" sz="2000" dirty="0" err="1" smtClean="0"/>
              <a:t>det</a:t>
            </a:r>
            <a:r>
              <a:rPr lang="en-US" sz="2000" dirty="0" smtClean="0"/>
              <a:t>-N</a:t>
            </a:r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X </a:t>
            </a:r>
            <a:r>
              <a:rPr lang="en-US" sz="1800" dirty="0"/>
              <a:t>was normally a verb (e.g. </a:t>
            </a:r>
            <a:r>
              <a:rPr lang="en-US" sz="1800" i="1" dirty="0"/>
              <a:t>kick the bucket</a:t>
            </a:r>
            <a:r>
              <a:rPr lang="en-US" sz="1800" dirty="0"/>
              <a:t>) </a:t>
            </a:r>
            <a:endParaRPr lang="en-US" sz="1800" dirty="0" smtClean="0"/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X was in </a:t>
            </a:r>
            <a:r>
              <a:rPr lang="en-US" sz="1800" dirty="0"/>
              <a:t>some cases a noun (</a:t>
            </a:r>
            <a:r>
              <a:rPr lang="en-US" sz="1800" i="1" dirty="0"/>
              <a:t>neck over head</a:t>
            </a:r>
            <a:r>
              <a:rPr lang="en-US" sz="1800" dirty="0"/>
              <a:t>) or preposition (</a:t>
            </a:r>
            <a:r>
              <a:rPr lang="en-US" sz="1800" i="1" dirty="0"/>
              <a:t>under the ice</a:t>
            </a:r>
            <a:r>
              <a:rPr lang="en-US" sz="1800" dirty="0" smtClean="0"/>
              <a:t>)</a:t>
            </a:r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The determiner </a:t>
            </a:r>
            <a:r>
              <a:rPr lang="en-US" sz="1800" dirty="0"/>
              <a:t>was sometimes a personal pronoun (e.g. </a:t>
            </a:r>
            <a:r>
              <a:rPr lang="en-US" sz="1800" i="1" dirty="0"/>
              <a:t>pull your weight</a:t>
            </a:r>
            <a:r>
              <a:rPr lang="en-US" sz="1800" dirty="0"/>
              <a:t>), </a:t>
            </a:r>
            <a:r>
              <a:rPr lang="en-US" sz="1800" dirty="0" smtClean="0"/>
              <a:t>a </a:t>
            </a:r>
            <a:r>
              <a:rPr lang="en-US" sz="1800" dirty="0"/>
              <a:t>preposition (</a:t>
            </a:r>
            <a:r>
              <a:rPr lang="en-US" sz="1800" i="1" dirty="0"/>
              <a:t>fall from grace</a:t>
            </a:r>
            <a:r>
              <a:rPr lang="en-US" sz="1800" dirty="0" smtClean="0"/>
              <a:t>), or omitted </a:t>
            </a:r>
            <a:r>
              <a:rPr lang="en-US" sz="1800" dirty="0"/>
              <a:t>(</a:t>
            </a:r>
            <a:r>
              <a:rPr lang="en-US" sz="1800" i="1" dirty="0"/>
              <a:t>tread water</a:t>
            </a:r>
            <a:r>
              <a:rPr lang="en-US" sz="1800" dirty="0" smtClean="0"/>
              <a:t>)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GB" sz="18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74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Conklin</a:t>
            </a:r>
            <a:r>
              <a:rPr lang="en-US" sz="1200" dirty="0">
                <a:solidFill>
                  <a:srgbClr val="FFFFFF"/>
                </a:solidFill>
              </a:rPr>
              <a:t> &amp; </a:t>
            </a:r>
            <a:r>
              <a:rPr lang="en-US" sz="1200" dirty="0" err="1" smtClean="0">
                <a:solidFill>
                  <a:srgbClr val="FFFFFF"/>
                </a:solidFill>
              </a:rPr>
              <a:t>Gyllstad</a:t>
            </a:r>
            <a:r>
              <a:rPr lang="en-US" sz="1200" dirty="0" smtClean="0">
                <a:solidFill>
                  <a:srgbClr val="FFFFFF"/>
                </a:solidFill>
              </a:rPr>
              <a:t>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2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Materials</a:t>
            </a:r>
          </a:p>
          <a:p>
            <a:r>
              <a:rPr lang="en-GB" sz="2200" dirty="0"/>
              <a:t>Idioms normed </a:t>
            </a:r>
            <a:r>
              <a:rPr lang="en-GB" sz="2200" dirty="0" smtClean="0"/>
              <a:t>for </a:t>
            </a:r>
            <a:r>
              <a:rPr lang="en-GB" sz="2200" dirty="0"/>
              <a:t>familiarity &amp; compositionality and sentences for naturalness</a:t>
            </a:r>
          </a:p>
          <a:p>
            <a:pPr marL="68580" indent="0">
              <a:buNone/>
            </a:pPr>
            <a:endParaRPr lang="en-GB" sz="2200" i="1" dirty="0"/>
          </a:p>
          <a:p>
            <a:r>
              <a:rPr lang="en-GB" sz="2200" dirty="0">
                <a:solidFill>
                  <a:srgbClr val="000000"/>
                </a:solidFill>
              </a:rPr>
              <a:t>Additional variables for mixed-effects modelling analysis: </a:t>
            </a:r>
            <a:r>
              <a:rPr lang="en-GB" sz="2200" dirty="0"/>
              <a:t>length in words, final word length in letters and log-transformed final word frequency 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</a:p>
          <a:p>
            <a:pPr marL="68580" indent="0">
              <a:buNone/>
            </a:pPr>
            <a:endParaRPr lang="en-US" sz="2200" dirty="0" smtClean="0"/>
          </a:p>
          <a:p>
            <a:pPr marL="68580" lvl="0" indent="0"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Idiom </a:t>
            </a:r>
            <a:r>
              <a:rPr lang="en-US" sz="2200" dirty="0">
                <a:solidFill>
                  <a:schemeClr val="accent2"/>
                </a:solidFill>
              </a:rPr>
              <a:t>sentence</a:t>
            </a:r>
            <a:r>
              <a:rPr lang="en-US" sz="2200" dirty="0"/>
              <a:t>: </a:t>
            </a:r>
            <a:r>
              <a:rPr lang="en-US" sz="2200" i="1" dirty="0"/>
              <a:t>It was hard for him to </a:t>
            </a:r>
            <a:r>
              <a:rPr lang="en-US" sz="2200" i="1" dirty="0">
                <a:solidFill>
                  <a:schemeClr val="accent1"/>
                </a:solidFill>
              </a:rPr>
              <a:t>break the ice </a:t>
            </a:r>
            <a:r>
              <a:rPr lang="en-US" sz="2200" i="1" dirty="0"/>
              <a:t>when he was at the party last week.</a:t>
            </a:r>
            <a:endParaRPr lang="en-GB" sz="2200" i="1" dirty="0"/>
          </a:p>
          <a:p>
            <a:pPr marL="68580" indent="0">
              <a:buNone/>
            </a:pPr>
            <a:endParaRPr lang="en-US" sz="2200" dirty="0" smtClean="0"/>
          </a:p>
          <a:p>
            <a:pPr marL="68580" indent="0">
              <a:buNone/>
            </a:pPr>
            <a:r>
              <a:rPr lang="en-US" sz="2200" dirty="0" smtClean="0">
                <a:solidFill>
                  <a:srgbClr val="748CBC"/>
                </a:solidFill>
              </a:rPr>
              <a:t>Control </a:t>
            </a:r>
            <a:r>
              <a:rPr lang="en-US" sz="2200" dirty="0">
                <a:solidFill>
                  <a:srgbClr val="748CBC"/>
                </a:solidFill>
              </a:rPr>
              <a:t>sentence</a:t>
            </a:r>
            <a:r>
              <a:rPr lang="en-US" sz="2200" dirty="0"/>
              <a:t>: </a:t>
            </a:r>
            <a:r>
              <a:rPr lang="en-US" sz="2200" i="1" dirty="0"/>
              <a:t>It was hard for him to </a:t>
            </a:r>
            <a:r>
              <a:rPr lang="en-US" sz="2200" i="1" dirty="0">
                <a:solidFill>
                  <a:srgbClr val="294171"/>
                </a:solidFill>
              </a:rPr>
              <a:t>crack the ice </a:t>
            </a:r>
            <a:r>
              <a:rPr lang="en-US" sz="2200" i="1" dirty="0"/>
              <a:t>when his locks froze last </a:t>
            </a:r>
            <a:r>
              <a:rPr lang="en-US" sz="2200" i="1" dirty="0" smtClean="0"/>
              <a:t>week.</a:t>
            </a:r>
            <a:r>
              <a:rPr lang="en-GB" sz="2200" i="1" dirty="0" smtClean="0"/>
              <a:t> </a:t>
            </a:r>
          </a:p>
          <a:p>
            <a:pPr marL="68580" indent="0">
              <a:buNone/>
            </a:pPr>
            <a:endParaRPr lang="en-GB" sz="2600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74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Conklin</a:t>
            </a:r>
            <a:r>
              <a:rPr lang="en-US" sz="1200" dirty="0">
                <a:solidFill>
                  <a:srgbClr val="FFFFFF"/>
                </a:solidFill>
              </a:rPr>
              <a:t> &amp; </a:t>
            </a:r>
            <a:r>
              <a:rPr lang="en-US" sz="1200" dirty="0" err="1" smtClean="0">
                <a:solidFill>
                  <a:srgbClr val="FFFFFF"/>
                </a:solidFill>
              </a:rPr>
              <a:t>Gyllstad</a:t>
            </a:r>
            <a:r>
              <a:rPr lang="en-US" sz="1200" dirty="0" smtClean="0">
                <a:solidFill>
                  <a:srgbClr val="FFFFFF"/>
                </a:solidFill>
              </a:rPr>
              <a:t>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Procedure </a:t>
            </a:r>
          </a:p>
          <a:p>
            <a:r>
              <a:rPr lang="en-GB" dirty="0" smtClean="0"/>
              <a:t>Participants saw 10 items of each type presented across counterbalanced </a:t>
            </a:r>
            <a:r>
              <a:rPr lang="en-GB" dirty="0"/>
              <a:t>lists </a:t>
            </a:r>
            <a:r>
              <a:rPr lang="en-GB" sz="1700" dirty="0"/>
              <a:t>(</a:t>
            </a:r>
            <a:r>
              <a:rPr lang="en-US" sz="1700" dirty="0"/>
              <a:t>English only idioms, English only controls, Swedish only idioms, Swedish only controls, congruent idioms, congruent controls</a:t>
            </a:r>
            <a:r>
              <a:rPr lang="en-GB" sz="1700" dirty="0"/>
              <a:t>) </a:t>
            </a:r>
            <a:endParaRPr lang="en-GB" sz="1700" dirty="0" smtClean="0"/>
          </a:p>
          <a:p>
            <a:pPr marL="68580" indent="0">
              <a:buNone/>
            </a:pPr>
            <a:endParaRPr lang="en-GB" dirty="0" smtClean="0"/>
          </a:p>
          <a:p>
            <a:pPr marL="355600" indent="-287338"/>
            <a:r>
              <a:rPr lang="en-GB" dirty="0" smtClean="0"/>
              <a:t>Participants read </a:t>
            </a:r>
            <a:r>
              <a:rPr lang="en-GB" dirty="0"/>
              <a:t>the passages on </a:t>
            </a:r>
            <a:r>
              <a:rPr lang="en-GB" dirty="0" smtClean="0"/>
              <a:t>a </a:t>
            </a:r>
          </a:p>
          <a:p>
            <a:pPr marL="355600" indent="0">
              <a:buNone/>
            </a:pPr>
            <a:r>
              <a:rPr lang="en-GB" dirty="0" smtClean="0"/>
              <a:t>screen </a:t>
            </a:r>
            <a:r>
              <a:rPr lang="en-GB" dirty="0"/>
              <a:t>for comprehension </a:t>
            </a:r>
            <a:r>
              <a:rPr lang="en-GB" dirty="0" smtClean="0"/>
              <a:t>while their </a:t>
            </a:r>
          </a:p>
          <a:p>
            <a:pPr marL="355600" indent="0">
              <a:buNone/>
            </a:pPr>
            <a:r>
              <a:rPr lang="en-GB" dirty="0" smtClean="0"/>
              <a:t>eye movements were monitored </a:t>
            </a:r>
            <a:r>
              <a:rPr lang="en-GB" sz="1600" dirty="0" smtClean="0"/>
              <a:t>(</a:t>
            </a:r>
            <a:r>
              <a:rPr lang="en-GB" sz="1600" dirty="0" err="1"/>
              <a:t>Eyelink</a:t>
            </a:r>
            <a:r>
              <a:rPr lang="en-GB" sz="1600" dirty="0"/>
              <a:t> </a:t>
            </a:r>
            <a:r>
              <a:rPr lang="en-GB" sz="1600" dirty="0" smtClean="0"/>
              <a:t>I000)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Half </a:t>
            </a:r>
            <a:r>
              <a:rPr lang="en-GB" dirty="0"/>
              <a:t>of the items </a:t>
            </a:r>
            <a:r>
              <a:rPr lang="en-GB" dirty="0" smtClean="0"/>
              <a:t>had a </a:t>
            </a:r>
            <a:r>
              <a:rPr lang="en-GB" dirty="0"/>
              <a:t>yes/no comprehension </a:t>
            </a:r>
            <a:r>
              <a:rPr lang="en-GB" dirty="0" smtClean="0"/>
              <a:t>question</a:t>
            </a: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172881" cy="875848"/>
          </a:xfrm>
          <a:solidFill>
            <a:srgbClr val="51747B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</a:t>
            </a:r>
            <a:r>
              <a:rPr lang="en-US" sz="1200" dirty="0">
                <a:solidFill>
                  <a:srgbClr val="FFFFFF"/>
                </a:solidFill>
              </a:rPr>
              <a:t>Conklin &amp; </a:t>
            </a:r>
            <a:r>
              <a:rPr lang="en-US" sz="1200" dirty="0" err="1">
                <a:solidFill>
                  <a:srgbClr val="FFFFFF"/>
                </a:solidFill>
              </a:rPr>
              <a:t>Gyllstad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7411" y="3263900"/>
            <a:ext cx="110322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2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22401"/>
            <a:ext cx="3007781" cy="5207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Results – final word</a:t>
            </a:r>
            <a:endParaRPr lang="en-GB" sz="2162" b="1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172881" cy="875848"/>
          </a:xfrm>
          <a:solidFill>
            <a:srgbClr val="51747B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</a:t>
            </a:r>
            <a:r>
              <a:rPr lang="en-US" sz="1200" dirty="0">
                <a:solidFill>
                  <a:srgbClr val="FFFFFF"/>
                </a:solidFill>
              </a:rPr>
              <a:t>Conklin &amp; </a:t>
            </a:r>
            <a:r>
              <a:rPr lang="en-US" sz="1200" dirty="0" err="1">
                <a:solidFill>
                  <a:srgbClr val="FFFFFF"/>
                </a:solidFill>
              </a:rPr>
              <a:t>Gyllstad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8" name="Picture 27" descr="tab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0" y="1028976"/>
            <a:ext cx="7261330" cy="984436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0618" y="4457788"/>
            <a:ext cx="7821081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Likelihood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skipping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overall significantly greater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idioms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&lt;.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words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skipped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idioms than controls in Swedish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only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congruent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conditions (</a:t>
            </a:r>
            <a:r>
              <a:rPr lang="en-US" sz="1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&lt;.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), but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English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only condition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&gt;.05)</a:t>
            </a:r>
          </a:p>
          <a:p>
            <a:pPr marL="285750" indent="-285750">
              <a:buFontTx/>
              <a:buChar char="-"/>
            </a:pPr>
            <a:endParaRPr lang="en-US" sz="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Other early measures (FFD and FPRT) showed no significant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effects </a:t>
            </a:r>
          </a:p>
          <a:p>
            <a:pPr marL="285750" indent="-285750">
              <a:buFontTx/>
              <a:buChar char="-"/>
            </a:pPr>
            <a:endParaRPr lang="en-US" sz="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reading time showed an overall effect, such that idioms in all conditions were read more quickly than controls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&lt;.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618" y="2641906"/>
            <a:ext cx="7821081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No </a:t>
            </a:r>
            <a:r>
              <a:rPr lang="en-US" sz="1600" dirty="0">
                <a:solidFill>
                  <a:schemeClr val="accent6"/>
                </a:solidFill>
              </a:rPr>
              <a:t>interaction </a:t>
            </a:r>
            <a:r>
              <a:rPr lang="en-US" sz="1600" dirty="0" smtClean="0">
                <a:solidFill>
                  <a:schemeClr val="accent6"/>
                </a:solidFill>
              </a:rPr>
              <a:t>of </a:t>
            </a:r>
            <a:r>
              <a:rPr lang="en-US" sz="1600" dirty="0">
                <a:solidFill>
                  <a:schemeClr val="accent6"/>
                </a:solidFill>
              </a:rPr>
              <a:t>phrase type for English vs. Congruent items (</a:t>
            </a:r>
            <a:r>
              <a:rPr lang="en-US" sz="1600" i="1" dirty="0" err="1">
                <a:solidFill>
                  <a:schemeClr val="accent6"/>
                </a:solidFill>
              </a:rPr>
              <a:t>p</a:t>
            </a:r>
            <a:r>
              <a:rPr lang="en-US" sz="1600" dirty="0" err="1">
                <a:solidFill>
                  <a:schemeClr val="accent6"/>
                </a:solidFill>
              </a:rPr>
              <a:t>s</a:t>
            </a:r>
            <a:r>
              <a:rPr lang="en-US" sz="1600" dirty="0">
                <a:solidFill>
                  <a:schemeClr val="accent6"/>
                </a:solidFill>
              </a:rPr>
              <a:t>&gt;.05), demonstrating no difference between </a:t>
            </a:r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</a:p>
          <a:p>
            <a:endParaRPr lang="en-US" sz="800" dirty="0" smtClean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Skipped </a:t>
            </a:r>
            <a:r>
              <a:rPr lang="en-US" sz="1600" dirty="0">
                <a:solidFill>
                  <a:schemeClr val="accent6"/>
                </a:solidFill>
              </a:rPr>
              <a:t>the final word more and spent less time reading (TRT and RPD) English and congruent idioms compared to controls (</a:t>
            </a:r>
            <a:r>
              <a:rPr lang="en-US" sz="1600" i="1" dirty="0" err="1" smtClean="0">
                <a:solidFill>
                  <a:schemeClr val="accent6"/>
                </a:solidFill>
              </a:rPr>
              <a:t>p</a:t>
            </a:r>
            <a:r>
              <a:rPr lang="en-US" sz="1600" dirty="0" err="1" smtClean="0">
                <a:solidFill>
                  <a:schemeClr val="accent6"/>
                </a:solidFill>
              </a:rPr>
              <a:t>s</a:t>
            </a:r>
            <a:r>
              <a:rPr lang="en-US" sz="1600" dirty="0" smtClean="0">
                <a:solidFill>
                  <a:schemeClr val="accent6"/>
                </a:solidFill>
              </a:rPr>
              <a:t>&lt;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  <a:r>
              <a:rPr lang="en-US" sz="1600" dirty="0" smtClean="0">
                <a:solidFill>
                  <a:schemeClr val="accent6"/>
                </a:solidFill>
              </a:rPr>
              <a:t>05)</a:t>
            </a:r>
          </a:p>
          <a:p>
            <a:endParaRPr lang="en-GB" sz="800" dirty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Swedish </a:t>
            </a:r>
            <a:r>
              <a:rPr lang="en-US" sz="1600" dirty="0">
                <a:solidFill>
                  <a:schemeClr val="accent6"/>
                </a:solidFill>
              </a:rPr>
              <a:t>idioms significantly longer TRT and RPD (all </a:t>
            </a:r>
            <a:r>
              <a:rPr lang="en-US" sz="1600" i="1" dirty="0" err="1" smtClean="0">
                <a:solidFill>
                  <a:schemeClr val="accent6"/>
                </a:solidFill>
              </a:rPr>
              <a:t>p</a:t>
            </a:r>
            <a:r>
              <a:rPr lang="en-US" sz="1600" dirty="0" err="1" smtClean="0">
                <a:solidFill>
                  <a:schemeClr val="accent6"/>
                </a:solidFill>
              </a:rPr>
              <a:t>s</a:t>
            </a:r>
            <a:r>
              <a:rPr lang="en-US" sz="1600" dirty="0" smtClean="0">
                <a:solidFill>
                  <a:schemeClr val="accent6"/>
                </a:solidFill>
              </a:rPr>
              <a:t>&lt;.</a:t>
            </a:r>
            <a:r>
              <a:rPr lang="en-US" sz="1600" dirty="0">
                <a:solidFill>
                  <a:schemeClr val="accent6"/>
                </a:solidFill>
              </a:rPr>
              <a:t>01), indicating integrating them caused </a:t>
            </a:r>
            <a:r>
              <a:rPr lang="en-US" sz="1600" dirty="0" smtClean="0">
                <a:solidFill>
                  <a:schemeClr val="accent6"/>
                </a:solidFill>
              </a:rPr>
              <a:t>difficulty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3800" y="2959100"/>
            <a:ext cx="5473700" cy="21590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3500" y="2959100"/>
            <a:ext cx="2641600" cy="21590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3800" y="3771899"/>
            <a:ext cx="5473700" cy="257175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25899" y="5118100"/>
            <a:ext cx="2641601" cy="241300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5899" y="5918200"/>
            <a:ext cx="2641601" cy="457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05098" y="5918200"/>
            <a:ext cx="1320801" cy="457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4" grpId="0" animBg="1"/>
      <p:bldP spid="4" grpId="1" animBg="1"/>
      <p:bldP spid="13" grpId="0" animBg="1"/>
      <p:bldP spid="13" grpId="1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8895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Conclusions</a:t>
            </a:r>
          </a:p>
          <a:p>
            <a:pPr marL="68580" indent="0">
              <a:buNone/>
            </a:pPr>
            <a:r>
              <a:rPr lang="en-GB" sz="1800" dirty="0" smtClean="0">
                <a:solidFill>
                  <a:srgbClr val="748CBC"/>
                </a:solidFill>
              </a:rPr>
              <a:t>English </a:t>
            </a:r>
            <a:r>
              <a:rPr lang="en-GB" sz="1800" dirty="0">
                <a:solidFill>
                  <a:srgbClr val="748CBC"/>
                </a:solidFill>
              </a:rPr>
              <a:t>Speakers </a:t>
            </a:r>
          </a:p>
          <a:p>
            <a:r>
              <a:rPr lang="en-GB" sz="1800" dirty="0" smtClean="0"/>
              <a:t>English idioms show facilitation of </a:t>
            </a:r>
            <a:r>
              <a:rPr lang="en-GB" sz="1800" dirty="0"/>
              <a:t>the form </a:t>
            </a:r>
            <a:r>
              <a:rPr lang="en-GB" sz="1800" dirty="0" smtClean="0"/>
              <a:t>(early measures</a:t>
            </a:r>
            <a:r>
              <a:rPr lang="en-GB" sz="1800" dirty="0"/>
              <a:t>) and meaning </a:t>
            </a:r>
            <a:r>
              <a:rPr lang="en-GB" sz="1800" dirty="0" smtClean="0"/>
              <a:t>(late </a:t>
            </a:r>
            <a:r>
              <a:rPr lang="en-GB" sz="1800" dirty="0"/>
              <a:t>measures</a:t>
            </a:r>
            <a:r>
              <a:rPr lang="en-GB" sz="1800" dirty="0" smtClean="0"/>
              <a:t>). </a:t>
            </a:r>
            <a:endParaRPr lang="en-GB" sz="1800" dirty="0"/>
          </a:p>
          <a:p>
            <a:r>
              <a:rPr lang="en-GB" sz="1800" dirty="0" smtClean="0"/>
              <a:t>Swedish idioms </a:t>
            </a:r>
            <a:r>
              <a:rPr lang="en-GB" sz="1800" dirty="0"/>
              <a:t>cause </a:t>
            </a:r>
            <a:r>
              <a:rPr lang="en-GB" sz="1800" dirty="0" smtClean="0"/>
              <a:t>disruption, which is </a:t>
            </a:r>
            <a:r>
              <a:rPr lang="en-GB" sz="1800" dirty="0"/>
              <a:t>evident in </a:t>
            </a:r>
            <a:r>
              <a:rPr lang="en-GB" sz="1800" dirty="0" smtClean="0"/>
              <a:t>late </a:t>
            </a:r>
            <a:r>
              <a:rPr lang="en-GB" sz="1800" dirty="0"/>
              <a:t>measures, indicating difficulty integrating </a:t>
            </a:r>
            <a:r>
              <a:rPr lang="en-GB" sz="1800" dirty="0" smtClean="0"/>
              <a:t>meaning. </a:t>
            </a:r>
            <a:endParaRPr lang="en-GB" sz="1800" dirty="0"/>
          </a:p>
          <a:p>
            <a:pPr marL="68580" indent="0">
              <a:buNone/>
            </a:pPr>
            <a:endParaRPr lang="en-GB" sz="800" dirty="0"/>
          </a:p>
          <a:p>
            <a:pPr marL="68580" indent="0">
              <a:buNone/>
            </a:pPr>
            <a:r>
              <a:rPr lang="en-GB" sz="1800" dirty="0">
                <a:solidFill>
                  <a:srgbClr val="748CBC"/>
                </a:solidFill>
              </a:rPr>
              <a:t>Bilinguals</a:t>
            </a:r>
            <a:r>
              <a:rPr lang="en-GB" sz="1800" dirty="0"/>
              <a:t> </a:t>
            </a:r>
          </a:p>
          <a:p>
            <a:r>
              <a:rPr lang="en-GB" sz="1800" dirty="0" smtClean="0"/>
              <a:t>Consistent </a:t>
            </a:r>
            <a:r>
              <a:rPr lang="en-GB" sz="1800" dirty="0"/>
              <a:t>advantage </a:t>
            </a:r>
            <a:r>
              <a:rPr lang="en-GB" sz="1800" dirty="0" smtClean="0"/>
              <a:t>for idiom types over control phrases driven by Swedish only and congruent idioms.</a:t>
            </a:r>
          </a:p>
          <a:p>
            <a:pPr lvl="1">
              <a:buClr>
                <a:schemeClr val="accent2"/>
              </a:buClr>
            </a:pPr>
            <a:r>
              <a:rPr lang="en-GB" sz="1800" dirty="0" smtClean="0"/>
              <a:t>Indicates that known </a:t>
            </a:r>
            <a:r>
              <a:rPr lang="en-GB" sz="1800" dirty="0"/>
              <a:t>idioms are automatically </a:t>
            </a:r>
            <a:r>
              <a:rPr lang="en-GB" sz="1800" dirty="0" smtClean="0"/>
              <a:t>activated and that familiarity </a:t>
            </a:r>
            <a:r>
              <a:rPr lang="en-GB" sz="1800" dirty="0"/>
              <a:t>with </a:t>
            </a:r>
            <a:r>
              <a:rPr lang="en-GB" sz="1800" dirty="0" smtClean="0"/>
              <a:t>an idiom </a:t>
            </a:r>
            <a:r>
              <a:rPr lang="en-GB" sz="1800" dirty="0"/>
              <a:t>underpins </a:t>
            </a:r>
            <a:r>
              <a:rPr lang="en-GB" sz="1800" dirty="0" smtClean="0"/>
              <a:t>the processing advantage.</a:t>
            </a:r>
            <a:endParaRPr lang="en-GB" sz="1800" dirty="0"/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5519" y="381452"/>
            <a:ext cx="3172881" cy="875848"/>
          </a:xfrm>
          <a:solidFill>
            <a:srgbClr val="51747B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Experiment 3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 smtClean="0">
                <a:solidFill>
                  <a:srgbClr val="FFFFFF"/>
                </a:solidFill>
              </a:rPr>
              <a:t>, Conklin &amp; </a:t>
            </a:r>
            <a:r>
              <a:rPr lang="en-US" sz="1200" dirty="0" err="1" smtClean="0">
                <a:solidFill>
                  <a:srgbClr val="FFFFFF"/>
                </a:solidFill>
              </a:rPr>
              <a:t>Gyllstad</a:t>
            </a:r>
            <a:r>
              <a:rPr lang="en-US" sz="1200" dirty="0" smtClean="0">
                <a:solidFill>
                  <a:srgbClr val="FFFFFF"/>
                </a:solidFill>
              </a:rPr>
              <a:t>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98600"/>
            <a:ext cx="8078699" cy="520700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tabLst>
                <a:tab pos="266700" algn="l"/>
              </a:tabLst>
            </a:pPr>
            <a:r>
              <a:rPr lang="en-GB" dirty="0" smtClean="0">
                <a:latin typeface="Century Gothic"/>
                <a:ea typeface="Arial" pitchFamily="-107" charset="0"/>
                <a:cs typeface="Century Gothic"/>
              </a:rPr>
              <a:t>‘Spaces’ are a problematic means for establishing what is a word (or not). </a:t>
            </a:r>
          </a:p>
          <a:p>
            <a:pPr marL="266700" indent="-266700">
              <a:spcBef>
                <a:spcPts val="0"/>
              </a:spcBef>
              <a:tabLst>
                <a:tab pos="266700" algn="l"/>
              </a:tabLst>
            </a:pPr>
            <a:endParaRPr lang="en-GB" dirty="0" smtClean="0">
              <a:latin typeface="Century Gothic"/>
              <a:ea typeface="Arial" pitchFamily="-107" charset="0"/>
              <a:cs typeface="Century Gothic"/>
            </a:endParaRPr>
          </a:p>
          <a:p>
            <a:pPr marL="266700" indent="-266700">
              <a:spcBef>
                <a:spcPts val="0"/>
              </a:spcBef>
              <a:tabLst>
                <a:tab pos="266700" algn="l"/>
              </a:tabLst>
            </a:pPr>
            <a:r>
              <a:rPr lang="en-US" dirty="0" smtClean="0"/>
              <a:t>Our </a:t>
            </a:r>
            <a:r>
              <a:rPr lang="en-US" dirty="0"/>
              <a:t>brain </a:t>
            </a:r>
            <a:r>
              <a:rPr lang="en-US" dirty="0" smtClean="0"/>
              <a:t>may simply represent/store all frequently used units </a:t>
            </a:r>
            <a:r>
              <a:rPr lang="en-US" dirty="0"/>
              <a:t>(words, frequent longer </a:t>
            </a:r>
            <a:r>
              <a:rPr lang="en-US" dirty="0" smtClean="0"/>
              <a:t>strings).</a:t>
            </a:r>
          </a:p>
          <a:p>
            <a:pPr marL="563880" lvl="1" indent="-266700">
              <a:spcBef>
                <a:spcPts val="0"/>
              </a:spcBef>
              <a:buClr>
                <a:schemeClr val="accent2"/>
              </a:buClr>
              <a:tabLst>
                <a:tab pos="266700" algn="l"/>
              </a:tabLst>
            </a:pPr>
            <a:r>
              <a:rPr lang="en-US" dirty="0" smtClean="0"/>
              <a:t>This should </a:t>
            </a:r>
            <a:r>
              <a:rPr lang="en-US" dirty="0"/>
              <a:t> </a:t>
            </a:r>
            <a:r>
              <a:rPr lang="en-US" dirty="0" smtClean="0"/>
              <a:t>facilitate </a:t>
            </a:r>
            <a:r>
              <a:rPr lang="en-US" dirty="0"/>
              <a:t>language comprehension and </a:t>
            </a:r>
            <a:r>
              <a:rPr lang="en-US" dirty="0" smtClean="0"/>
              <a:t>production.</a:t>
            </a:r>
          </a:p>
          <a:p>
            <a:pPr marL="0" indent="0">
              <a:spcBef>
                <a:spcPts val="0"/>
              </a:spcBef>
              <a:buNone/>
              <a:tabLst>
                <a:tab pos="26670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266700" algn="l"/>
              </a:tabLst>
            </a:pPr>
            <a:endParaRPr lang="en-GB" sz="1400" dirty="0" smtClean="0">
              <a:latin typeface="Century Gothic"/>
              <a:cs typeface="Century Gothic"/>
            </a:endParaRPr>
          </a:p>
          <a:p>
            <a:pPr marL="266700" indent="-266700">
              <a:spcBef>
                <a:spcPts val="0"/>
              </a:spcBef>
              <a:buNone/>
              <a:tabLst>
                <a:tab pos="266700" algn="l"/>
              </a:tabLst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Words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r>
              <a:rPr lang="en-GB" sz="2000" dirty="0"/>
              <a:t>What </a:t>
            </a:r>
            <a:r>
              <a:rPr lang="en-GB" sz="2000" dirty="0" smtClean="0"/>
              <a:t>underpins the processing advantage for  </a:t>
            </a:r>
            <a:r>
              <a:rPr lang="en-GB" sz="2000" dirty="0"/>
              <a:t>different types of </a:t>
            </a:r>
            <a:r>
              <a:rPr lang="en-GB" sz="2000" dirty="0" smtClean="0"/>
              <a:t>formulaic? Is the exact configuration important?</a:t>
            </a:r>
          </a:p>
          <a:p>
            <a:pPr marL="68580" indent="0">
              <a:buNone/>
            </a:pPr>
            <a:endParaRPr lang="en-GB" sz="1800" dirty="0" smtClean="0"/>
          </a:p>
          <a:p>
            <a:r>
              <a:rPr lang="en-GB" sz="2000" dirty="0" smtClean="0"/>
              <a:t>To answer this, we will examine </a:t>
            </a:r>
            <a:r>
              <a:rPr lang="en-GB" sz="2000" dirty="0"/>
              <a:t>the processing of MWUs that differ in terms of their semantic and statistical properties</a:t>
            </a:r>
            <a:r>
              <a:rPr lang="en-GB" sz="2000" dirty="0" smtClean="0"/>
              <a:t>.</a:t>
            </a:r>
          </a:p>
          <a:p>
            <a:pPr marL="68580" indent="0">
              <a:buNone/>
            </a:pPr>
            <a:endParaRPr lang="en-GB" sz="800" dirty="0" smtClean="0"/>
          </a:p>
          <a:p>
            <a:pPr lvl="1">
              <a:buClr>
                <a:schemeClr val="accent2"/>
              </a:buClr>
            </a:pPr>
            <a:r>
              <a:rPr lang="en-GB" sz="1800" dirty="0" smtClean="0"/>
              <a:t>idioms </a:t>
            </a:r>
            <a:r>
              <a:rPr lang="en-GB" sz="1800" dirty="0"/>
              <a:t>(</a:t>
            </a:r>
            <a:r>
              <a:rPr lang="en-GB" sz="1800" i="1" dirty="0">
                <a:solidFill>
                  <a:srgbClr val="748CBC"/>
                </a:solidFill>
              </a:rPr>
              <a:t>spill the beans</a:t>
            </a:r>
            <a:r>
              <a:rPr lang="en-GB" sz="1800" dirty="0"/>
              <a:t>) - “single meaning unit”, but low </a:t>
            </a:r>
            <a:r>
              <a:rPr lang="en-GB" sz="1800" dirty="0" smtClean="0"/>
              <a:t>frequency</a:t>
            </a:r>
          </a:p>
          <a:p>
            <a:pPr marL="365760" lvl="1" indent="0">
              <a:buClr>
                <a:schemeClr val="accent2"/>
              </a:buClr>
              <a:buNone/>
            </a:pPr>
            <a:r>
              <a:rPr lang="en-GB" sz="800" dirty="0" smtClean="0"/>
              <a:t> </a:t>
            </a:r>
            <a:endParaRPr lang="en-GB" sz="800" dirty="0"/>
          </a:p>
          <a:p>
            <a:pPr lvl="1">
              <a:buClr>
                <a:schemeClr val="accent2"/>
              </a:buClr>
            </a:pPr>
            <a:r>
              <a:rPr lang="en-GB" sz="1800" dirty="0"/>
              <a:t>binomials (</a:t>
            </a:r>
            <a:r>
              <a:rPr lang="en-GB" sz="1800" i="1" dirty="0">
                <a:solidFill>
                  <a:srgbClr val="748CBC"/>
                </a:solidFill>
              </a:rPr>
              <a:t>king and queen</a:t>
            </a:r>
            <a:r>
              <a:rPr lang="en-GB" sz="1800" dirty="0"/>
              <a:t>) </a:t>
            </a:r>
            <a:r>
              <a:rPr lang="en-GB" sz="1800" dirty="0" smtClean="0"/>
              <a:t>- compositional </a:t>
            </a:r>
            <a:r>
              <a:rPr lang="en-GB" sz="1800" dirty="0"/>
              <a:t>meaning, strongly semantically associated, high </a:t>
            </a:r>
            <a:r>
              <a:rPr lang="en-GB" sz="1800" dirty="0" smtClean="0"/>
              <a:t>frequency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GB" sz="800" dirty="0"/>
          </a:p>
          <a:p>
            <a:pPr lvl="1">
              <a:buClr>
                <a:schemeClr val="accent2"/>
              </a:buClr>
            </a:pPr>
            <a:r>
              <a:rPr lang="en-GB" sz="1800" dirty="0"/>
              <a:t>collocations (</a:t>
            </a:r>
            <a:r>
              <a:rPr lang="en-GB" sz="1800" i="1" dirty="0">
                <a:solidFill>
                  <a:srgbClr val="748CBC"/>
                </a:solidFill>
              </a:rPr>
              <a:t>abject poverty</a:t>
            </a:r>
            <a:r>
              <a:rPr lang="en-GB" sz="1800" dirty="0"/>
              <a:t>) </a:t>
            </a:r>
            <a:r>
              <a:rPr lang="en-GB" sz="1800" dirty="0" smtClean="0"/>
              <a:t>- compositional </a:t>
            </a:r>
            <a:r>
              <a:rPr lang="en-GB" sz="1800" dirty="0"/>
              <a:t>meaning, </a:t>
            </a:r>
            <a:r>
              <a:rPr lang="en-GB" sz="1800" dirty="0" smtClean="0"/>
              <a:t>semantically associated vs. </a:t>
            </a:r>
            <a:r>
              <a:rPr lang="en-GB" sz="1800" dirty="0" err="1" smtClean="0"/>
              <a:t>unassociated</a:t>
            </a:r>
            <a:r>
              <a:rPr lang="en-GB" sz="1800" dirty="0" smtClean="0"/>
              <a:t>, </a:t>
            </a:r>
            <a:r>
              <a:rPr lang="en-GB" sz="1800" dirty="0"/>
              <a:t>less high </a:t>
            </a:r>
            <a:r>
              <a:rPr lang="en-GB" sz="1800" dirty="0" smtClean="0"/>
              <a:t>frequency</a:t>
            </a:r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5519" y="381452"/>
            <a:ext cx="3668181" cy="875848"/>
          </a:xfrm>
          <a:prstGeom prst="rect">
            <a:avLst/>
          </a:prstGeom>
          <a:solidFill>
            <a:srgbClr val="514C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4&amp;5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0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Participants </a:t>
            </a:r>
          </a:p>
          <a:p>
            <a:r>
              <a:rPr lang="en-US" sz="2000" dirty="0" smtClean="0"/>
              <a:t>24 native English speakers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Materials</a:t>
            </a:r>
          </a:p>
          <a:p>
            <a:pPr marL="68580" indent="0">
              <a:buNone/>
            </a:pPr>
            <a:endParaRPr lang="en-US" sz="1300" dirty="0" smtClean="0"/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4C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4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1366" y="4009410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Phrase frequency is a raw value from the BNC (per 100 million words</a:t>
            </a:r>
            <a:r>
              <a:rPr lang="en-GB" sz="1200" i="1" dirty="0" smtClean="0"/>
              <a:t>)</a:t>
            </a:r>
            <a:endParaRPr lang="en-GB" sz="1200" i="1" dirty="0"/>
          </a:p>
          <a:p>
            <a:r>
              <a:rPr lang="en-GB" sz="1200" i="1" dirty="0" smtClean="0"/>
              <a:t>% </a:t>
            </a:r>
            <a:r>
              <a:rPr lang="en-GB" sz="1200" i="1" dirty="0"/>
              <a:t>is the phrase continuation </a:t>
            </a:r>
            <a:r>
              <a:rPr lang="en-GB" sz="1200" i="1" dirty="0" smtClean="0"/>
              <a:t>likelihood</a:t>
            </a:r>
            <a:endParaRPr lang="en-GB" sz="1200" i="1" dirty="0"/>
          </a:p>
          <a:p>
            <a:r>
              <a:rPr lang="en-GB" sz="1200" i="1" dirty="0" smtClean="0"/>
              <a:t>Ass </a:t>
            </a:r>
            <a:r>
              <a:rPr lang="en-GB" sz="1200" i="1" dirty="0"/>
              <a:t>is the strength of association based on EAT </a:t>
            </a:r>
            <a:r>
              <a:rPr lang="en-GB" sz="1200" i="1" dirty="0" smtClean="0"/>
              <a:t>scores</a:t>
            </a:r>
            <a:endParaRPr lang="en-GB" sz="1200" i="1" dirty="0"/>
          </a:p>
          <a:p>
            <a:r>
              <a:rPr lang="en-GB" sz="1200" i="1" dirty="0" smtClean="0"/>
              <a:t>Cloze </a:t>
            </a:r>
            <a:r>
              <a:rPr lang="en-GB" sz="1200" i="1" dirty="0"/>
              <a:t>is the mean cloze </a:t>
            </a:r>
            <a:r>
              <a:rPr lang="en-GB" sz="1200" i="1" dirty="0" smtClean="0"/>
              <a:t>probability</a:t>
            </a:r>
            <a:endParaRPr lang="en-GB" sz="1200" i="1" dirty="0"/>
          </a:p>
          <a:p>
            <a:r>
              <a:rPr lang="en-GB" sz="1200" i="1" dirty="0" smtClean="0"/>
              <a:t>MI </a:t>
            </a:r>
            <a:r>
              <a:rPr lang="en-GB" sz="1200" dirty="0" smtClean="0"/>
              <a:t>(mutual information) </a:t>
            </a:r>
            <a:r>
              <a:rPr lang="en-US" sz="1200" dirty="0" smtClean="0"/>
              <a:t>relationship </a:t>
            </a:r>
            <a:r>
              <a:rPr lang="en-US" sz="1200" dirty="0"/>
              <a:t>between how many times a particular word combination appears in </a:t>
            </a:r>
            <a:r>
              <a:rPr lang="en-US" sz="1200" dirty="0" smtClean="0"/>
              <a:t>a corpus</a:t>
            </a:r>
            <a:r>
              <a:rPr lang="en-US" sz="1200" dirty="0"/>
              <a:t>, relative to the expected frequency of co-occurrence by chance based on the individual word frequencies and the size of the corpus.</a:t>
            </a:r>
            <a:r>
              <a:rPr lang="en-GB" sz="1200" dirty="0"/>
              <a:t> </a:t>
            </a:r>
            <a:endParaRPr lang="en-US" dirty="0"/>
          </a:p>
        </p:txBody>
      </p:sp>
      <p:pic>
        <p:nvPicPr>
          <p:cNvPr id="7" name="Picture 6" descr="Screen Shot 2015-04-16 at 21.1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" y="2844800"/>
            <a:ext cx="477584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Materials</a:t>
            </a:r>
            <a:endParaRPr lang="en-US" sz="2000" dirty="0" smtClean="0"/>
          </a:p>
          <a:p>
            <a:r>
              <a:rPr lang="en-US" sz="2000" dirty="0" smtClean="0"/>
              <a:t>Neutral sentences before the MWU</a:t>
            </a:r>
          </a:p>
          <a:p>
            <a:r>
              <a:rPr lang="en-US" sz="2000" dirty="0" smtClean="0"/>
              <a:t>Sentences matched for length</a:t>
            </a:r>
          </a:p>
          <a:p>
            <a:r>
              <a:rPr lang="en-US" sz="2000" dirty="0" smtClean="0"/>
              <a:t>Sentences normed for naturalness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GB" sz="18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4C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4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 descr="Screen Shot 2015-04-16 at 21.16.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4700" r="4438"/>
          <a:stretch/>
        </p:blipFill>
        <p:spPr>
          <a:xfrm>
            <a:off x="647700" y="3365500"/>
            <a:ext cx="7687118" cy="1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8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Procedure </a:t>
            </a:r>
          </a:p>
          <a:p>
            <a:r>
              <a:rPr lang="en-GB" dirty="0" smtClean="0"/>
              <a:t>Participants saw 15 items of each type presented across counterbalanced </a:t>
            </a:r>
            <a:r>
              <a:rPr lang="en-GB" dirty="0"/>
              <a:t>lists </a:t>
            </a:r>
            <a:r>
              <a:rPr lang="en-GB" sz="1700" dirty="0" smtClean="0"/>
              <a:t>(</a:t>
            </a:r>
            <a:r>
              <a:rPr lang="en-US" sz="1700" dirty="0" smtClean="0"/>
              <a:t>idioms &amp; their controls, binomials &amp; their controls, collocations &amp; their controls</a:t>
            </a:r>
            <a:r>
              <a:rPr lang="en-GB" sz="1700" dirty="0" smtClean="0"/>
              <a:t>) </a:t>
            </a:r>
          </a:p>
          <a:p>
            <a:pPr marL="68580" indent="0">
              <a:buNone/>
            </a:pPr>
            <a:endParaRPr lang="en-GB" dirty="0" smtClean="0"/>
          </a:p>
          <a:p>
            <a:pPr marL="355600" indent="-287338"/>
            <a:r>
              <a:rPr lang="en-GB" dirty="0" smtClean="0"/>
              <a:t>Participants read </a:t>
            </a:r>
            <a:r>
              <a:rPr lang="en-GB" dirty="0"/>
              <a:t>the </a:t>
            </a:r>
            <a:r>
              <a:rPr lang="en-GB" dirty="0" smtClean="0"/>
              <a:t>sentences </a:t>
            </a:r>
            <a:r>
              <a:rPr lang="en-GB" dirty="0"/>
              <a:t>on </a:t>
            </a:r>
            <a:r>
              <a:rPr lang="en-GB" dirty="0" smtClean="0"/>
              <a:t>a </a:t>
            </a:r>
          </a:p>
          <a:p>
            <a:pPr marL="355600" indent="0">
              <a:buNone/>
            </a:pPr>
            <a:r>
              <a:rPr lang="en-GB" dirty="0" smtClean="0"/>
              <a:t>screen </a:t>
            </a:r>
            <a:r>
              <a:rPr lang="en-GB" dirty="0"/>
              <a:t>for comprehension </a:t>
            </a:r>
            <a:r>
              <a:rPr lang="en-GB" dirty="0" smtClean="0"/>
              <a:t>while their </a:t>
            </a:r>
          </a:p>
          <a:p>
            <a:pPr marL="355600" indent="0">
              <a:buNone/>
            </a:pPr>
            <a:r>
              <a:rPr lang="en-GB" dirty="0" smtClean="0"/>
              <a:t>eye movements were monitored </a:t>
            </a:r>
            <a:r>
              <a:rPr lang="en-GB" sz="1600" dirty="0" smtClean="0"/>
              <a:t>(</a:t>
            </a:r>
            <a:r>
              <a:rPr lang="en-GB" sz="1600" dirty="0" err="1"/>
              <a:t>Eyelink</a:t>
            </a:r>
            <a:r>
              <a:rPr lang="en-GB" sz="1600" dirty="0"/>
              <a:t> </a:t>
            </a:r>
            <a:r>
              <a:rPr lang="en-GB" sz="1600" dirty="0" smtClean="0"/>
              <a:t>I000)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A third of </a:t>
            </a:r>
            <a:r>
              <a:rPr lang="en-GB" dirty="0"/>
              <a:t>the items </a:t>
            </a:r>
            <a:r>
              <a:rPr lang="en-GB" dirty="0" smtClean="0"/>
              <a:t>had a </a:t>
            </a:r>
            <a:r>
              <a:rPr lang="en-GB" dirty="0"/>
              <a:t>yes/no comprehension </a:t>
            </a:r>
            <a:r>
              <a:rPr lang="en-GB" dirty="0" smtClean="0"/>
              <a:t>question</a:t>
            </a: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35373" y="3111500"/>
            <a:ext cx="1352760" cy="13081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4C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4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4-17 at 10.3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744047"/>
            <a:ext cx="3517899" cy="57205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257300"/>
            <a:ext cx="3007781" cy="5207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Results</a:t>
            </a: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4C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4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5-04-17 at 10.3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" y="1770607"/>
            <a:ext cx="4353981" cy="46935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7151" y="4438937"/>
            <a:ext cx="5949949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Idioms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cloze probability </a:t>
            </a:r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predictability significant predictors in early and late measures for the final word and the phrase </a:t>
            </a:r>
            <a:endParaRPr lang="en-GB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7151" y="5109063"/>
            <a:ext cx="5949950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Binomials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6"/>
                </a:solidFill>
              </a:rPr>
              <a:t>phrase frequency and cloze </a:t>
            </a:r>
            <a:r>
              <a:rPr lang="en-US" sz="1400" dirty="0">
                <a:solidFill>
                  <a:schemeClr val="accent6"/>
                </a:solidFill>
              </a:rPr>
              <a:t>probability </a:t>
            </a:r>
            <a:r>
              <a:rPr lang="en-GB" sz="1400" dirty="0" smtClean="0">
                <a:solidFill>
                  <a:schemeClr val="accent6"/>
                </a:solidFill>
              </a:rPr>
              <a:t>significant </a:t>
            </a:r>
            <a:r>
              <a:rPr lang="en-GB" sz="1400" dirty="0">
                <a:solidFill>
                  <a:schemeClr val="accent6"/>
                </a:solidFill>
              </a:rPr>
              <a:t>predictors in early and late measures for the final word and the phrase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7151" y="4140020"/>
            <a:ext cx="5919257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Collocations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2"/>
                </a:solidFill>
              </a:rPr>
              <a:t>MI is a significant predictor for the final word and phrase frequency </a:t>
            </a:r>
            <a:r>
              <a:rPr lang="en-GB" sz="1400" dirty="0" smtClean="0">
                <a:solidFill>
                  <a:schemeClr val="accent2"/>
                </a:solidFill>
              </a:rPr>
              <a:t>for the phrase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1" y="3609053"/>
            <a:ext cx="4165600" cy="828000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5001" y="5172577"/>
            <a:ext cx="4165600" cy="1177424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05400" y="3062674"/>
            <a:ext cx="3289300" cy="878274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4260851"/>
            <a:ext cx="3289300" cy="5207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902200"/>
            <a:ext cx="3289300" cy="1390203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5001" y="4626480"/>
            <a:ext cx="4165600" cy="467999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2800" y="3476524"/>
            <a:ext cx="4800600" cy="646331"/>
          </a:xfrm>
          <a:prstGeom prst="rect">
            <a:avLst/>
          </a:prstGeom>
          <a:solidFill>
            <a:srgbClr val="514C7B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Clear processing </a:t>
            </a:r>
            <a:r>
              <a:rPr lang="en-US" b="1" dirty="0">
                <a:solidFill>
                  <a:schemeClr val="bg1"/>
                </a:solidFill>
              </a:rPr>
              <a:t>advantage for idioms, binomials, and </a:t>
            </a:r>
            <a:r>
              <a:rPr lang="en-US" b="1" dirty="0" smtClean="0">
                <a:solidFill>
                  <a:schemeClr val="bg1"/>
                </a:solidFill>
              </a:rPr>
              <a:t>collocations vs. controls.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2" grpId="0" animBg="1"/>
      <p:bldP spid="2" grpId="1" animBg="1"/>
      <p:bldP spid="11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8895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Conclusions</a:t>
            </a:r>
          </a:p>
          <a:p>
            <a:r>
              <a:rPr lang="en-US" sz="1800" dirty="0" smtClean="0"/>
              <a:t>Experiment </a:t>
            </a:r>
            <a:r>
              <a:rPr lang="en-US" sz="1800" dirty="0"/>
              <a:t>4 demonstrates clear formulaic processing advantage for idioms, binomials, and collocations</a:t>
            </a:r>
            <a:r>
              <a:rPr lang="en-US" sz="1800" dirty="0" smtClean="0"/>
              <a:t>.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1800" dirty="0"/>
              <a:t>Final words of idioms have greater tendency to be skipped, despite having lower phrase frequency and cloze probability. </a:t>
            </a:r>
            <a:endParaRPr lang="en-GB" sz="1800" dirty="0"/>
          </a:p>
          <a:p>
            <a:pPr lvl="1">
              <a:buClr>
                <a:schemeClr val="accent2"/>
              </a:buClr>
            </a:pPr>
            <a:r>
              <a:rPr lang="en-US" sz="1600" dirty="0"/>
              <a:t>Suggests that their status as single conceptual units may contribute to ‘holistic’ processing, whereas the advantage for compositional units is driven by experience/frequency based processes. </a:t>
            </a:r>
            <a:endParaRPr lang="en-US" sz="1800" dirty="0"/>
          </a:p>
          <a:p>
            <a:pPr marL="68580" indent="0">
              <a:buNone/>
            </a:pPr>
            <a:endParaRPr lang="en-GB" sz="800" dirty="0"/>
          </a:p>
          <a:p>
            <a:r>
              <a:rPr lang="en-US" sz="1800" dirty="0" smtClean="0"/>
              <a:t>Different </a:t>
            </a:r>
            <a:r>
              <a:rPr lang="en-US" sz="1800" dirty="0"/>
              <a:t>features </a:t>
            </a:r>
            <a:r>
              <a:rPr lang="en-US" sz="1800" dirty="0" smtClean="0"/>
              <a:t>underpin </a:t>
            </a:r>
            <a:r>
              <a:rPr lang="en-US" sz="1800" dirty="0"/>
              <a:t>the processing </a:t>
            </a:r>
            <a:r>
              <a:rPr lang="en-US" sz="1800" dirty="0" smtClean="0"/>
              <a:t>advantage for each.</a:t>
            </a:r>
            <a:endParaRPr lang="en-GB" sz="1800" dirty="0"/>
          </a:p>
          <a:p>
            <a:pPr lvl="1">
              <a:buClr>
                <a:schemeClr val="accent2"/>
              </a:buClr>
            </a:pPr>
            <a:r>
              <a:rPr lang="en-US" sz="1600" dirty="0"/>
              <a:t>idioms - cloze probability/predictability </a:t>
            </a:r>
            <a:endParaRPr lang="en-GB" sz="1600" dirty="0"/>
          </a:p>
          <a:p>
            <a:pPr lvl="1">
              <a:buClr>
                <a:schemeClr val="accent2"/>
              </a:buClr>
            </a:pPr>
            <a:r>
              <a:rPr lang="en-US" sz="1600" dirty="0"/>
              <a:t>binomials - cloze </a:t>
            </a:r>
            <a:r>
              <a:rPr lang="en-US" sz="1600" dirty="0" smtClean="0"/>
              <a:t>probability and phrase </a:t>
            </a:r>
            <a:r>
              <a:rPr lang="en-US" sz="1600" dirty="0"/>
              <a:t>frequency </a:t>
            </a:r>
            <a:endParaRPr lang="en-GB" sz="1600" dirty="0"/>
          </a:p>
          <a:p>
            <a:pPr lvl="1">
              <a:buClr>
                <a:schemeClr val="accent2"/>
              </a:buClr>
            </a:pPr>
            <a:r>
              <a:rPr lang="en-US" sz="1600" dirty="0"/>
              <a:t>collocations - MI in </a:t>
            </a:r>
            <a:r>
              <a:rPr lang="en-US" sz="1600" dirty="0" smtClean="0"/>
              <a:t>for the final word and phrase frequency for the phrase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GB" sz="800" dirty="0"/>
          </a:p>
          <a:p>
            <a:r>
              <a:rPr lang="en-US" sz="1800" dirty="0"/>
              <a:t>Experiment 5 tests </a:t>
            </a:r>
            <a:r>
              <a:rPr lang="en-US" sz="1800" dirty="0" smtClean="0"/>
              <a:t>whether </a:t>
            </a:r>
            <a:r>
              <a:rPr lang="en-US" sz="1800" dirty="0"/>
              <a:t>the </a:t>
            </a:r>
            <a:r>
              <a:rPr lang="en-US" sz="1800" dirty="0" smtClean="0"/>
              <a:t>“cohesion” of these MWUs </a:t>
            </a:r>
            <a:r>
              <a:rPr lang="en-US" sz="1800" dirty="0"/>
              <a:t>is retained when </a:t>
            </a:r>
            <a:r>
              <a:rPr lang="en-US" sz="1800" dirty="0" smtClean="0"/>
              <a:t>underlying </a:t>
            </a:r>
            <a:r>
              <a:rPr lang="en-US" sz="1800" dirty="0"/>
              <a:t>formulaic frames </a:t>
            </a:r>
            <a:r>
              <a:rPr lang="en-US" sz="1800" dirty="0" smtClean="0"/>
              <a:t>compromised</a:t>
            </a:r>
            <a:r>
              <a:rPr lang="en-US" sz="1800" dirty="0"/>
              <a:t>. </a:t>
            </a:r>
            <a:endParaRPr lang="en-GB" sz="1800" dirty="0"/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514C7B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4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0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Participants </a:t>
            </a:r>
          </a:p>
          <a:p>
            <a:r>
              <a:rPr lang="en-US" sz="2000" dirty="0" smtClean="0"/>
              <a:t>24 native English speakers</a:t>
            </a:r>
          </a:p>
          <a:p>
            <a:pPr marL="68580" indent="0">
              <a:buNone/>
            </a:pPr>
            <a:endParaRPr lang="en-US" sz="800" dirty="0" smtClean="0"/>
          </a:p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Materials</a:t>
            </a:r>
          </a:p>
          <a:p>
            <a:pPr marL="68580" indent="0">
              <a:buNone/>
            </a:pPr>
            <a:endParaRPr lang="en-US" sz="1300" dirty="0" smtClean="0"/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887ECE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5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7866" y="4978401"/>
            <a:ext cx="2860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Phrase frequency is a raw value from the BNC (per 100 million words</a:t>
            </a:r>
            <a:r>
              <a:rPr lang="en-GB" sz="1200" i="1" dirty="0" smtClean="0"/>
              <a:t>), </a:t>
            </a:r>
            <a:r>
              <a:rPr lang="en-US" sz="1200" dirty="0"/>
              <a:t>for </a:t>
            </a:r>
            <a:r>
              <a:rPr lang="en-US" sz="1200" dirty="0" smtClean="0"/>
              <a:t>reversed </a:t>
            </a:r>
            <a:r>
              <a:rPr lang="en-US" sz="1200" dirty="0"/>
              <a:t>pairs </a:t>
            </a:r>
            <a:r>
              <a:rPr lang="en-US" sz="1200" dirty="0" smtClean="0"/>
              <a:t>phrase </a:t>
            </a:r>
            <a:r>
              <a:rPr lang="en-US" sz="1200" dirty="0"/>
              <a:t>frequency was considered to be </a:t>
            </a:r>
            <a:r>
              <a:rPr lang="en-US" sz="1200" dirty="0" smtClean="0"/>
              <a:t>frequency of </a:t>
            </a:r>
            <a:r>
              <a:rPr lang="en-US" sz="1200" dirty="0"/>
              <a:t>underlying </a:t>
            </a:r>
            <a:r>
              <a:rPr lang="en-GB" sz="1200" dirty="0" smtClean="0"/>
              <a:t>MWU</a:t>
            </a:r>
          </a:p>
          <a:p>
            <a:r>
              <a:rPr lang="en-GB" sz="1200" i="1" dirty="0" smtClean="0"/>
              <a:t>Ass </a:t>
            </a:r>
            <a:r>
              <a:rPr lang="en-GB" sz="1200" i="1" dirty="0"/>
              <a:t>is the strength of association based on EAT </a:t>
            </a:r>
            <a:r>
              <a:rPr lang="en-GB" sz="1200" i="1" dirty="0" smtClean="0"/>
              <a:t>scores</a:t>
            </a:r>
            <a:endParaRPr lang="en-GB" sz="1200" i="1" dirty="0"/>
          </a:p>
        </p:txBody>
      </p:sp>
      <p:pic>
        <p:nvPicPr>
          <p:cNvPr id="2" name="Picture 1" descr="Screen Shot 2015-04-17 at 10.27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" y="2703669"/>
            <a:ext cx="5192348" cy="37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19" y="1447800"/>
            <a:ext cx="8078699" cy="5054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Materials</a:t>
            </a:r>
            <a:endParaRPr lang="en-US" sz="2000" dirty="0" smtClean="0"/>
          </a:p>
          <a:p>
            <a:r>
              <a:rPr lang="en-US" sz="2000" dirty="0" smtClean="0"/>
              <a:t>Neutral sentences before both components of the MWU</a:t>
            </a:r>
          </a:p>
          <a:p>
            <a:r>
              <a:rPr lang="en-US" sz="2000" dirty="0" smtClean="0"/>
              <a:t>Sentences matched for length</a:t>
            </a:r>
          </a:p>
          <a:p>
            <a:r>
              <a:rPr lang="en-US" sz="2000" dirty="0" smtClean="0"/>
              <a:t>Sentences normed for naturalness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GB" sz="18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US" sz="2000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887ECE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5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5-04-17 at 10.3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8" y="3173756"/>
            <a:ext cx="7937500" cy="30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Procedure </a:t>
            </a:r>
          </a:p>
          <a:p>
            <a:r>
              <a:rPr lang="en-GB" dirty="0" smtClean="0"/>
              <a:t>Participants saw 11 items of each type presented across counterbalanced </a:t>
            </a:r>
            <a:r>
              <a:rPr lang="en-GB" dirty="0"/>
              <a:t>lists </a:t>
            </a:r>
            <a:r>
              <a:rPr lang="en-GB" sz="1700" dirty="0" smtClean="0"/>
              <a:t>(</a:t>
            </a:r>
            <a:r>
              <a:rPr lang="en-US" sz="1700" dirty="0" smtClean="0"/>
              <a:t>idioms &amp; their controls, binomials &amp; their controls, unassociated collocations &amp; their controls, associated collocations &amp; their controls, semantic associates &amp; their controls</a:t>
            </a:r>
            <a:r>
              <a:rPr lang="en-GB" sz="1700" dirty="0" smtClean="0"/>
              <a:t>) </a:t>
            </a:r>
          </a:p>
          <a:p>
            <a:pPr marL="68580" indent="0">
              <a:buNone/>
            </a:pPr>
            <a:endParaRPr lang="en-GB" dirty="0" smtClean="0"/>
          </a:p>
          <a:p>
            <a:pPr marL="355600" indent="-287338"/>
            <a:r>
              <a:rPr lang="en-GB" dirty="0" smtClean="0"/>
              <a:t>Participants read </a:t>
            </a:r>
            <a:r>
              <a:rPr lang="en-GB" dirty="0"/>
              <a:t>the </a:t>
            </a:r>
            <a:r>
              <a:rPr lang="en-GB" dirty="0" smtClean="0"/>
              <a:t>sentences </a:t>
            </a:r>
            <a:r>
              <a:rPr lang="en-GB" dirty="0"/>
              <a:t>on </a:t>
            </a:r>
            <a:r>
              <a:rPr lang="en-GB" dirty="0" smtClean="0"/>
              <a:t>a </a:t>
            </a:r>
          </a:p>
          <a:p>
            <a:pPr marL="355600" indent="0">
              <a:buNone/>
            </a:pPr>
            <a:r>
              <a:rPr lang="en-GB" dirty="0" smtClean="0"/>
              <a:t>screen </a:t>
            </a:r>
            <a:r>
              <a:rPr lang="en-GB" dirty="0"/>
              <a:t>for comprehension </a:t>
            </a:r>
            <a:r>
              <a:rPr lang="en-GB" dirty="0" smtClean="0"/>
              <a:t>while their </a:t>
            </a:r>
          </a:p>
          <a:p>
            <a:pPr marL="355600" indent="0">
              <a:buNone/>
            </a:pPr>
            <a:r>
              <a:rPr lang="en-GB" dirty="0" smtClean="0"/>
              <a:t>eye movements were monitored </a:t>
            </a:r>
            <a:r>
              <a:rPr lang="en-GB" sz="1600" dirty="0" smtClean="0"/>
              <a:t>(</a:t>
            </a:r>
            <a:r>
              <a:rPr lang="en-GB" sz="1600" dirty="0" err="1"/>
              <a:t>Eyelink</a:t>
            </a:r>
            <a:r>
              <a:rPr lang="en-GB" sz="1600" dirty="0"/>
              <a:t> </a:t>
            </a:r>
            <a:r>
              <a:rPr lang="en-GB" sz="1600" dirty="0" smtClean="0"/>
              <a:t>I000)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A third of </a:t>
            </a:r>
            <a:r>
              <a:rPr lang="en-GB" dirty="0"/>
              <a:t>the items </a:t>
            </a:r>
            <a:r>
              <a:rPr lang="en-GB" dirty="0" smtClean="0"/>
              <a:t>had a </a:t>
            </a:r>
            <a:r>
              <a:rPr lang="en-GB" dirty="0"/>
              <a:t>yes/no comprehension </a:t>
            </a:r>
            <a:r>
              <a:rPr lang="en-GB" dirty="0" smtClean="0"/>
              <a:t>question</a:t>
            </a: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35373" y="3111500"/>
            <a:ext cx="1352760" cy="13081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887ECE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5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22401"/>
            <a:ext cx="3007781" cy="52070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Results – second word</a:t>
            </a:r>
            <a:endParaRPr lang="en-GB" sz="2162" b="1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5519" y="381452"/>
            <a:ext cx="3172881" cy="875848"/>
          </a:xfrm>
          <a:prstGeom prst="rect">
            <a:avLst/>
          </a:prstGeom>
          <a:solidFill>
            <a:srgbClr val="887ECE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</a:rPr>
              <a:t>Experiment 5 </a:t>
            </a:r>
            <a:r>
              <a:rPr lang="en-US" sz="3500" dirty="0" smtClean="0">
                <a:solidFill>
                  <a:srgbClr val="FFFFFF"/>
                </a:solidFill>
              </a:rPr>
              <a:t/>
            </a:r>
            <a:br>
              <a:rPr lang="en-US" sz="35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/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Carrol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&amp; Conklin (in submission)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 descr="Screen Shot 2015-04-17 at 10.4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422401"/>
            <a:ext cx="5070849" cy="47116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9709" y="3517709"/>
            <a:ext cx="7300381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Idioms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skipping 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priming </a:t>
            </a:r>
            <a:r>
              <a:rPr lang="en-GB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forward directly only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partially accounted for by cloze probability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709" y="4330698"/>
            <a:ext cx="7300381" cy="11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Binomials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skipping </a:t>
            </a:r>
            <a:r>
              <a:rPr lang="en-GB" sz="1400" dirty="0">
                <a:solidFill>
                  <a:schemeClr val="accent6"/>
                </a:solidFill>
              </a:rPr>
              <a:t>and priming </a:t>
            </a:r>
            <a:r>
              <a:rPr lang="en-GB" sz="1400" b="1" i="1" dirty="0">
                <a:solidFill>
                  <a:schemeClr val="accent6"/>
                </a:solidFill>
              </a:rPr>
              <a:t>in both directions</a:t>
            </a:r>
            <a:r>
              <a:rPr lang="en-GB" sz="1400" dirty="0">
                <a:solidFill>
                  <a:schemeClr val="accent6"/>
                </a:solidFill>
              </a:rPr>
              <a:t>, accounted for by association strength and phrase </a:t>
            </a:r>
            <a:r>
              <a:rPr lang="en-GB" sz="1400" dirty="0" smtClean="0">
                <a:solidFill>
                  <a:schemeClr val="accent6"/>
                </a:solidFill>
              </a:rPr>
              <a:t>frequency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frequency </a:t>
            </a:r>
            <a:r>
              <a:rPr lang="en-GB" sz="1400" dirty="0">
                <a:solidFill>
                  <a:schemeClr val="accent6"/>
                </a:solidFill>
              </a:rPr>
              <a:t>and having ‘core’ semantic relations may underpin priming, while either factor alone may not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709" y="3017884"/>
            <a:ext cx="7300381" cy="140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Collocations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2"/>
                </a:solidFill>
              </a:rPr>
              <a:t>no skipping for either type of collocation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2"/>
                </a:solidFill>
              </a:rPr>
              <a:t>associated </a:t>
            </a:r>
            <a:r>
              <a:rPr lang="en-US" sz="1400" dirty="0">
                <a:solidFill>
                  <a:schemeClr val="accent2"/>
                </a:solidFill>
              </a:rPr>
              <a:t>collocations read faster than controls, but unassociated ones only faster in </a:t>
            </a:r>
            <a:r>
              <a:rPr lang="en-US" sz="1400" dirty="0" smtClean="0">
                <a:solidFill>
                  <a:schemeClr val="accent2"/>
                </a:solidFill>
              </a:rPr>
              <a:t>TRT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accent2"/>
                </a:solidFill>
              </a:rPr>
              <a:t>stronger </a:t>
            </a:r>
            <a:r>
              <a:rPr lang="en-GB" sz="1400" dirty="0">
                <a:solidFill>
                  <a:schemeClr val="accent2"/>
                </a:solidFill>
              </a:rPr>
              <a:t>association strength and higher cloze probability increased reading times, thus disrupting </a:t>
            </a:r>
            <a:r>
              <a:rPr lang="en-GB" sz="1400" dirty="0" smtClean="0">
                <a:solidFill>
                  <a:schemeClr val="accent2"/>
                </a:solidFill>
              </a:rPr>
              <a:t>more expected increased reading times</a:t>
            </a:r>
            <a:endParaRPr lang="en-GB" sz="1400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09" y="2767339"/>
            <a:ext cx="7300381" cy="11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Semantic Pairs 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limited priming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broad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classification (close associates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bread-baker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and schematic relations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kettle-steam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) may make effects difficult to find, but necessary to distinguish from binomials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4477" y="2011008"/>
            <a:ext cx="5069672" cy="739683"/>
          </a:xfrm>
          <a:prstGeom prst="rect">
            <a:avLst/>
          </a:prstGeom>
          <a:solidFill>
            <a:schemeClr val="bg1">
              <a:lumMod val="50000"/>
              <a:alpha val="17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43300" y="2750691"/>
            <a:ext cx="5070849" cy="772229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44477" y="3567558"/>
            <a:ext cx="5069672" cy="763141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4477" y="4421882"/>
            <a:ext cx="5069672" cy="1712218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1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663700"/>
            <a:ext cx="8078699" cy="468630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</a:pPr>
            <a:r>
              <a:rPr lang="en-GB" dirty="0" smtClean="0">
                <a:latin typeface="Century Gothic"/>
                <a:ea typeface="Arial" pitchFamily="-107" charset="0"/>
                <a:cs typeface="Century Gothic"/>
              </a:rPr>
              <a:t>Relatively small amounts of information </a:t>
            </a:r>
            <a:r>
              <a:rPr lang="en-GB" dirty="0" smtClean="0">
                <a:ea typeface="Arial" pitchFamily="-107" charset="0"/>
                <a:cs typeface="Century Gothic"/>
              </a:rPr>
              <a:t>(7 ± 2)</a:t>
            </a:r>
            <a:r>
              <a:rPr lang="en-GB" dirty="0" smtClean="0">
                <a:latin typeface="Century Gothic"/>
                <a:ea typeface="Arial" pitchFamily="-107" charset="0"/>
                <a:cs typeface="Century Gothic"/>
              </a:rPr>
              <a:t> can be processed in real-time in short-term memory.</a:t>
            </a:r>
          </a:p>
          <a:p>
            <a:pPr marL="266700" indent="-266700">
              <a:spcBef>
                <a:spcPts val="0"/>
              </a:spcBef>
              <a:buNone/>
            </a:pPr>
            <a:endParaRPr lang="en-GB" sz="1297" dirty="0" smtClean="0">
              <a:latin typeface="Century Gothic"/>
              <a:ea typeface="Arial" pitchFamily="-107" charset="0"/>
              <a:cs typeface="Century Gothic"/>
            </a:endParaRPr>
          </a:p>
          <a:p>
            <a:pPr marL="266700" indent="-266700">
              <a:spcBef>
                <a:spcPts val="0"/>
              </a:spcBef>
            </a:pPr>
            <a:r>
              <a:rPr lang="en-GB" dirty="0" smtClean="0">
                <a:latin typeface="Century Gothic"/>
                <a:ea typeface="Arial" pitchFamily="-107" charset="0"/>
                <a:cs typeface="Century Gothic"/>
              </a:rPr>
              <a:t>Things occurring together frequently in short-term memory - </a:t>
            </a:r>
            <a:r>
              <a:rPr lang="en-GB" b="1" dirty="0" smtClean="0">
                <a:solidFill>
                  <a:schemeClr val="accent1"/>
                </a:solidFill>
                <a:latin typeface="Century Gothic"/>
                <a:ea typeface="Arial" pitchFamily="-107" charset="0"/>
                <a:cs typeface="Century Gothic"/>
              </a:rPr>
              <a:t>MWUs</a:t>
            </a:r>
            <a:r>
              <a:rPr lang="en-GB" dirty="0" smtClean="0">
                <a:latin typeface="Century Gothic"/>
                <a:ea typeface="Arial" pitchFamily="-107" charset="0"/>
                <a:cs typeface="Century Gothic"/>
              </a:rPr>
              <a:t> - will be saved/represented/wired together in long-term memory.</a:t>
            </a:r>
          </a:p>
          <a:p>
            <a:pPr marL="266700" indent="-266700">
              <a:spcBef>
                <a:spcPts val="0"/>
              </a:spcBef>
              <a:buNone/>
            </a:pPr>
            <a:endParaRPr lang="en-GB" sz="1297" dirty="0" smtClean="0">
              <a:latin typeface="Century Gothic"/>
              <a:ea typeface="Arial" pitchFamily="-107" charset="0"/>
              <a:cs typeface="Century Gothic"/>
            </a:endParaRPr>
          </a:p>
          <a:p>
            <a:pPr marL="266700" indent="-266700">
              <a:spcBef>
                <a:spcPts val="0"/>
              </a:spcBef>
            </a:pPr>
            <a:r>
              <a:rPr lang="en-GB" dirty="0" smtClean="0">
                <a:latin typeface="Century Gothic"/>
                <a:ea typeface="Arial" pitchFamily="-107" charset="0"/>
                <a:cs typeface="Century Gothic"/>
              </a:rPr>
              <a:t>MWUs in long-term memory can be retrieved with-out the need to comprehend individual words.</a:t>
            </a:r>
          </a:p>
          <a:p>
            <a:pPr marL="533400" lvl="1" indent="-266700">
              <a:spcBef>
                <a:spcPts val="0"/>
              </a:spcBef>
              <a:buClr>
                <a:schemeClr val="accent2"/>
              </a:buClr>
            </a:pPr>
            <a:r>
              <a:rPr lang="en-GB" sz="2000" dirty="0" smtClean="0">
                <a:latin typeface="Century Gothic"/>
                <a:ea typeface="Arial" pitchFamily="-107" charset="0"/>
                <a:cs typeface="Century Gothic"/>
              </a:rPr>
              <a:t>Leads to less cognitive demand, as MWUs </a:t>
            </a:r>
            <a:r>
              <a:rPr lang="en-GB" sz="2000" i="1" dirty="0" smtClean="0">
                <a:latin typeface="Century Gothic"/>
                <a:ea typeface="Arial" pitchFamily="-107" charset="0"/>
                <a:cs typeface="Century Gothic"/>
              </a:rPr>
              <a:t>are ‘ready to go’</a:t>
            </a:r>
            <a:r>
              <a:rPr lang="en-GB" sz="2000" dirty="0" smtClean="0">
                <a:latin typeface="Century Gothic"/>
                <a:ea typeface="Arial" pitchFamily="-107" charset="0"/>
                <a:cs typeface="Century Gothic"/>
              </a:rPr>
              <a:t>, requiring little additional cognitive processing (i.e. will be read more quickly).</a:t>
            </a:r>
          </a:p>
          <a:p>
            <a:pPr marL="266700" indent="-266700">
              <a:spcBef>
                <a:spcPts val="0"/>
              </a:spcBef>
              <a:buNone/>
            </a:pPr>
            <a:endParaRPr lang="en-GB" sz="14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Words Used Together Wire Together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Experiments </a:t>
            </a:r>
            <a:r>
              <a:rPr lang="en-GB" sz="2200" dirty="0"/>
              <a:t>1-3, on translated idioms show, that the form is “retained” in translation but </a:t>
            </a:r>
            <a:r>
              <a:rPr lang="en-GB" sz="2200" dirty="0" smtClean="0"/>
              <a:t>meaning activation is less apparent. </a:t>
            </a:r>
            <a:endParaRPr lang="en-GB" sz="2200" dirty="0"/>
          </a:p>
          <a:p>
            <a:pPr lvl="1">
              <a:buClr>
                <a:schemeClr val="accent2"/>
              </a:buClr>
            </a:pPr>
            <a:r>
              <a:rPr lang="en-GB" dirty="0" smtClean="0"/>
              <a:t>Thus, </a:t>
            </a:r>
            <a:r>
              <a:rPr lang="en-GB" dirty="0"/>
              <a:t>familiar lexical combinations are recognised quickly, but understanding </a:t>
            </a:r>
            <a:r>
              <a:rPr lang="en-GB" dirty="0" smtClean="0"/>
              <a:t>non</a:t>
            </a:r>
            <a:r>
              <a:rPr lang="en-GB" dirty="0"/>
              <a:t>-compositional phrases in an L2 remains </a:t>
            </a:r>
            <a:r>
              <a:rPr lang="en-GB" dirty="0" smtClean="0"/>
              <a:t>problematic </a:t>
            </a:r>
            <a:r>
              <a:rPr lang="en-GB" dirty="0"/>
              <a:t>even </a:t>
            </a:r>
            <a:r>
              <a:rPr lang="en-GB" dirty="0" smtClean="0"/>
              <a:t>at high </a:t>
            </a:r>
            <a:r>
              <a:rPr lang="en-GB" dirty="0"/>
              <a:t>levels of proficiency. </a:t>
            </a:r>
          </a:p>
          <a:p>
            <a:pPr marL="68580" indent="0">
              <a:buNone/>
            </a:pPr>
            <a:endParaRPr lang="en-GB" sz="2200" dirty="0"/>
          </a:p>
          <a:p>
            <a:r>
              <a:rPr lang="en-GB" sz="2200" dirty="0"/>
              <a:t>Experiments </a:t>
            </a:r>
            <a:r>
              <a:rPr lang="en-GB" sz="2200" dirty="0" smtClean="0"/>
              <a:t>4 &amp; 5 indicate </a:t>
            </a:r>
            <a:r>
              <a:rPr lang="en-GB" sz="2200" dirty="0"/>
              <a:t>that </a:t>
            </a:r>
            <a:r>
              <a:rPr lang="en-GB" sz="2200" dirty="0" smtClean="0"/>
              <a:t>different </a:t>
            </a:r>
            <a:r>
              <a:rPr lang="en-GB" sz="2200" dirty="0"/>
              <a:t>sources of </a:t>
            </a:r>
            <a:r>
              <a:rPr lang="en-GB" sz="2200" dirty="0" smtClean="0"/>
              <a:t>information are implicated in the processing advantage of different types of MWUs.</a:t>
            </a: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398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i="1" dirty="0"/>
          </a:p>
        </p:txBody>
      </p:sp>
      <p:pic>
        <p:nvPicPr>
          <p:cNvPr id="4" name="Content Placeholder 3" descr="Screen Shot 2015-04-17 at 18.34.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b="894"/>
          <a:stretch>
            <a:fillRect/>
          </a:stretch>
        </p:blipFill>
        <p:spPr>
          <a:xfrm>
            <a:off x="506414" y="1800333"/>
            <a:ext cx="7553321" cy="323586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53719" y="2679701"/>
            <a:ext cx="1483781" cy="78739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Analysis 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computation of </a:t>
            </a:r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phrase (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). </a:t>
            </a:r>
            <a:endParaRPr lang="en-GB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sz="16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5520" y="5289554"/>
            <a:ext cx="7903018" cy="977898"/>
          </a:xfrm>
          <a:prstGeom prst="rect">
            <a:avLst/>
          </a:prstGeom>
          <a:solidFill>
            <a:schemeClr val="bg1"/>
          </a:solidFill>
          <a:ln w="25400">
            <a:solidFill>
              <a:srgbClr val="51747B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GB" sz="1400" dirty="0" smtClean="0">
                <a:solidFill>
                  <a:srgbClr val="51747B"/>
                </a:solidFill>
              </a:rPr>
              <a:t>Direct access via </a:t>
            </a:r>
            <a:r>
              <a:rPr lang="en-GB" sz="1400" dirty="0">
                <a:solidFill>
                  <a:srgbClr val="51747B"/>
                </a:solidFill>
              </a:rPr>
              <a:t>a translation-based route at the lexical level (</a:t>
            </a:r>
            <a:r>
              <a:rPr lang="en-GB" sz="1400" dirty="0" smtClean="0">
                <a:solidFill>
                  <a:srgbClr val="51747B"/>
                </a:solidFill>
              </a:rPr>
              <a:t>2a), or via </a:t>
            </a:r>
            <a:r>
              <a:rPr lang="en-GB" sz="1400" dirty="0">
                <a:solidFill>
                  <a:srgbClr val="51747B"/>
                </a:solidFill>
              </a:rPr>
              <a:t>a conceptual route (2b</a:t>
            </a:r>
            <a:r>
              <a:rPr lang="en-GB" sz="1400" dirty="0" smtClean="0">
                <a:solidFill>
                  <a:srgbClr val="51747B"/>
                </a:solidFill>
              </a:rPr>
              <a:t>). </a:t>
            </a:r>
            <a:endParaRPr lang="en-GB" sz="1400" dirty="0">
              <a:solidFill>
                <a:srgbClr val="51747B"/>
              </a:solidFill>
            </a:endParaRPr>
          </a:p>
          <a:p>
            <a:pPr marL="68580" indent="0">
              <a:buNone/>
            </a:pPr>
            <a:r>
              <a:rPr lang="en-GB" sz="1400" dirty="0">
                <a:solidFill>
                  <a:srgbClr val="51747B"/>
                </a:solidFill>
              </a:rPr>
              <a:t>In both </a:t>
            </a:r>
            <a:r>
              <a:rPr lang="en-GB" sz="1400" dirty="0" smtClean="0">
                <a:solidFill>
                  <a:srgbClr val="51747B"/>
                </a:solidFill>
              </a:rPr>
              <a:t>direct </a:t>
            </a:r>
            <a:r>
              <a:rPr lang="en-GB" sz="1400" dirty="0">
                <a:solidFill>
                  <a:srgbClr val="51747B"/>
                </a:solidFill>
              </a:rPr>
              <a:t>routes a unitary entry is accessible, either as a lexical configuration (2a) or a distinct underlying concept (2b</a:t>
            </a:r>
            <a:r>
              <a:rPr lang="en-GB" sz="1400" dirty="0" smtClean="0">
                <a:solidFill>
                  <a:srgbClr val="51747B"/>
                </a:solidFill>
              </a:rPr>
              <a:t>). </a:t>
            </a:r>
            <a:endParaRPr lang="en-GB" sz="1400" dirty="0">
              <a:solidFill>
                <a:srgbClr val="51747B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5419" y="2311401"/>
            <a:ext cx="4015312" cy="1562099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8775" y="3022600"/>
            <a:ext cx="1924050" cy="1892300"/>
          </a:xfrm>
          <a:prstGeom prst="rect">
            <a:avLst/>
          </a:prstGeom>
          <a:noFill/>
          <a:ln w="25400">
            <a:solidFill>
              <a:srgbClr val="51747B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5520" y="1450866"/>
            <a:ext cx="2779180" cy="37486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Two routes </a:t>
            </a:r>
            <a:r>
              <a:rPr lang="en-GB" sz="1600" dirty="0">
                <a:solidFill>
                  <a:schemeClr val="accent2"/>
                </a:solidFill>
              </a:rPr>
              <a:t>are </a:t>
            </a:r>
            <a:r>
              <a:rPr lang="en-GB" sz="1600" dirty="0" smtClean="0">
                <a:solidFill>
                  <a:schemeClr val="accent2"/>
                </a:solidFill>
              </a:rPr>
              <a:t>available </a:t>
            </a:r>
            <a:endParaRPr lang="en-GB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869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2" grpId="0" animBg="1"/>
      <p:bldP spid="2" grpId="1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3020480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i="1" dirty="0"/>
          </a:p>
        </p:txBody>
      </p:sp>
      <p:pic>
        <p:nvPicPr>
          <p:cNvPr id="4" name="Content Placeholder 3" descr="Screen Shot 2015-04-17 at 18.15.5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b="8559"/>
          <a:stretch>
            <a:fillRect/>
          </a:stretch>
        </p:blipFill>
        <p:spPr>
          <a:xfrm>
            <a:off x="916492" y="1366927"/>
            <a:ext cx="6777317" cy="350897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5520" y="5082880"/>
            <a:ext cx="8087781" cy="13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conceptual level, only idioms have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unique conceptual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entries. </a:t>
            </a:r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Encountering </a:t>
            </a:r>
            <a:r>
              <a:rPr lang="en-US" sz="1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spill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activates the lemma SPILL, as well as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entries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any idioms of which it is a part (</a:t>
            </a:r>
            <a:r>
              <a:rPr lang="en-US" sz="1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spill the beans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spill your guts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etc.). </a:t>
            </a:r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unidirectional arrow from SPILL THE BEANS to </a:t>
            </a:r>
            <a:r>
              <a:rPr lang="en-US" sz="1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beans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reflects the forward only priming. </a:t>
            </a: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5520" y="5082880"/>
            <a:ext cx="8087781" cy="884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Binomials have strong lexical links due to frequency and strong semantic associations at the </a:t>
            </a:r>
            <a:r>
              <a:rPr lang="en-US" sz="1600" dirty="0">
                <a:solidFill>
                  <a:schemeClr val="accent2"/>
                </a:solidFill>
              </a:rPr>
              <a:t>conceptual </a:t>
            </a:r>
            <a:r>
              <a:rPr lang="en-US" sz="1600" dirty="0" smtClean="0">
                <a:solidFill>
                  <a:schemeClr val="accent2"/>
                </a:solidFill>
              </a:rPr>
              <a:t>level, which underpins priming. </a:t>
            </a:r>
          </a:p>
          <a:p>
            <a:pPr>
              <a:buClr>
                <a:schemeClr val="accent2"/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The bidirectional arrow indicates both forward and backward priming.</a:t>
            </a:r>
            <a:endParaRPr lang="en-GB" sz="1600" dirty="0">
              <a:solidFill>
                <a:schemeClr val="accent2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5520" y="5082880"/>
            <a:ext cx="8087781" cy="1151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>
                <a:solidFill>
                  <a:schemeClr val="accent6"/>
                </a:solidFill>
              </a:rPr>
              <a:t>relationship between </a:t>
            </a:r>
            <a:r>
              <a:rPr lang="en-US" sz="1600" i="1" dirty="0">
                <a:solidFill>
                  <a:schemeClr val="accent6"/>
                </a:solidFill>
              </a:rPr>
              <a:t>abject </a:t>
            </a:r>
            <a:r>
              <a:rPr lang="en-US" sz="1600" dirty="0">
                <a:solidFill>
                  <a:schemeClr val="accent6"/>
                </a:solidFill>
              </a:rPr>
              <a:t>and </a:t>
            </a:r>
            <a:r>
              <a:rPr lang="en-US" sz="1600" i="1" dirty="0">
                <a:solidFill>
                  <a:schemeClr val="accent6"/>
                </a:solidFill>
              </a:rPr>
              <a:t>poverty</a:t>
            </a:r>
            <a:r>
              <a:rPr lang="en-US" sz="1600" dirty="0">
                <a:solidFill>
                  <a:schemeClr val="accent6"/>
                </a:solidFill>
              </a:rPr>
              <a:t> is schematic and learned and there is no underlying semantic </a:t>
            </a:r>
            <a:r>
              <a:rPr lang="en-US" sz="1600" dirty="0" smtClean="0">
                <a:solidFill>
                  <a:schemeClr val="accent6"/>
                </a:solidFill>
              </a:rPr>
              <a:t>relationship.</a:t>
            </a:r>
          </a:p>
          <a:p>
            <a:pPr>
              <a:buClrTx/>
            </a:pPr>
            <a:r>
              <a:rPr lang="en-US" sz="1600" dirty="0">
                <a:solidFill>
                  <a:schemeClr val="accent6"/>
                </a:solidFill>
              </a:rPr>
              <a:t>H</a:t>
            </a:r>
            <a:r>
              <a:rPr lang="en-US" sz="1600" dirty="0" smtClean="0">
                <a:solidFill>
                  <a:schemeClr val="accent6"/>
                </a:solidFill>
              </a:rPr>
              <a:t>ence </a:t>
            </a:r>
            <a:r>
              <a:rPr lang="en-US" sz="1600" dirty="0">
                <a:solidFill>
                  <a:schemeClr val="accent6"/>
                </a:solidFill>
              </a:rPr>
              <a:t>priming exists only at a lexical level and is disrupted if the canonical sequence is not presented.</a:t>
            </a:r>
            <a:endParaRPr lang="en-GB" sz="1600" dirty="0">
              <a:solidFill>
                <a:schemeClr val="accent6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89300" y="4241800"/>
            <a:ext cx="1003300" cy="4318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1879600"/>
            <a:ext cx="609600" cy="4318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98700" y="3771900"/>
            <a:ext cx="1892300" cy="10033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92599" y="2235832"/>
            <a:ext cx="342901" cy="167576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35500" y="2095500"/>
            <a:ext cx="4191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91000" y="1866900"/>
            <a:ext cx="1511300" cy="4318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91000" y="3771900"/>
            <a:ext cx="1511300" cy="3302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03901" y="3771900"/>
            <a:ext cx="1739899" cy="3302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3901" y="1866900"/>
            <a:ext cx="1739899" cy="38163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40400" y="1879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43300" y="2209800"/>
            <a:ext cx="444500" cy="21336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45100" y="2209800"/>
            <a:ext cx="342901" cy="167576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4" grpId="0"/>
      <p:bldP spid="25" grpId="0" animBg="1"/>
      <p:bldP spid="25" grpId="1" animBg="1"/>
      <p:bldP spid="22" grpId="1" animBg="1"/>
      <p:bldP spid="22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i="1" dirty="0" smtClean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If we take ‘word</a:t>
            </a:r>
            <a:r>
              <a:rPr lang="en-US" sz="2200" i="1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’ </a:t>
            </a:r>
            <a:r>
              <a:rPr lang="en-US" sz="2200" i="1" dirty="0" smtClean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to be any </a:t>
            </a:r>
            <a:r>
              <a:rPr lang="en-US" sz="2200" i="1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sequence of letters </a:t>
            </a:r>
            <a:r>
              <a:rPr lang="en-US" sz="2200" i="1" strike="sngStrike" dirty="0">
                <a:solidFill>
                  <a:schemeClr val="bg1">
                    <a:lumMod val="50000"/>
                  </a:schemeClr>
                </a:solidFill>
                <a:ea typeface="ＭＳ Ｐゴシック" pitchFamily="-103" charset="-128"/>
                <a:cs typeface="ＭＳ Ｐゴシック" pitchFamily="-103" charset="-128"/>
              </a:rPr>
              <a:t>that are separated by spaces and</a:t>
            </a:r>
            <a:r>
              <a:rPr lang="en-US" sz="2200" i="1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 that have an accepted pronunciation and meaning in the </a:t>
            </a:r>
            <a:r>
              <a:rPr lang="en-US" sz="2200" i="1" dirty="0" smtClean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language, </a:t>
            </a:r>
          </a:p>
          <a:p>
            <a:pPr marL="68580" indent="0">
              <a:buNone/>
            </a:pPr>
            <a:endParaRPr lang="en-US" sz="800" i="1" dirty="0">
              <a:solidFill>
                <a:schemeClr val="tx1"/>
              </a:solidFill>
              <a:ea typeface="ＭＳ Ｐゴシック" pitchFamily="-103" charset="-128"/>
              <a:cs typeface="ＭＳ Ｐゴシック" pitchFamily="-103" charset="-128"/>
            </a:endParaRPr>
          </a:p>
          <a:p>
            <a:pPr marL="68580" indent="0">
              <a:buNone/>
            </a:pPr>
            <a:r>
              <a:rPr lang="en-US" sz="2200" dirty="0" smtClean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and that show effects of properties like </a:t>
            </a:r>
            <a:r>
              <a:rPr lang="en-US" sz="2200" dirty="0" smtClean="0"/>
              <a:t>frequency/familiarity, cloze probability/predictability, MI, etc., </a:t>
            </a:r>
          </a:p>
          <a:p>
            <a:pPr marL="68580" indent="0">
              <a:buNone/>
            </a:pPr>
            <a:endParaRPr lang="en-GB" sz="800" dirty="0" smtClean="0"/>
          </a:p>
          <a:p>
            <a:pPr>
              <a:spcBef>
                <a:spcPts val="0"/>
              </a:spcBef>
              <a:buNone/>
            </a:pPr>
            <a:r>
              <a:rPr lang="en-GB" sz="2200" dirty="0" smtClean="0">
                <a:latin typeface="Century Gothic"/>
                <a:cs typeface="Century Gothic"/>
              </a:rPr>
              <a:t>then MWUs are words.</a:t>
            </a: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pPr marL="68580" indent="0"/>
            <a:r>
              <a:rPr lang="en-GB" dirty="0"/>
              <a:t>Are MWUs words?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0" y="4266671"/>
            <a:ext cx="2781300" cy="1931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365" t="11061" r="6912" b="9677"/>
          <a:stretch/>
        </p:blipFill>
        <p:spPr>
          <a:xfrm>
            <a:off x="1790700" y="4039187"/>
            <a:ext cx="2298700" cy="2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12" y="1016000"/>
            <a:ext cx="5064388" cy="392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0" y="1435100"/>
            <a:ext cx="2669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done with </a:t>
            </a:r>
          </a:p>
          <a:p>
            <a:r>
              <a:rPr lang="en-US" dirty="0" smtClean="0"/>
              <a:t>Gareth </a:t>
            </a:r>
            <a:r>
              <a:rPr lang="en-US" dirty="0" err="1" smtClean="0"/>
              <a:t>Carrol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/>
              <a:t>Henrik</a:t>
            </a:r>
            <a:r>
              <a:rPr lang="en-US" dirty="0"/>
              <a:t> </a:t>
            </a:r>
            <a:r>
              <a:rPr lang="en-US" dirty="0" err="1"/>
              <a:t>Gyllstad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0" y="2173286"/>
            <a:ext cx="1339850" cy="1674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80" y="5118100"/>
            <a:ext cx="1845319" cy="1307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223" t="19458" r="14286"/>
          <a:stretch/>
        </p:blipFill>
        <p:spPr>
          <a:xfrm>
            <a:off x="6131332" y="4574421"/>
            <a:ext cx="1831567" cy="185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498600"/>
            <a:ext cx="8078699" cy="520700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</a:pPr>
            <a:r>
              <a:rPr lang="en-GB" dirty="0" smtClean="0"/>
              <a:t>Multi-Word Units fall broadly in two categories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 smtClean="0"/>
          </a:p>
          <a:p>
            <a:pPr marL="563880" lvl="1" indent="-266700">
              <a:spcBef>
                <a:spcPts val="0"/>
              </a:spcBef>
              <a:buClr>
                <a:schemeClr val="accent2"/>
              </a:buClr>
            </a:pPr>
            <a:r>
              <a:rPr lang="en-GB" sz="2400" dirty="0"/>
              <a:t>C</a:t>
            </a:r>
            <a:r>
              <a:rPr lang="en-GB" sz="2400" dirty="0" smtClean="0"/>
              <a:t>onceptually ‘single </a:t>
            </a:r>
            <a:r>
              <a:rPr lang="en-GB" sz="2400" dirty="0"/>
              <a:t>choices</a:t>
            </a:r>
            <a:r>
              <a:rPr lang="en-GB" sz="2400" dirty="0" smtClean="0"/>
              <a:t>’ </a:t>
            </a:r>
          </a:p>
          <a:p>
            <a:pPr marL="62230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E.g.</a:t>
            </a:r>
            <a:r>
              <a:rPr lang="en-GB" sz="1600" dirty="0" smtClean="0">
                <a:solidFill>
                  <a:schemeClr val="accent3"/>
                </a:solidFill>
              </a:rPr>
              <a:t> idioms</a:t>
            </a:r>
            <a:r>
              <a:rPr lang="en-GB" sz="1600" dirty="0" smtClean="0"/>
              <a:t> </a:t>
            </a:r>
            <a:r>
              <a:rPr lang="en-GB" sz="1600" i="1" dirty="0" smtClean="0"/>
              <a:t>spill the beans</a:t>
            </a:r>
            <a:r>
              <a:rPr lang="en-GB" sz="1600" dirty="0" smtClean="0"/>
              <a:t>, </a:t>
            </a:r>
            <a:r>
              <a:rPr lang="en-GB" sz="1600" dirty="0" smtClean="0">
                <a:solidFill>
                  <a:schemeClr val="accent3"/>
                </a:solidFill>
              </a:rPr>
              <a:t>phrasal verbs </a:t>
            </a:r>
            <a:r>
              <a:rPr lang="en-GB" sz="1600" i="1" dirty="0" smtClean="0"/>
              <a:t>get into</a:t>
            </a:r>
            <a:r>
              <a:rPr lang="en-GB" sz="1600" dirty="0" smtClean="0"/>
              <a:t>, and </a:t>
            </a:r>
            <a:r>
              <a:rPr lang="en-GB" sz="1600" dirty="0">
                <a:solidFill>
                  <a:schemeClr val="accent3"/>
                </a:solidFill>
              </a:rPr>
              <a:t>spaced compounds </a:t>
            </a:r>
            <a:r>
              <a:rPr lang="en-GB" sz="1600" i="1" dirty="0" smtClean="0"/>
              <a:t>teddy bear</a:t>
            </a:r>
            <a:endParaRPr lang="en-GB" sz="1600" dirty="0"/>
          </a:p>
          <a:p>
            <a:pPr marL="62230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29718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GB" sz="1200" b="1" dirty="0" smtClean="0">
              <a:solidFill>
                <a:schemeClr val="accent2"/>
              </a:solidFill>
            </a:endParaRPr>
          </a:p>
          <a:p>
            <a:pPr marL="563880" lvl="1" indent="-266700">
              <a:spcBef>
                <a:spcPts val="0"/>
              </a:spcBef>
              <a:buClr>
                <a:schemeClr val="accent2"/>
              </a:buClr>
            </a:pPr>
            <a:r>
              <a:rPr lang="en-GB" sz="2400" dirty="0" smtClean="0"/>
              <a:t>Defined </a:t>
            </a:r>
            <a:r>
              <a:rPr lang="en-GB" sz="2400" dirty="0"/>
              <a:t>by a high degree of frequency and co-occurrence rather than any unitary conceptual properties or semantic </a:t>
            </a:r>
            <a:r>
              <a:rPr lang="en-GB" sz="2400" dirty="0" err="1" smtClean="0"/>
              <a:t>idiomaticity</a:t>
            </a:r>
            <a:endParaRPr lang="en-GB" sz="2400" dirty="0"/>
          </a:p>
          <a:p>
            <a:pPr marL="62230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E.g.</a:t>
            </a:r>
            <a:r>
              <a:rPr lang="en-GB" sz="1600" dirty="0" smtClean="0">
                <a:solidFill>
                  <a:schemeClr val="accent3"/>
                </a:solidFill>
              </a:rPr>
              <a:t> lexical bundles/chunks/sentence fragments </a:t>
            </a:r>
            <a:r>
              <a:rPr lang="en-GB" sz="1600" i="1" dirty="0"/>
              <a:t>don’t have to </a:t>
            </a:r>
            <a:r>
              <a:rPr lang="en-GB" sz="1600" i="1" dirty="0" smtClean="0"/>
              <a:t>worry</a:t>
            </a:r>
            <a:r>
              <a:rPr lang="en-GB" sz="1600" dirty="0" smtClean="0"/>
              <a:t>, </a:t>
            </a:r>
            <a:r>
              <a:rPr lang="en-GB" sz="1600" dirty="0" smtClean="0">
                <a:solidFill>
                  <a:schemeClr val="accent3"/>
                </a:solidFill>
              </a:rPr>
              <a:t>clichés </a:t>
            </a:r>
            <a:r>
              <a:rPr lang="en-GB" sz="1600" i="1" dirty="0" smtClean="0"/>
              <a:t>time will tell</a:t>
            </a:r>
            <a:r>
              <a:rPr lang="en-GB" sz="1600" dirty="0" smtClean="0"/>
              <a:t>, </a:t>
            </a:r>
            <a:r>
              <a:rPr lang="en-GB" sz="1600" dirty="0">
                <a:solidFill>
                  <a:schemeClr val="accent3"/>
                </a:solidFill>
              </a:rPr>
              <a:t>non-idiomatic collocations </a:t>
            </a:r>
            <a:r>
              <a:rPr lang="en-GB" sz="1600" i="1" dirty="0" smtClean="0"/>
              <a:t>abject poverty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GB" sz="1600" dirty="0">
                <a:solidFill>
                  <a:schemeClr val="accent3"/>
                </a:solidFill>
              </a:rPr>
              <a:t>literal </a:t>
            </a:r>
            <a:r>
              <a:rPr lang="en-GB" sz="1600" dirty="0" smtClean="0">
                <a:solidFill>
                  <a:schemeClr val="accent3"/>
                </a:solidFill>
              </a:rPr>
              <a:t>binomials </a:t>
            </a:r>
            <a:r>
              <a:rPr lang="en-GB" sz="1600" i="1" dirty="0" smtClean="0"/>
              <a:t>king and queen</a:t>
            </a:r>
            <a:r>
              <a:rPr lang="en-GB" sz="1600" dirty="0" smtClean="0"/>
              <a:t> </a:t>
            </a:r>
            <a:endParaRPr lang="en-GB" sz="16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MWUs?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2006600"/>
            <a:ext cx="8078699" cy="4470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2"/>
                </a:solidFill>
                <a:latin typeface="Century Gothic"/>
                <a:ea typeface="Arial" pitchFamily="-107" charset="0"/>
                <a:cs typeface="Century Gothic"/>
              </a:rPr>
              <a:t>Idioms </a:t>
            </a:r>
            <a:r>
              <a:rPr lang="en-GB" sz="1900" i="1" dirty="0" smtClean="0">
                <a:solidFill>
                  <a:schemeClr val="accent2"/>
                </a:solidFill>
                <a:latin typeface="Century Gothic"/>
                <a:ea typeface="Arial" pitchFamily="-107" charset="0"/>
                <a:cs typeface="Century Gothic"/>
              </a:rPr>
              <a:t>(spill the beans)</a:t>
            </a:r>
          </a:p>
          <a:p>
            <a:pPr marL="266700" indent="-266700">
              <a:spcBef>
                <a:spcPts val="0"/>
              </a:spcBef>
            </a:pPr>
            <a:r>
              <a:rPr lang="en-GB" sz="1300" dirty="0" smtClean="0"/>
              <a:t>E.g. </a:t>
            </a:r>
            <a:r>
              <a:rPr lang="en-GB" sz="1300" dirty="0" err="1" smtClean="0"/>
              <a:t>Carrol</a:t>
            </a:r>
            <a:r>
              <a:rPr lang="en-GB" sz="1300" dirty="0" smtClean="0"/>
              <a:t> </a:t>
            </a:r>
            <a:r>
              <a:rPr lang="en-GB" sz="1300" dirty="0"/>
              <a:t>&amp; Conklin, </a:t>
            </a:r>
            <a:r>
              <a:rPr lang="en-GB" sz="1300" dirty="0" smtClean="0"/>
              <a:t>2014; </a:t>
            </a:r>
            <a:r>
              <a:rPr lang="en-GB" sz="1300" dirty="0" err="1"/>
              <a:t>Carrol</a:t>
            </a:r>
            <a:r>
              <a:rPr lang="en-GB" sz="1300" dirty="0"/>
              <a:t> &amp; Conklin, </a:t>
            </a:r>
            <a:r>
              <a:rPr lang="en-GB" sz="1300" dirty="0" smtClean="0"/>
              <a:t>in press; Conklin </a:t>
            </a:r>
            <a:r>
              <a:rPr lang="en-GB" sz="1300" dirty="0"/>
              <a:t>&amp; Schmitt, 2008; </a:t>
            </a:r>
            <a:r>
              <a:rPr lang="en-GB" sz="1300" dirty="0" err="1"/>
              <a:t>Libben</a:t>
            </a:r>
            <a:r>
              <a:rPr lang="en-GB" sz="1300" dirty="0"/>
              <a:t> &amp; </a:t>
            </a:r>
            <a:r>
              <a:rPr lang="en-GB" sz="1300" dirty="0" err="1"/>
              <a:t>Titone</a:t>
            </a:r>
            <a:r>
              <a:rPr lang="en-GB" sz="1300" dirty="0"/>
              <a:t>, 2008; </a:t>
            </a:r>
            <a:r>
              <a:rPr lang="en-GB" sz="1300" dirty="0" err="1"/>
              <a:t>Rommers</a:t>
            </a:r>
            <a:r>
              <a:rPr lang="en-GB" sz="1300" dirty="0"/>
              <a:t>, </a:t>
            </a:r>
            <a:r>
              <a:rPr lang="en-GB" sz="1300" dirty="0" err="1"/>
              <a:t>Dijkstra</a:t>
            </a:r>
            <a:r>
              <a:rPr lang="en-GB" sz="1300" dirty="0"/>
              <a:t> &amp; </a:t>
            </a:r>
            <a:r>
              <a:rPr lang="en-GB" sz="1300" dirty="0" err="1"/>
              <a:t>Bastiaansen</a:t>
            </a:r>
            <a:r>
              <a:rPr lang="en-GB" sz="1300" dirty="0"/>
              <a:t>, 2013; </a:t>
            </a:r>
            <a:r>
              <a:rPr lang="en-GB" sz="1300" dirty="0" err="1"/>
              <a:t>Schweigert</a:t>
            </a:r>
            <a:r>
              <a:rPr lang="en-GB" sz="1300" dirty="0"/>
              <a:t>, 1986, 1991; </a:t>
            </a:r>
            <a:r>
              <a:rPr lang="en-GB" sz="1300" dirty="0" err="1"/>
              <a:t>Schweigert</a:t>
            </a:r>
            <a:r>
              <a:rPr lang="en-GB" sz="1300" dirty="0"/>
              <a:t> &amp; </a:t>
            </a:r>
            <a:r>
              <a:rPr lang="en-GB" sz="1300" dirty="0" err="1"/>
              <a:t>Moates</a:t>
            </a:r>
            <a:r>
              <a:rPr lang="en-GB" sz="1300" dirty="0"/>
              <a:t>, 1988; </a:t>
            </a:r>
            <a:r>
              <a:rPr lang="en-GB" sz="1300" dirty="0" err="1"/>
              <a:t>Siyanova-Chanturia</a:t>
            </a:r>
            <a:r>
              <a:rPr lang="en-GB" sz="1300" dirty="0"/>
              <a:t>, Conklin &amp; Schmitt, 2011; </a:t>
            </a:r>
            <a:r>
              <a:rPr lang="en-GB" sz="1300" dirty="0" err="1"/>
              <a:t>Swinney</a:t>
            </a:r>
            <a:r>
              <a:rPr lang="en-GB" sz="1300" dirty="0"/>
              <a:t> &amp; Cutler, 1979; </a:t>
            </a:r>
            <a:r>
              <a:rPr lang="en-GB" sz="1300" dirty="0" err="1"/>
              <a:t>Tabossi</a:t>
            </a:r>
            <a:r>
              <a:rPr lang="en-GB" sz="1300" dirty="0"/>
              <a:t>, </a:t>
            </a:r>
            <a:r>
              <a:rPr lang="en-GB" sz="1300" dirty="0" err="1"/>
              <a:t>Fanari</a:t>
            </a:r>
            <a:r>
              <a:rPr lang="en-GB" sz="1300" dirty="0"/>
              <a:t> &amp; Wolf, </a:t>
            </a:r>
            <a:r>
              <a:rPr lang="en-GB" sz="1300" dirty="0" smtClean="0"/>
              <a:t>2009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748CBC"/>
                </a:solidFill>
                <a:latin typeface="Century Gothic"/>
                <a:ea typeface="Arial" pitchFamily="-107" charset="0"/>
                <a:cs typeface="Century Gothic"/>
              </a:rPr>
              <a:t>Spaced Compounds </a:t>
            </a:r>
            <a:r>
              <a:rPr lang="en-GB" sz="1900" i="1" dirty="0" smtClean="0">
                <a:solidFill>
                  <a:srgbClr val="748CBC"/>
                </a:solidFill>
                <a:latin typeface="Century Gothic"/>
                <a:ea typeface="Arial" pitchFamily="-107" charset="0"/>
                <a:cs typeface="Century Gothic"/>
              </a:rPr>
              <a:t>(teddy bear)</a:t>
            </a:r>
          </a:p>
          <a:p>
            <a:pPr marL="266700" indent="-266700">
              <a:spcBef>
                <a:spcPts val="0"/>
              </a:spcBef>
            </a:pPr>
            <a:r>
              <a:rPr lang="en-GB" sz="1200" dirty="0" smtClean="0"/>
              <a:t>E.g. De </a:t>
            </a:r>
            <a:r>
              <a:rPr lang="en-GB" sz="1200" dirty="0"/>
              <a:t>Cat, </a:t>
            </a:r>
            <a:r>
              <a:rPr lang="en-GB" sz="1200" dirty="0" err="1"/>
              <a:t>Klepousniotou</a:t>
            </a:r>
            <a:r>
              <a:rPr lang="en-GB" sz="1200" dirty="0"/>
              <a:t> &amp; </a:t>
            </a:r>
            <a:r>
              <a:rPr lang="en-GB" sz="1200" dirty="0" err="1"/>
              <a:t>Baayen</a:t>
            </a:r>
            <a:r>
              <a:rPr lang="en-GB" sz="1200" dirty="0"/>
              <a:t>, </a:t>
            </a:r>
            <a:r>
              <a:rPr lang="en-GB" sz="1200" dirty="0" smtClean="0"/>
              <a:t>2015; Cutter</a:t>
            </a:r>
            <a:r>
              <a:rPr lang="en-GB" sz="1200" dirty="0"/>
              <a:t>, </a:t>
            </a:r>
            <a:r>
              <a:rPr lang="en-GB" sz="1200" dirty="0" err="1"/>
              <a:t>Drieghe</a:t>
            </a:r>
            <a:r>
              <a:rPr lang="en-GB" sz="1200" dirty="0"/>
              <a:t> and </a:t>
            </a:r>
            <a:r>
              <a:rPr lang="en-GB" sz="1200" dirty="0" err="1" smtClean="0"/>
              <a:t>Liversedge</a:t>
            </a:r>
            <a:r>
              <a:rPr lang="en-GB" sz="1200" dirty="0" smtClean="0"/>
              <a:t>, 2014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748CBC"/>
                </a:solidFill>
                <a:latin typeface="Century Gothic"/>
                <a:ea typeface="Arial" pitchFamily="-107" charset="0"/>
                <a:cs typeface="Century Gothic"/>
              </a:rPr>
              <a:t>Phrasal Verbs </a:t>
            </a:r>
            <a:r>
              <a:rPr lang="en-GB" sz="1900" i="1" dirty="0" smtClean="0">
                <a:solidFill>
                  <a:srgbClr val="748CBC"/>
                </a:solidFill>
                <a:latin typeface="Century Gothic"/>
                <a:ea typeface="Arial" pitchFamily="-107" charset="0"/>
                <a:cs typeface="Century Gothic"/>
              </a:rPr>
              <a:t>(get into)</a:t>
            </a:r>
          </a:p>
          <a:p>
            <a:pPr marL="266700" indent="-266700">
              <a:spcBef>
                <a:spcPts val="0"/>
              </a:spcBef>
            </a:pPr>
            <a:r>
              <a:rPr lang="en-GB" sz="1200" dirty="0" smtClean="0"/>
              <a:t>E.g. </a:t>
            </a:r>
            <a:r>
              <a:rPr lang="en-GB" sz="1200" dirty="0" err="1" smtClean="0"/>
              <a:t>Blais</a:t>
            </a:r>
            <a:r>
              <a:rPr lang="en-GB" sz="1200" dirty="0" smtClean="0"/>
              <a:t> </a:t>
            </a:r>
            <a:r>
              <a:rPr lang="en-GB" sz="1200" dirty="0"/>
              <a:t>&amp; </a:t>
            </a:r>
            <a:r>
              <a:rPr lang="en-GB" sz="1200" dirty="0" err="1"/>
              <a:t>Gonnerman</a:t>
            </a:r>
            <a:r>
              <a:rPr lang="en-GB" sz="1200" dirty="0"/>
              <a:t>, 2013; </a:t>
            </a:r>
            <a:r>
              <a:rPr lang="en-GB" sz="1200" dirty="0" err="1"/>
              <a:t>Cappelle</a:t>
            </a:r>
            <a:r>
              <a:rPr lang="en-GB" sz="1200" dirty="0"/>
              <a:t>, </a:t>
            </a:r>
            <a:r>
              <a:rPr lang="en-GB" sz="1200" dirty="0" err="1"/>
              <a:t>Shtyrov</a:t>
            </a:r>
            <a:r>
              <a:rPr lang="en-GB" sz="1200" dirty="0"/>
              <a:t> and </a:t>
            </a:r>
            <a:r>
              <a:rPr lang="en-GB" sz="1200" dirty="0" err="1"/>
              <a:t>Pulvermüller</a:t>
            </a:r>
            <a:r>
              <a:rPr lang="en-GB" sz="1200" dirty="0"/>
              <a:t>, 2010; </a:t>
            </a:r>
            <a:r>
              <a:rPr lang="en-GB" sz="1200" dirty="0" err="1"/>
              <a:t>Konopka</a:t>
            </a:r>
            <a:r>
              <a:rPr lang="en-GB" sz="1200" dirty="0"/>
              <a:t> &amp; Bock, </a:t>
            </a:r>
            <a:r>
              <a:rPr lang="en-GB" sz="1200" dirty="0" smtClean="0"/>
              <a:t>2009; Matlock </a:t>
            </a:r>
            <a:r>
              <a:rPr lang="en-GB" sz="1200" dirty="0"/>
              <a:t>&amp; Heredia, 2002; </a:t>
            </a:r>
            <a:r>
              <a:rPr lang="en-GB" sz="1200" dirty="0" err="1"/>
              <a:t>Paulmann</a:t>
            </a:r>
            <a:r>
              <a:rPr lang="en-GB" sz="1200" dirty="0"/>
              <a:t>, </a:t>
            </a:r>
            <a:r>
              <a:rPr lang="en-GB" sz="1200" dirty="0" err="1"/>
              <a:t>Ghareeb</a:t>
            </a:r>
            <a:r>
              <a:rPr lang="en-GB" sz="1200" dirty="0"/>
              <a:t>-Ali &amp; </a:t>
            </a:r>
            <a:r>
              <a:rPr lang="en-GB" sz="1200" dirty="0" err="1"/>
              <a:t>Felser</a:t>
            </a:r>
            <a:r>
              <a:rPr lang="en-GB" sz="1200" dirty="0"/>
              <a:t>, </a:t>
            </a:r>
            <a:r>
              <a:rPr lang="en-GB" sz="1200" dirty="0" smtClean="0"/>
              <a:t>2015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 smtClean="0">
              <a:latin typeface="Century Gothic"/>
              <a:ea typeface="Arial" pitchFamily="-107" charset="0"/>
              <a:cs typeface="Century Gothic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748CBC"/>
                </a:solidFill>
              </a:rPr>
              <a:t>Binomials </a:t>
            </a:r>
            <a:r>
              <a:rPr lang="en-GB" sz="1900" i="1" dirty="0" smtClean="0">
                <a:solidFill>
                  <a:srgbClr val="748CBC"/>
                </a:solidFill>
              </a:rPr>
              <a:t>(fish and chips)</a:t>
            </a:r>
          </a:p>
          <a:p>
            <a:pPr marL="266700" indent="-266700">
              <a:spcBef>
                <a:spcPts val="0"/>
              </a:spcBef>
            </a:pPr>
            <a:r>
              <a:rPr lang="en-GB" sz="1400" dirty="0" smtClean="0"/>
              <a:t>E.g. </a:t>
            </a:r>
            <a:r>
              <a:rPr lang="en-GB" sz="1400" dirty="0" err="1" smtClean="0"/>
              <a:t>Arcara</a:t>
            </a:r>
            <a:r>
              <a:rPr lang="en-GB" sz="1400" dirty="0"/>
              <a:t>, </a:t>
            </a:r>
            <a:r>
              <a:rPr lang="en-GB" sz="1400" dirty="0" err="1"/>
              <a:t>Lacaita</a:t>
            </a:r>
            <a:r>
              <a:rPr lang="en-GB" sz="1400" dirty="0"/>
              <a:t>, </a:t>
            </a:r>
            <a:r>
              <a:rPr lang="en-GB" sz="1400" dirty="0" err="1"/>
              <a:t>Mattaloni</a:t>
            </a:r>
            <a:r>
              <a:rPr lang="en-GB" sz="1400" dirty="0"/>
              <a:t>, </a:t>
            </a:r>
            <a:r>
              <a:rPr lang="en-GB" sz="1400" dirty="0" err="1"/>
              <a:t>Passarini</a:t>
            </a:r>
            <a:r>
              <a:rPr lang="en-GB" sz="1400" dirty="0"/>
              <a:t>, </a:t>
            </a:r>
            <a:r>
              <a:rPr lang="en-GB" sz="1400" dirty="0" err="1"/>
              <a:t>Mondini</a:t>
            </a:r>
            <a:r>
              <a:rPr lang="en-GB" sz="1400" dirty="0"/>
              <a:t>, </a:t>
            </a:r>
            <a:r>
              <a:rPr lang="en-GB" sz="1400" dirty="0" err="1"/>
              <a:t>Benincà</a:t>
            </a:r>
            <a:r>
              <a:rPr lang="en-GB" sz="1400" dirty="0"/>
              <a:t> &amp; </a:t>
            </a:r>
            <a:r>
              <a:rPr lang="en-GB" sz="1400" dirty="0" err="1"/>
              <a:t>Semenza</a:t>
            </a:r>
            <a:r>
              <a:rPr lang="en-GB" sz="1400" dirty="0"/>
              <a:t>, </a:t>
            </a:r>
            <a:r>
              <a:rPr lang="en-GB" sz="1400" dirty="0" smtClean="0"/>
              <a:t>2012; </a:t>
            </a:r>
            <a:r>
              <a:rPr lang="en-GB" sz="1400" dirty="0" err="1" smtClean="0"/>
              <a:t>Siyanova</a:t>
            </a:r>
            <a:r>
              <a:rPr lang="en-GB" sz="1400" dirty="0" err="1"/>
              <a:t>-Chanturia</a:t>
            </a:r>
            <a:r>
              <a:rPr lang="en-GB" sz="1400" dirty="0"/>
              <a:t>, Conklin &amp; van </a:t>
            </a:r>
            <a:r>
              <a:rPr lang="en-GB" sz="1400" dirty="0" err="1"/>
              <a:t>Heuven</a:t>
            </a:r>
            <a:r>
              <a:rPr lang="en-GB" sz="1400" dirty="0"/>
              <a:t>, </a:t>
            </a:r>
            <a:r>
              <a:rPr lang="en-GB" sz="1400" dirty="0" smtClean="0"/>
              <a:t>2011 </a:t>
            </a:r>
          </a:p>
          <a:p>
            <a:pPr marL="266700" indent="-266700">
              <a:spcBef>
                <a:spcPts val="0"/>
              </a:spcBef>
            </a:pPr>
            <a:endParaRPr lang="en-GB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748CBC"/>
                </a:solidFill>
              </a:rPr>
              <a:t>Highly frequent sentence fragments </a:t>
            </a:r>
            <a:r>
              <a:rPr lang="en-GB" sz="1900" i="1" dirty="0" smtClean="0">
                <a:solidFill>
                  <a:srgbClr val="748CBC"/>
                </a:solidFill>
              </a:rPr>
              <a:t>(</a:t>
            </a:r>
            <a:r>
              <a:rPr lang="en-GB" sz="1900" i="1" dirty="0">
                <a:solidFill>
                  <a:srgbClr val="748CBC"/>
                </a:solidFill>
              </a:rPr>
              <a:t>don’t have to </a:t>
            </a:r>
            <a:r>
              <a:rPr lang="en-GB" sz="1900" i="1" dirty="0" smtClean="0">
                <a:solidFill>
                  <a:srgbClr val="748CBC"/>
                </a:solidFill>
              </a:rPr>
              <a:t>worry)</a:t>
            </a:r>
          </a:p>
          <a:p>
            <a:pPr marL="266700" indent="-266700">
              <a:spcBef>
                <a:spcPts val="0"/>
              </a:spcBef>
            </a:pPr>
            <a:r>
              <a:rPr lang="en-GB" sz="1300" dirty="0" smtClean="0"/>
              <a:t>E.g. </a:t>
            </a:r>
            <a:r>
              <a:rPr lang="en-GB" sz="1300" dirty="0" err="1" smtClean="0"/>
              <a:t>Arnon</a:t>
            </a:r>
            <a:r>
              <a:rPr lang="en-GB" sz="1300" dirty="0" smtClean="0"/>
              <a:t> </a:t>
            </a:r>
            <a:r>
              <a:rPr lang="en-GB" sz="1300" dirty="0"/>
              <a:t>&amp; Cohen-</a:t>
            </a:r>
            <a:r>
              <a:rPr lang="en-GB" sz="1300" dirty="0" err="1"/>
              <a:t>Priva</a:t>
            </a:r>
            <a:r>
              <a:rPr lang="en-GB" sz="1300" dirty="0"/>
              <a:t>, 2013; </a:t>
            </a:r>
            <a:r>
              <a:rPr lang="en-GB" sz="1300" dirty="0" err="1"/>
              <a:t>Arnon</a:t>
            </a:r>
            <a:r>
              <a:rPr lang="en-GB" sz="1300" dirty="0"/>
              <a:t> &amp; Snider, 2010; </a:t>
            </a:r>
            <a:r>
              <a:rPr lang="en-GB" sz="1300" dirty="0" err="1"/>
              <a:t>Bannard</a:t>
            </a:r>
            <a:r>
              <a:rPr lang="en-GB" sz="1300" dirty="0"/>
              <a:t> &amp; Matthews, 2008; Ellis, Simpson-</a:t>
            </a:r>
            <a:r>
              <a:rPr lang="en-GB" sz="1300" dirty="0" err="1"/>
              <a:t>Vlach</a:t>
            </a:r>
            <a:r>
              <a:rPr lang="en-GB" sz="1300" dirty="0"/>
              <a:t> &amp; Maynard, 2008; Tremblay &amp; </a:t>
            </a:r>
            <a:r>
              <a:rPr lang="en-GB" sz="1300" dirty="0" err="1"/>
              <a:t>Baayen</a:t>
            </a:r>
            <a:r>
              <a:rPr lang="en-GB" sz="1300" dirty="0"/>
              <a:t>, 2010; Tremblay, </a:t>
            </a:r>
            <a:r>
              <a:rPr lang="en-GB" sz="1300" dirty="0" err="1"/>
              <a:t>Derwing</a:t>
            </a:r>
            <a:r>
              <a:rPr lang="en-GB" sz="1300" dirty="0"/>
              <a:t>, </a:t>
            </a:r>
            <a:r>
              <a:rPr lang="en-GB" sz="1300" dirty="0" err="1"/>
              <a:t>Libben</a:t>
            </a:r>
            <a:r>
              <a:rPr lang="en-GB" sz="1300" dirty="0"/>
              <a:t> &amp; Westbury, </a:t>
            </a:r>
            <a:r>
              <a:rPr lang="en-GB" sz="1300" dirty="0" smtClean="0"/>
              <a:t>2011</a:t>
            </a: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520" y="686144"/>
            <a:ext cx="8078698" cy="11807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Speeded processing indicates MWUs are “wired together”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Idioms are ‘big words’ in the </a:t>
            </a:r>
            <a:r>
              <a:rPr lang="en-US" dirty="0" smtClean="0"/>
              <a:t>lexicon - single</a:t>
            </a:r>
            <a:r>
              <a:rPr lang="en-US" dirty="0"/>
              <a:t>, unanalyzed wholes that are retrieved without </a:t>
            </a:r>
            <a:r>
              <a:rPr lang="en-US" dirty="0" smtClean="0"/>
              <a:t>compositional </a:t>
            </a:r>
            <a:r>
              <a:rPr lang="en-US" dirty="0"/>
              <a:t>analysis of the </a:t>
            </a:r>
            <a:r>
              <a:rPr lang="en-US" dirty="0" smtClean="0"/>
              <a:t>components </a:t>
            </a:r>
            <a:r>
              <a:rPr lang="en-US" sz="1400" dirty="0" smtClean="0"/>
              <a:t>(</a:t>
            </a:r>
            <a:r>
              <a:rPr lang="en-US" sz="1400" dirty="0" err="1"/>
              <a:t>Bobrow</a:t>
            </a:r>
            <a:r>
              <a:rPr lang="en-US" sz="1400" dirty="0"/>
              <a:t> &amp; Bell, 1973; Gibbs, 1980; </a:t>
            </a:r>
            <a:r>
              <a:rPr lang="en-US" sz="1400" dirty="0" err="1"/>
              <a:t>Swinney</a:t>
            </a:r>
            <a:r>
              <a:rPr lang="en-US" sz="1400" dirty="0"/>
              <a:t> &amp; Cutler, 1979).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endParaRPr lang="en-GB" dirty="0"/>
          </a:p>
          <a:p>
            <a:r>
              <a:rPr lang="en-US" dirty="0" smtClean="0"/>
              <a:t>Idioms </a:t>
            </a:r>
            <a:r>
              <a:rPr lang="en-US" dirty="0"/>
              <a:t>are distributed entries in the </a:t>
            </a:r>
            <a:r>
              <a:rPr lang="en-US" dirty="0" smtClean="0"/>
              <a:t>lexicon </a:t>
            </a:r>
            <a:r>
              <a:rPr lang="en-US" dirty="0"/>
              <a:t>that are </a:t>
            </a:r>
            <a:r>
              <a:rPr lang="en-US" dirty="0" smtClean="0"/>
              <a:t>accessed </a:t>
            </a:r>
            <a:r>
              <a:rPr lang="en-US" dirty="0"/>
              <a:t>once enough of the idiom has been </a:t>
            </a:r>
            <a:r>
              <a:rPr lang="en-US" dirty="0" smtClean="0"/>
              <a:t>seen. </a:t>
            </a:r>
            <a:r>
              <a:rPr lang="en-US" dirty="0"/>
              <a:t>Once the </a:t>
            </a:r>
            <a:r>
              <a:rPr lang="en-US" dirty="0" smtClean="0"/>
              <a:t>“key</a:t>
            </a:r>
            <a:r>
              <a:rPr lang="en-US" dirty="0"/>
              <a:t>” is reached a literal interpretation is terminated </a:t>
            </a:r>
            <a:r>
              <a:rPr lang="en-US" sz="1400" dirty="0"/>
              <a:t>(</a:t>
            </a:r>
            <a:r>
              <a:rPr lang="en-US" sz="1400" dirty="0" err="1"/>
              <a:t>Cacciari</a:t>
            </a:r>
            <a:r>
              <a:rPr lang="en-US" sz="1400" dirty="0"/>
              <a:t> &amp; </a:t>
            </a:r>
            <a:r>
              <a:rPr lang="en-US" sz="1400" dirty="0" err="1"/>
              <a:t>Tabossi</a:t>
            </a:r>
            <a:r>
              <a:rPr lang="en-US" sz="1400" dirty="0"/>
              <a:t>, 1988)</a:t>
            </a:r>
            <a:r>
              <a:rPr lang="en-US" sz="1400" dirty="0" smtClean="0"/>
              <a:t>.</a:t>
            </a:r>
          </a:p>
          <a:p>
            <a:pPr marL="68580" indent="0">
              <a:buNone/>
            </a:pPr>
            <a:endParaRPr lang="en-US" sz="1400" dirty="0" smtClean="0"/>
          </a:p>
          <a:p>
            <a:r>
              <a:rPr lang="en-US" dirty="0" smtClean="0"/>
              <a:t>In hybrid </a:t>
            </a:r>
            <a:r>
              <a:rPr lang="en-US" dirty="0"/>
              <a:t>models </a:t>
            </a:r>
            <a:r>
              <a:rPr lang="en-US" dirty="0" smtClean="0"/>
              <a:t>idioms have distributed </a:t>
            </a:r>
            <a:r>
              <a:rPr lang="en-US" dirty="0"/>
              <a:t>representations of individual words </a:t>
            </a:r>
            <a:r>
              <a:rPr lang="en-US" i="1" dirty="0"/>
              <a:t>and </a:t>
            </a:r>
            <a:r>
              <a:rPr lang="en-US" dirty="0" smtClean="0"/>
              <a:t>are</a:t>
            </a:r>
            <a:r>
              <a:rPr lang="en-US" i="1" dirty="0" smtClean="0"/>
              <a:t> </a:t>
            </a:r>
            <a:r>
              <a:rPr lang="en-US" dirty="0" smtClean="0"/>
              <a:t>single </a:t>
            </a:r>
            <a:r>
              <a:rPr lang="en-US" dirty="0"/>
              <a:t>units </a:t>
            </a:r>
            <a:r>
              <a:rPr lang="en-US" sz="1400" dirty="0" smtClean="0"/>
              <a:t>(</a:t>
            </a:r>
            <a:r>
              <a:rPr lang="en-US" sz="1400" dirty="0"/>
              <a:t>Cutting and Bock, 1997).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endParaRPr lang="en-GB" sz="900" dirty="0"/>
          </a:p>
          <a:p>
            <a:pPr lvl="1">
              <a:buClr>
                <a:schemeClr val="accent2"/>
              </a:buClr>
            </a:pPr>
            <a:r>
              <a:rPr lang="en-US" dirty="0" smtClean="0"/>
              <a:t>Idioms </a:t>
            </a:r>
            <a:r>
              <a:rPr lang="en-US" dirty="0"/>
              <a:t>exist as individual </a:t>
            </a:r>
            <a:r>
              <a:rPr lang="en-US" dirty="0" smtClean="0"/>
              <a:t>words (</a:t>
            </a:r>
            <a:r>
              <a:rPr lang="en-US" dirty="0"/>
              <a:t>lemmas) and </a:t>
            </a:r>
            <a:r>
              <a:rPr lang="en-US" dirty="0" smtClean="0"/>
              <a:t>overall </a:t>
            </a:r>
            <a:r>
              <a:rPr lang="en-US" dirty="0"/>
              <a:t>lexical-conceptual </a:t>
            </a:r>
            <a:r>
              <a:rPr lang="en-US" dirty="0" smtClean="0"/>
              <a:t>entries </a:t>
            </a:r>
            <a:r>
              <a:rPr lang="en-US" dirty="0"/>
              <a:t>- ‘</a:t>
            </a:r>
            <a:r>
              <a:rPr lang="en-US" dirty="0" err="1" smtClean="0"/>
              <a:t>superlemmas</a:t>
            </a:r>
            <a:r>
              <a:rPr lang="en-US" dirty="0" smtClean="0"/>
              <a:t>’ – which encompass </a:t>
            </a:r>
            <a:r>
              <a:rPr lang="en-US" dirty="0"/>
              <a:t>phrase-level meaning, syntactic properties, </a:t>
            </a:r>
            <a:r>
              <a:rPr lang="en-US" dirty="0" smtClean="0"/>
              <a:t>and are reciprocally </a:t>
            </a:r>
            <a:r>
              <a:rPr lang="en-US" dirty="0"/>
              <a:t>linked to </a:t>
            </a:r>
            <a:r>
              <a:rPr lang="en-US" dirty="0" smtClean="0"/>
              <a:t>the </a:t>
            </a:r>
            <a:r>
              <a:rPr lang="en-US" dirty="0"/>
              <a:t>component </a:t>
            </a:r>
            <a:r>
              <a:rPr lang="en-US" dirty="0" smtClean="0"/>
              <a:t>lemmas </a:t>
            </a:r>
            <a:r>
              <a:rPr lang="en-US" sz="1400" dirty="0"/>
              <a:t>(</a:t>
            </a:r>
            <a:r>
              <a:rPr lang="en-US" sz="1400" dirty="0" err="1"/>
              <a:t>Sprenger</a:t>
            </a:r>
            <a:r>
              <a:rPr lang="en-US" sz="1400" dirty="0"/>
              <a:t> et al., 2006)</a:t>
            </a:r>
            <a:r>
              <a:rPr lang="en-US" sz="1400" dirty="0" smtClean="0"/>
              <a:t>.</a:t>
            </a:r>
          </a:p>
          <a:p>
            <a:pPr marL="365760" lvl="1" indent="0">
              <a:buClr>
                <a:schemeClr val="accent2"/>
              </a:buClr>
              <a:buNone/>
            </a:pPr>
            <a:r>
              <a:rPr lang="en-US" sz="1400" dirty="0" smtClean="0"/>
              <a:t> </a:t>
            </a:r>
          </a:p>
          <a:p>
            <a:r>
              <a:rPr lang="en-GB" dirty="0" smtClean="0"/>
              <a:t>Dual </a:t>
            </a:r>
            <a:r>
              <a:rPr lang="en-GB" dirty="0"/>
              <a:t>route </a:t>
            </a:r>
            <a:r>
              <a:rPr lang="en-GB" dirty="0" smtClean="0"/>
              <a:t>models hold that frequent forms can be retrieved directly</a:t>
            </a:r>
            <a:r>
              <a:rPr lang="en-GB" dirty="0"/>
              <a:t>, while novel phrases are computed using a words-and-rules </a:t>
            </a:r>
            <a:r>
              <a:rPr lang="en-GB" dirty="0" smtClean="0"/>
              <a:t>approach</a:t>
            </a:r>
            <a:r>
              <a:rPr lang="en-GB" dirty="0"/>
              <a:t> </a:t>
            </a:r>
            <a:r>
              <a:rPr lang="en-GB" sz="1400" dirty="0"/>
              <a:t>(Van </a:t>
            </a:r>
            <a:r>
              <a:rPr lang="en-GB" sz="1400" dirty="0" err="1"/>
              <a:t>Lancker</a:t>
            </a:r>
            <a:r>
              <a:rPr lang="en-GB" sz="1400" dirty="0"/>
              <a:t> </a:t>
            </a:r>
            <a:r>
              <a:rPr lang="en-GB" sz="1400" dirty="0" err="1"/>
              <a:t>Sidtis</a:t>
            </a:r>
            <a:r>
              <a:rPr lang="en-GB" sz="1600" dirty="0"/>
              <a:t>, 2012b; Wray, 2002; Wray &amp; Perkins, </a:t>
            </a:r>
            <a:r>
              <a:rPr lang="en-GB" sz="1600" dirty="0" smtClean="0"/>
              <a:t>2000).</a:t>
            </a:r>
            <a:endParaRPr lang="en-GB" sz="1600" dirty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“wiring together”?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153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Is it </a:t>
            </a:r>
            <a:r>
              <a:rPr lang="en-US" sz="2200" dirty="0"/>
              <a:t>specific words used in a specific </a:t>
            </a:r>
            <a:r>
              <a:rPr lang="en-US" sz="2200" dirty="0" smtClean="0"/>
              <a:t>order?</a:t>
            </a:r>
            <a:endParaRPr lang="en-US" sz="2200" dirty="0"/>
          </a:p>
          <a:p>
            <a:pPr lvl="1">
              <a:spcBef>
                <a:spcPts val="0"/>
              </a:spcBef>
              <a:buClr>
                <a:schemeClr val="accent2"/>
              </a:buClr>
            </a:pPr>
            <a:r>
              <a:rPr lang="en-US" sz="1800" i="1" dirty="0">
                <a:solidFill>
                  <a:schemeClr val="accent3"/>
                </a:solidFill>
              </a:rPr>
              <a:t>spill the beans </a:t>
            </a:r>
            <a:r>
              <a:rPr lang="en-US" sz="1800" dirty="0"/>
              <a:t>not </a:t>
            </a:r>
            <a:r>
              <a:rPr lang="en-US" sz="1800" i="1" dirty="0">
                <a:solidFill>
                  <a:srgbClr val="8E887C"/>
                </a:solidFill>
              </a:rPr>
              <a:t>drop the </a:t>
            </a:r>
            <a:r>
              <a:rPr lang="en-US" sz="1800" i="1" dirty="0" smtClean="0">
                <a:solidFill>
                  <a:srgbClr val="8E887C"/>
                </a:solidFill>
              </a:rPr>
              <a:t>beans</a:t>
            </a:r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1400" i="1" dirty="0">
              <a:solidFill>
                <a:srgbClr val="8E887C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/>
              <a:t>Is it frequency of co-occurrence?</a:t>
            </a:r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1400" i="1" dirty="0" smtClean="0">
              <a:solidFill>
                <a:srgbClr val="8E887C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/>
              <a:t>Is it the idiomatic meaning/single conceptual choice? 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</a:pPr>
            <a:r>
              <a:rPr lang="en-US" sz="1800" i="1" dirty="0" smtClean="0">
                <a:solidFill>
                  <a:srgbClr val="8E887C"/>
                </a:solidFill>
              </a:rPr>
              <a:t>spill the beans </a:t>
            </a:r>
            <a:r>
              <a:rPr lang="en-US" sz="1800" dirty="0" smtClean="0"/>
              <a:t>= </a:t>
            </a:r>
            <a:r>
              <a:rPr lang="en-US" sz="1800" i="1" dirty="0" smtClean="0">
                <a:solidFill>
                  <a:srgbClr val="8E887C"/>
                </a:solidFill>
              </a:rPr>
              <a:t>‘reveal a secret’</a:t>
            </a:r>
          </a:p>
          <a:p>
            <a:pPr marL="365760" lvl="1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8E887C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If the configuration that matters, translating an idiom should remove any processing advantage.</a:t>
            </a:r>
          </a:p>
          <a:p>
            <a:pPr marL="68580" indent="0">
              <a:spcBef>
                <a:spcPts val="0"/>
              </a:spcBef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If frequency and/or an idiomatic meaning matter a different pattern should be evident for idioms vs. other types of MWUs.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spcBef>
                <a:spcPts val="0"/>
              </a:spcBef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722973"/>
            <a:ext cx="8293100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causes the wiring together?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35000" y="3886201"/>
            <a:ext cx="7823199" cy="2057399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536700"/>
            <a:ext cx="8078699" cy="4749801"/>
          </a:xfrm>
        </p:spPr>
        <p:txBody>
          <a:bodyPr>
            <a:normAutofit/>
          </a:bodyPr>
          <a:lstStyle/>
          <a:p>
            <a:r>
              <a:rPr lang="en-US" dirty="0"/>
              <a:t>An idiom processing advantage is rarely evident in an L2 </a:t>
            </a:r>
            <a:r>
              <a:rPr lang="en-US" sz="1300" dirty="0"/>
              <a:t>(e.g. </a:t>
            </a:r>
            <a:r>
              <a:rPr lang="en-US" sz="1300" dirty="0" err="1"/>
              <a:t>Cieślicka</a:t>
            </a:r>
            <a:r>
              <a:rPr lang="en-US" sz="1300" dirty="0"/>
              <a:t>, 2006, 2013; Conklin &amp; Schmitt, 2008; </a:t>
            </a:r>
            <a:r>
              <a:rPr lang="en-US" sz="1300" dirty="0" err="1"/>
              <a:t>Siyanova-Chanturia</a:t>
            </a:r>
            <a:r>
              <a:rPr lang="en-US" sz="1300" dirty="0"/>
              <a:t>, Conklin &amp; Schmitt, 2011</a:t>
            </a:r>
            <a:r>
              <a:rPr lang="en-US" sz="1300" dirty="0" smtClean="0"/>
              <a:t>).</a:t>
            </a:r>
            <a:endParaRPr lang="en-GB" sz="1300" dirty="0"/>
          </a:p>
          <a:p>
            <a:pPr marL="365760" lvl="1" indent="0">
              <a:buClr>
                <a:schemeClr val="accent2"/>
              </a:buClr>
              <a:buNone/>
            </a:pPr>
            <a:endParaRPr lang="en-GB" sz="800" dirty="0"/>
          </a:p>
          <a:p>
            <a:pPr lvl="1">
              <a:buClr>
                <a:schemeClr val="accent2"/>
              </a:buClr>
            </a:pPr>
            <a:r>
              <a:rPr lang="en-US" dirty="0" smtClean="0"/>
              <a:t>Attributed </a:t>
            </a:r>
            <a:r>
              <a:rPr lang="en-US" dirty="0"/>
              <a:t>to L2 processing being more compositional and </a:t>
            </a:r>
            <a:r>
              <a:rPr lang="en-US" dirty="0" smtClean="0"/>
              <a:t>literal meanings </a:t>
            </a:r>
            <a:r>
              <a:rPr lang="en-US" dirty="0"/>
              <a:t>of words </a:t>
            </a:r>
            <a:r>
              <a:rPr lang="en-US" dirty="0" smtClean="0"/>
              <a:t>being more </a:t>
            </a:r>
            <a:r>
              <a:rPr lang="en-US" dirty="0"/>
              <a:t>salient than </a:t>
            </a:r>
            <a:r>
              <a:rPr lang="en-US" dirty="0" smtClean="0"/>
              <a:t>figurative, </a:t>
            </a:r>
            <a:r>
              <a:rPr lang="en-US" dirty="0"/>
              <a:t>phrase-level </a:t>
            </a:r>
            <a:r>
              <a:rPr lang="en-US" dirty="0" smtClean="0"/>
              <a:t>ones </a:t>
            </a:r>
            <a:r>
              <a:rPr lang="en-US" sz="1100" dirty="0"/>
              <a:t>(</a:t>
            </a:r>
            <a:r>
              <a:rPr lang="en-US" sz="1100" dirty="0" err="1"/>
              <a:t>Cieślicka</a:t>
            </a:r>
            <a:r>
              <a:rPr lang="en-US" sz="1100" dirty="0"/>
              <a:t>, Heredia &amp; Olivares, 2014). </a:t>
            </a:r>
            <a:endParaRPr lang="en-GB" sz="1100" dirty="0" smtClean="0"/>
          </a:p>
          <a:p>
            <a:pPr marL="365760" lvl="1" indent="0">
              <a:buClr>
                <a:schemeClr val="accent2"/>
              </a:buClr>
              <a:buNone/>
            </a:pPr>
            <a:endParaRPr lang="en-GB" sz="800" dirty="0" smtClean="0"/>
          </a:p>
          <a:p>
            <a:pPr lvl="1">
              <a:buClr>
                <a:schemeClr val="accent2"/>
              </a:buClr>
            </a:pPr>
            <a:r>
              <a:rPr lang="en-US" dirty="0" smtClean="0"/>
              <a:t>Attributed to frequency of exposure – a direct route may be too slow </a:t>
            </a:r>
            <a:r>
              <a:rPr lang="en-US" sz="1100" dirty="0" smtClean="0"/>
              <a:t>(</a:t>
            </a:r>
            <a:r>
              <a:rPr lang="en-US" sz="1100" dirty="0" err="1"/>
              <a:t>Siyanova-Chanturia</a:t>
            </a:r>
            <a:r>
              <a:rPr lang="en-US" sz="1100" dirty="0"/>
              <a:t>, Conklin &amp; Schmitt, 2011)</a:t>
            </a:r>
            <a:r>
              <a:rPr lang="en-US" sz="1100" dirty="0" smtClean="0"/>
              <a:t>.</a:t>
            </a:r>
          </a:p>
          <a:p>
            <a:pPr marL="68580" indent="0">
              <a:buNone/>
            </a:pPr>
            <a:endParaRPr lang="en-GB" sz="1600" dirty="0"/>
          </a:p>
          <a:p>
            <a:r>
              <a:rPr lang="en-US" dirty="0" smtClean="0"/>
              <a:t>Looking at the processing of idioms translated from the L1 will allow us to address these possibilities. </a:t>
            </a:r>
            <a:endParaRPr lang="en-US" i="1" dirty="0" smtClean="0">
              <a:solidFill>
                <a:srgbClr val="8E887C"/>
              </a:solidFill>
            </a:endParaRPr>
          </a:p>
          <a:p>
            <a:pPr marL="68580" indent="0">
              <a:buNone/>
            </a:pP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sz="2162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550"/>
          <a:stretch/>
        </p:blipFill>
        <p:spPr>
          <a:xfrm>
            <a:off x="5245100" y="0"/>
            <a:ext cx="2166653" cy="686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20" y="722973"/>
            <a:ext cx="8078698" cy="609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Bilingual idioms processing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51318" y="4901056"/>
            <a:ext cx="7857682" cy="106680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20874</TotalTime>
  <Words>3576</Words>
  <Application>Microsoft Macintosh PowerPoint</Application>
  <PresentationFormat>On-screen Show (4:3)</PresentationFormat>
  <Paragraphs>547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Austin</vt:lpstr>
      <vt:lpstr>Document</vt:lpstr>
      <vt:lpstr>“Thumbing our noses” at the notion of only singles words being words    Dr. Kathy Conklin &amp; Gareth Carrol kathy.conklin@nottingham.ac.uk</vt:lpstr>
      <vt:lpstr>Definition Of A Word</vt:lpstr>
      <vt:lpstr>Defining Words</vt:lpstr>
      <vt:lpstr>Words Used Together Wire Together</vt:lpstr>
      <vt:lpstr>What are MWUs?</vt:lpstr>
      <vt:lpstr>Speeded processing indicates MWUs are “wired together”</vt:lpstr>
      <vt:lpstr>What is “wiring together”?</vt:lpstr>
      <vt:lpstr>What causes the wiring together?</vt:lpstr>
      <vt:lpstr>Bilingual idioms processing</vt:lpstr>
      <vt:lpstr>Eye-tracking MWUs (Carrol &amp; Conklin, 2014)</vt:lpstr>
      <vt:lpstr>Eye-tracking MWUs (Carrol &amp; Conklin, 2014)</vt:lpstr>
      <vt:lpstr>Experiments Overview</vt:lpstr>
      <vt:lpstr>Experiment 1   Carrol &amp; Conklin (2015)</vt:lpstr>
      <vt:lpstr>Experiment 1   Carrol &amp; Conklin (2015)</vt:lpstr>
      <vt:lpstr>Experiment 1   Carrol &amp; Conklin (2015)</vt:lpstr>
      <vt:lpstr>Experiment 1   Carrol &amp; Conklin (2015)</vt:lpstr>
      <vt:lpstr>Experiment 1   Carrol &amp; Conklin (2015)</vt:lpstr>
      <vt:lpstr>Experiment 2   Carrol &amp; Conklin (2015)</vt:lpstr>
      <vt:lpstr>Experiment 2   Carrol &amp; Conklin (2015)</vt:lpstr>
      <vt:lpstr>Experiment 2   Carrol &amp; Conklin (2015)</vt:lpstr>
      <vt:lpstr>Experiment 2   Carrol &amp; Conklin (2015)</vt:lpstr>
      <vt:lpstr>Experiments 1&amp;2   Carrol &amp; Conklin (2015)</vt:lpstr>
      <vt:lpstr>PowerPoint Presentation</vt:lpstr>
      <vt:lpstr>Expriment 3   Carrol &amp; Conklin (in submission)</vt:lpstr>
      <vt:lpstr>PowerPoint Presentation</vt:lpstr>
      <vt:lpstr>PowerPoint Presentation</vt:lpstr>
      <vt:lpstr>Experiment 3   Carrol, Conklin &amp; Gyllstad (in submission)</vt:lpstr>
      <vt:lpstr>Experiment 3   Carrol, Conklin &amp; Gyllstad (in submission)</vt:lpstr>
      <vt:lpstr>Experiment 3   Carrol, Conklin &amp; Gyllstad (in submission)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Conclusions</vt:lpstr>
      <vt:lpstr>Are MWUs words?</vt:lpstr>
      <vt:lpstr>PowerPoint Presentation</vt:lpstr>
    </vt:vector>
  </TitlesOfParts>
  <Company>Nottingham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the  Mind</dc:title>
  <dc:creator>School of Psychology</dc:creator>
  <cp:lastModifiedBy>Cylcia Bolibaugh</cp:lastModifiedBy>
  <cp:revision>244</cp:revision>
  <dcterms:created xsi:type="dcterms:W3CDTF">2012-10-15T11:21:24Z</dcterms:created>
  <dcterms:modified xsi:type="dcterms:W3CDTF">2015-05-11T22:13:24Z</dcterms:modified>
</cp:coreProperties>
</file>