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11" r:id="rId4"/>
    <p:sldId id="259" r:id="rId5"/>
    <p:sldId id="322" r:id="rId6"/>
    <p:sldId id="323" r:id="rId7"/>
    <p:sldId id="320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569"/>
    <a:srgbClr val="006633"/>
    <a:srgbClr val="FFFFFF"/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951AC-F01B-4212-A246-85980683CFAB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2222F-1F1D-4068-A5FD-B6E136573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9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6CC1794D-752F-4544-92C2-8E99250FC3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428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DB382-6B44-4B71-AA6A-E54D5670ECC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E50CA-BFD0-48AF-AC1F-ABA4DED194D4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rgbClr val="0025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9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5" name="Picture 98" descr="uoyo_alp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88913"/>
            <a:ext cx="33115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0" descr="wave"/>
          <p:cNvPicPr>
            <a:picLocks noChangeAspect="1" noChangeArrowheads="1"/>
          </p:cNvPicPr>
          <p:nvPr/>
        </p:nvPicPr>
        <p:blipFill>
          <a:blip r:embed="rId3" cstate="print"/>
          <a:srcRect r="1181" b="14101"/>
          <a:stretch>
            <a:fillRect/>
          </a:stretch>
        </p:blipFill>
        <p:spPr bwMode="auto">
          <a:xfrm>
            <a:off x="0" y="3538538"/>
            <a:ext cx="914400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1" descr="shield_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620713"/>
            <a:ext cx="415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1" name="Rectangle 39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50825" y="2636838"/>
            <a:ext cx="8642350" cy="936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8642350" cy="11525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381750"/>
            <a:ext cx="2736850" cy="3603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0EAA48-4244-4D23-898A-306657E8244E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 anchor="ctr"/>
          <a:lstStyle>
            <a:lvl1pPr>
              <a:defRPr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381750"/>
            <a:ext cx="1485900" cy="3603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28E0-9F7F-422C-A012-01E92CC5E6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CC199-96D0-4947-98D2-E113DBC84BE4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1FAB-D54F-4AD9-B6D0-F17DAFDC1E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1465-7A9C-478E-864F-86A5E5E440C9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9B03A-460C-42C4-8894-24131EF119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97D3-1F1A-4DE2-ACC8-B2372D820829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86C1D-F982-41AB-A242-09CD61C878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53D4-8B92-4214-A7F8-23B7FE0AEC18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85D4B-3675-4E98-B1D0-0F2049BC98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135438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25538"/>
            <a:ext cx="413702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D357A-B973-438B-8E64-F4ACFB3E1179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21E92-D802-4C8F-8445-3077E0CBC6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29D5-9055-44C6-B29C-0B65BEFB4CA2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3063E-FC60-4F03-9597-593F24E14F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C75B7-DC4B-4E3D-9B6E-4B3E3F235406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CE5C-29B9-4BD9-8AB4-9BB972115E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A6F2F-7BFD-470A-8486-E980F1FC70B1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9799-E12B-4927-AC63-3438ED4D1A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EB70-FE59-410F-ADB5-FA513FFC6419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7DA94-C44A-4AC7-AE34-9D4BB482BA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F5F8-1373-4660-8F82-9F62276CEF27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9C5DB-009B-4A67-9B77-C806773131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" name="Rectangle 81"/>
          <p:cNvSpPr>
            <a:spLocks noChangeArrowheads="1"/>
          </p:cNvSpPr>
          <p:nvPr/>
        </p:nvSpPr>
        <p:spPr bwMode="gray">
          <a:xfrm>
            <a:off x="0" y="6308725"/>
            <a:ext cx="9144000" cy="549275"/>
          </a:xfrm>
          <a:prstGeom prst="rect">
            <a:avLst/>
          </a:prstGeom>
          <a:solidFill>
            <a:srgbClr val="00256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00256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50825" y="6381750"/>
            <a:ext cx="2736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617A3D8-8847-4214-AB85-416C9A2A90BA}" type="datetime2">
              <a:rPr lang="en-GB"/>
              <a:pPr>
                <a:defRPr/>
              </a:pPr>
              <a:t>Monday, 26 September 2016</a:t>
            </a:fld>
            <a:endParaRPr lang="en-GB" dirty="0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381750"/>
            <a:ext cx="41116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380288" y="6381750"/>
            <a:ext cx="15128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89903B8-10E5-4320-8026-8CD3D8C67B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56"/>
          <p:cNvSpPr>
            <a:spLocks noGrp="1" noChangeArrowheads="1"/>
          </p:cNvSpPr>
          <p:nvPr>
            <p:ph type="title"/>
          </p:nvPr>
        </p:nvSpPr>
        <p:spPr bwMode="white">
          <a:xfrm>
            <a:off x="2700338" y="115888"/>
            <a:ext cx="61928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4248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3" name="Picture 83" descr="uoyo_alph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white">
          <a:xfrm>
            <a:off x="250825" y="115888"/>
            <a:ext cx="23685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85" descr="shiel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58888" y="404813"/>
            <a:ext cx="35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6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E_586hXrSA6atdZJPd1G10R-HS5O5rdLo1ejCig36M/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988840"/>
            <a:ext cx="8642350" cy="1571625"/>
          </a:xfrm>
        </p:spPr>
        <p:txBody>
          <a:bodyPr/>
          <a:lstStyle/>
          <a:p>
            <a:r>
              <a:rPr lang="en-GB" sz="4000" dirty="0" smtClean="0"/>
              <a:t>Supplementary </a:t>
            </a:r>
            <a:r>
              <a:rPr lang="en-GB" sz="4000" dirty="0"/>
              <a:t>learning </a:t>
            </a:r>
            <a:r>
              <a:rPr lang="en-GB" sz="4000" dirty="0" smtClean="0"/>
              <a:t>resources </a:t>
            </a:r>
            <a:r>
              <a:rPr lang="en-GB" sz="4000" dirty="0"/>
              <a:t>in the Department of Economics and Related </a:t>
            </a:r>
            <a:r>
              <a:rPr lang="en-GB" sz="4000" dirty="0" smtClean="0"/>
              <a:t>Studies: </a:t>
            </a:r>
            <a:br>
              <a:rPr lang="en-GB" sz="4000" dirty="0" smtClean="0"/>
            </a:br>
            <a:r>
              <a:rPr lang="en-GB" sz="4000" dirty="0" smtClean="0"/>
              <a:t>Replay – Lecture Capture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17475"/>
            <a:ext cx="6192837" cy="720725"/>
          </a:xfrm>
        </p:spPr>
        <p:txBody>
          <a:bodyPr/>
          <a:lstStyle/>
          <a:p>
            <a:pPr eaLnBrk="1" hangingPunct="1"/>
            <a:r>
              <a:rPr lang="en-US" dirty="0" smtClean="0"/>
              <a:t>Department of Economics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629" y="1628800"/>
            <a:ext cx="80925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4000" dirty="0"/>
              <a:t>Supplementary </a:t>
            </a:r>
            <a:r>
              <a:rPr lang="en-GB" sz="4000" dirty="0" smtClean="0"/>
              <a:t>learning resources: 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Replay – Lecture Capture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685800" y="3573016"/>
            <a:ext cx="7772400" cy="1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GB" dirty="0">
                <a:solidFill>
                  <a:schemeClr val="accent3">
                    <a:lumMod val="10000"/>
                  </a:schemeClr>
                </a:solidFill>
              </a:rPr>
              <a:t>Dr Fabrizio Iacone</a:t>
            </a:r>
            <a:br>
              <a:rPr lang="en-GB" dirty="0">
                <a:solidFill>
                  <a:schemeClr val="accent3">
                    <a:lumMod val="10000"/>
                  </a:schemeClr>
                </a:solidFill>
              </a:rPr>
            </a:br>
            <a:r>
              <a:rPr lang="en-GB" dirty="0">
                <a:solidFill>
                  <a:schemeClr val="accent3">
                    <a:lumMod val="10000"/>
                  </a:schemeClr>
                </a:solidFill>
              </a:rPr>
              <a:t>(senior lecturer)</a:t>
            </a:r>
            <a:r>
              <a:rPr lang="en-GB" sz="1600" dirty="0">
                <a:solidFill>
                  <a:schemeClr val="accent3">
                    <a:lumMod val="10000"/>
                  </a:schemeClr>
                </a:solidFill>
              </a:rPr>
              <a:t/>
            </a:r>
            <a:br>
              <a:rPr lang="en-GB" sz="1600" dirty="0">
                <a:solidFill>
                  <a:schemeClr val="accent3">
                    <a:lumMod val="10000"/>
                  </a:schemeClr>
                </a:solidFill>
              </a:rPr>
            </a:br>
            <a:r>
              <a:rPr lang="en-GB" sz="1600" dirty="0" smtClean="0">
                <a:solidFill>
                  <a:schemeClr val="accent3">
                    <a:lumMod val="10000"/>
                  </a:schemeClr>
                </a:solidFill>
              </a:rPr>
              <a:t/>
            </a:r>
            <a:br>
              <a:rPr lang="en-GB" sz="1600" dirty="0" smtClean="0">
                <a:solidFill>
                  <a:schemeClr val="accent3">
                    <a:lumMod val="10000"/>
                  </a:schemeClr>
                </a:solidFill>
              </a:rPr>
            </a:br>
            <a:r>
              <a:rPr lang="en-GB" sz="2000" dirty="0" smtClean="0">
                <a:effectLst/>
              </a:rPr>
              <a:t>Chair, </a:t>
            </a:r>
            <a:r>
              <a:rPr lang="en-GB" sz="2000" dirty="0" smtClean="0">
                <a:solidFill>
                  <a:schemeClr val="accent3">
                    <a:lumMod val="10000"/>
                  </a:schemeClr>
                </a:solidFill>
              </a:rPr>
              <a:t>Chair, Departmental </a:t>
            </a:r>
            <a:r>
              <a:rPr lang="en-GB" sz="2000" dirty="0">
                <a:solidFill>
                  <a:schemeClr val="accent3">
                    <a:lumMod val="10000"/>
                  </a:schemeClr>
                </a:solidFill>
              </a:rPr>
              <a:t>Teaching Committee</a:t>
            </a:r>
            <a:endParaRPr lang="en-GB" kern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5523" y="5085184"/>
            <a:ext cx="6912768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Welcome meeting for new UG students 2016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 Capture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800" dirty="0" smtClean="0"/>
              <a:t>Lecture </a:t>
            </a:r>
            <a:r>
              <a:rPr lang="en-GB" sz="2800" dirty="0"/>
              <a:t>Capture is a technology that allows the recording, editing and publishing of </a:t>
            </a:r>
            <a:r>
              <a:rPr lang="en-GB" sz="2800" dirty="0" smtClean="0"/>
              <a:t>capture presentation </a:t>
            </a:r>
            <a:r>
              <a:rPr lang="en-GB" sz="2800" dirty="0"/>
              <a:t>slides and audio, for use of internal students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Internal students may then access and view the captured material (Replay).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All First Year modules have adopted Replay – Lecture Capture.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6985471" cy="720725"/>
          </a:xfrm>
        </p:spPr>
        <p:txBody>
          <a:bodyPr/>
          <a:lstStyle/>
          <a:p>
            <a:r>
              <a:rPr lang="en-GB" dirty="0" smtClean="0"/>
              <a:t>Benefits of Replay – Lecture Capture </a:t>
            </a:r>
            <a:endParaRPr lang="en-US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350" dirty="0" smtClean="0"/>
              <a:t>Previous academic studies and a survey </a:t>
            </a:r>
            <a:r>
              <a:rPr lang="en-GB" sz="2350" dirty="0"/>
              <a:t>of the student </a:t>
            </a:r>
            <a:r>
              <a:rPr lang="en-GB" sz="2350" dirty="0" smtClean="0"/>
              <a:t>body signalled </a:t>
            </a:r>
            <a:r>
              <a:rPr lang="en-GB" sz="2350" dirty="0"/>
              <a:t>an interest in the </a:t>
            </a:r>
            <a:r>
              <a:rPr lang="en-GB" sz="2350" dirty="0" smtClean="0"/>
              <a:t>adoption </a:t>
            </a:r>
            <a:r>
              <a:rPr lang="en-GB" sz="2350" dirty="0"/>
              <a:t>of this </a:t>
            </a:r>
            <a:r>
              <a:rPr lang="en-GB" sz="2350" dirty="0" smtClean="0"/>
              <a:t>technology.</a:t>
            </a:r>
          </a:p>
          <a:p>
            <a:pPr marL="0" indent="0">
              <a:buNone/>
            </a:pPr>
            <a:r>
              <a:rPr lang="en-GB" sz="2350" dirty="0"/>
              <a:t>Reviewing </a:t>
            </a:r>
            <a:r>
              <a:rPr lang="en-GB" sz="2350" dirty="0" smtClean="0"/>
              <a:t>lectures with Replay: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350" dirty="0" smtClean="0"/>
              <a:t>allows </a:t>
            </a:r>
            <a:r>
              <a:rPr lang="en-GB" sz="2350" dirty="0"/>
              <a:t>to focus on the section of lecture that is most of interest / relevant </a:t>
            </a:r>
            <a:endParaRPr lang="en-GB" sz="235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350" dirty="0" smtClean="0"/>
              <a:t>may facilitate weekly and end-of-term revision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350" dirty="0" smtClean="0"/>
              <a:t>is especially valuable for </a:t>
            </a:r>
            <a:r>
              <a:rPr lang="en-GB" sz="2350" dirty="0"/>
              <a:t>non-native English </a:t>
            </a:r>
            <a:r>
              <a:rPr lang="en-GB" sz="2350" dirty="0" smtClean="0"/>
              <a:t>speakers.</a:t>
            </a:r>
          </a:p>
          <a:p>
            <a:pPr marL="0" indent="0" algn="just">
              <a:buNone/>
            </a:pPr>
            <a:r>
              <a:rPr lang="en-GB" sz="2350" dirty="0" smtClean="0"/>
              <a:t>The Department has adopted an opt-out policy: lectures running in rooms where the technology is available will use Replay Lecture Capture unless the module leader decides not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Replay as Supplementary  learning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smtClean="0">
                <a:hlinkClick r:id="rId2"/>
              </a:rPr>
              <a:t>Guidance Note to Students</a:t>
            </a:r>
            <a:r>
              <a:rPr lang="en-GB" dirty="0" smtClean="0"/>
              <a:t> is </a:t>
            </a:r>
            <a:r>
              <a:rPr lang="en-GB" dirty="0"/>
              <a:t>available as a google </a:t>
            </a:r>
            <a:r>
              <a:rPr lang="en-GB" dirty="0" smtClean="0"/>
              <a:t>document.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Note that</a:t>
            </a:r>
          </a:p>
          <a:p>
            <a:pPr marL="0" indent="0" algn="ctr">
              <a:buNone/>
            </a:pPr>
            <a:r>
              <a:rPr lang="en-GB" dirty="0" smtClean="0"/>
              <a:t>‘REPLAY </a:t>
            </a:r>
            <a:r>
              <a:rPr lang="en-GB" dirty="0"/>
              <a:t>IS PROVIDED AS A SUPPLEMENTARY LEARNING RESOURCE AND IT IS </a:t>
            </a:r>
            <a:r>
              <a:rPr lang="en-GB" dirty="0" smtClean="0"/>
              <a:t>NOT A </a:t>
            </a:r>
            <a:r>
              <a:rPr lang="en-GB" dirty="0"/>
              <a:t>SUBSTITUTE FOR ATTENDING </a:t>
            </a:r>
            <a:r>
              <a:rPr lang="en-GB" dirty="0" smtClean="0"/>
              <a:t>LECTURES’.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6985471" cy="720725"/>
          </a:xfrm>
        </p:spPr>
        <p:txBody>
          <a:bodyPr/>
          <a:lstStyle/>
          <a:p>
            <a:r>
              <a:rPr lang="en-GB" dirty="0" smtClean="0"/>
              <a:t>Limitations of Lecture Capture </a:t>
            </a:r>
            <a:endParaRPr lang="en-US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300" dirty="0"/>
              <a:t>IF A RECORDING DID NOT TOOK PLACE, or if </a:t>
            </a:r>
            <a:r>
              <a:rPr lang="en-GB" sz="2300" dirty="0" smtClean="0"/>
              <a:t>it was </a:t>
            </a:r>
            <a:r>
              <a:rPr lang="en-GB" sz="2300" dirty="0"/>
              <a:t>edited to make it unavailable, THE LECTURE WILL NOT BE RE-RECORDED. </a:t>
            </a:r>
            <a:endParaRPr lang="en-GB" sz="2300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sz="1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/>
              <a:t>Replay does not capture what is written on chalkboards or whiteboards. Replay is also not designed to capture discussions between the lecturer and the audience.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300" dirty="0"/>
              <a:t>Unless specified otherwise by the lecturer, it is assumed that all the teaching material presented in a lecture is part of the syllabus and is examinable, regardless of whether it is available on Replay.</a:t>
            </a:r>
          </a:p>
        </p:txBody>
      </p:sp>
    </p:spTree>
    <p:extLst>
      <p:ext uri="{BB962C8B-B14F-4D97-AF65-F5344CB8AC3E}">
        <p14:creationId xmlns:p14="http://schemas.microsoft.com/office/powerpoint/2010/main" val="40174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863" cy="136735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1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fYpowerpointblue">
  <a:themeElements>
    <a:clrScheme name="UofY_new_powerpoint_template-fancy_v3 7">
      <a:dk1>
        <a:srgbClr val="B4AF80"/>
      </a:dk1>
      <a:lt1>
        <a:srgbClr val="FFFFFF"/>
      </a:lt1>
      <a:dk2>
        <a:srgbClr val="C8C6A2"/>
      </a:dk2>
      <a:lt2>
        <a:srgbClr val="827F4C"/>
      </a:lt2>
      <a:accent1>
        <a:srgbClr val="7C784E"/>
      </a:accent1>
      <a:accent2>
        <a:srgbClr val="A2A4AC"/>
      </a:accent2>
      <a:accent3>
        <a:srgbClr val="E0DFCE"/>
      </a:accent3>
      <a:accent4>
        <a:srgbClr val="DADADA"/>
      </a:accent4>
      <a:accent5>
        <a:srgbClr val="BFBEB2"/>
      </a:accent5>
      <a:accent6>
        <a:srgbClr val="92949B"/>
      </a:accent6>
      <a:hlink>
        <a:srgbClr val="33CCCC"/>
      </a:hlink>
      <a:folHlink>
        <a:srgbClr val="009999"/>
      </a:folHlink>
    </a:clrScheme>
    <a:fontScheme name="UofY_new_powerpoint_template-fancy_v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UofY_new_powerpoint_template-fancy_v3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Y_new_powerpoint_template-fancy_v3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308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UofYpowerpointblue</vt:lpstr>
      <vt:lpstr>Supplementary learning resources in the Department of Economics and Related Studies:  Replay – Lecture Capture</vt:lpstr>
      <vt:lpstr>Department of Economics</vt:lpstr>
      <vt:lpstr>Lecture Capture</vt:lpstr>
      <vt:lpstr>Benefits of Replay – Lecture Capture </vt:lpstr>
      <vt:lpstr>Replay as Supplementary  learning resource</vt:lpstr>
      <vt:lpstr>Limitations of Lecture Capture 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Department of Economics and Related Studies</dc:title>
  <dc:creator>sjc516</dc:creator>
  <cp:lastModifiedBy>Fabrizio Iacone</cp:lastModifiedBy>
  <cp:revision>208</cp:revision>
  <cp:lastPrinted>2016-09-26T14:58:17Z</cp:lastPrinted>
  <dcterms:created xsi:type="dcterms:W3CDTF">2009-10-12T09:59:28Z</dcterms:created>
  <dcterms:modified xsi:type="dcterms:W3CDTF">2016-09-26T15:24:51Z</dcterms:modified>
</cp:coreProperties>
</file>