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62" r:id="rId3"/>
    <p:sldId id="263" r:id="rId4"/>
    <p:sldId id="264" r:id="rId5"/>
    <p:sldId id="265"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heBwnaDZVlpZJ8r0YWsdbO248o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pixabay.com/illustrations/plastic-waste-garbage-recycling-6644673/"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10fec849548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10fec849548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a:t>steel cans (some foods), waxed carton, polyethylene plastic bags, pressed pulp (egg box), polystyrene (yogurt carton), high density polyethylene (milk bottle) aluminium cans (drinks), glass bottle, cardboard box paper bag with string handle.</a:t>
            </a:r>
            <a:endParaRPr/>
          </a:p>
          <a:p>
            <a:pPr marL="0" marR="0" lvl="0" indent="0" algn="l" rtl="0">
              <a:lnSpc>
                <a:spcPct val="100000"/>
              </a:lnSpc>
              <a:spcBef>
                <a:spcPts val="0"/>
              </a:spcBef>
              <a:spcAft>
                <a:spcPts val="0"/>
              </a:spcAft>
              <a:buClr>
                <a:schemeClr val="dk1"/>
              </a:buClr>
              <a:buSzPts val="1200"/>
              <a:buFont typeface="Calibri"/>
              <a:buNone/>
            </a:pPr>
            <a:r>
              <a:rPr lang="en-GB" u="sng">
                <a:solidFill>
                  <a:schemeClr val="hlink"/>
                </a:solidFill>
                <a:hlinkClick r:id="rId3"/>
              </a:rPr>
              <a:t>https://pixabay.com/illustrations/plastic-waste-garbage-recycling-6644673/</a:t>
            </a:r>
            <a:endParaRPr/>
          </a:p>
          <a:p>
            <a:pPr marL="0" marR="0" lvl="0" indent="0" algn="l" rtl="0">
              <a:lnSpc>
                <a:spcPct val="100000"/>
              </a:lnSpc>
              <a:spcBef>
                <a:spcPts val="0"/>
              </a:spcBef>
              <a:spcAft>
                <a:spcPts val="0"/>
              </a:spcAft>
              <a:buClr>
                <a:schemeClr val="dk1"/>
              </a:buClr>
              <a:buSzPts val="1200"/>
              <a:buFont typeface="Calibri"/>
              <a:buNone/>
            </a:pPr>
            <a:endParaRPr/>
          </a:p>
        </p:txBody>
      </p:sp>
      <p:sp>
        <p:nvSpPr>
          <p:cNvPr id="140" name="Google Shape;140;g10fec849548_0_1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11e697c3f36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g11e697c3f36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a:p>
        </p:txBody>
      </p:sp>
      <p:sp>
        <p:nvSpPr>
          <p:cNvPr id="148" name="Google Shape;148;g11e697c3f36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63c348d8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g1163c348d8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a:p>
        </p:txBody>
      </p:sp>
      <p:sp>
        <p:nvSpPr>
          <p:cNvPr id="156" name="Google Shape;156;g1163c348d8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drive.google.com/file/d/174f8jumfECeVn_XxEhUdNI8vK0vLYlzN/view"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jpg"/><Relationship Id="rId4" Type="http://schemas.openxmlformats.org/officeDocument/2006/relationships/hyperlink" Target="http://www.ciec.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7"/>
        <p:cNvGrpSpPr/>
        <p:nvPr/>
      </p:nvGrpSpPr>
      <p:grpSpPr>
        <a:xfrm>
          <a:off x="0" y="0"/>
          <a:ext cx="0" cy="0"/>
          <a:chOff x="0" y="0"/>
          <a:chExt cx="0" cy="0"/>
        </a:xfrm>
      </p:grpSpPr>
      <p:sp>
        <p:nvSpPr>
          <p:cNvPr id="2" name="Google Shape;93;p4">
            <a:extLst>
              <a:ext uri="{FF2B5EF4-FFF2-40B4-BE49-F238E27FC236}">
                <a16:creationId xmlns:a16="http://schemas.microsoft.com/office/drawing/2014/main" id="{BA9E1A3F-F3F1-E0AF-0323-07C3AE8C26F6}"/>
              </a:ext>
            </a:extLst>
          </p:cNvPr>
          <p:cNvSpPr txBox="1"/>
          <p:nvPr/>
        </p:nvSpPr>
        <p:spPr>
          <a:xfrm>
            <a:off x="1223498" y="3728348"/>
            <a:ext cx="8804100" cy="849433"/>
          </a:xfrm>
          <a:prstGeom prst="rect">
            <a:avLst/>
          </a:prstGeom>
          <a:noFill/>
          <a:ln>
            <a:noFill/>
          </a:ln>
        </p:spPr>
        <p:txBody>
          <a:bodyPr spcFirstLastPara="1" wrap="square" lIns="91425" tIns="91425" rIns="91425" bIns="91425" anchor="t" anchorCtr="0">
            <a:spAutoFit/>
          </a:bodyPr>
          <a:lstStyle/>
          <a:p>
            <a:pPr marL="0" marR="0" lvl="0" indent="0" algn="ctr" rtl="0">
              <a:lnSpc>
                <a:spcPct val="90000"/>
              </a:lnSpc>
              <a:spcBef>
                <a:spcPts val="0"/>
              </a:spcBef>
              <a:spcAft>
                <a:spcPts val="0"/>
              </a:spcAft>
              <a:buClr>
                <a:srgbClr val="000000"/>
              </a:buClr>
              <a:buSzPts val="6000"/>
              <a:buFont typeface="Arial"/>
              <a:buNone/>
            </a:pPr>
            <a:r>
              <a:rPr lang="en-GB" sz="4800" b="0" i="0" u="none" strike="noStrike" cap="none" dirty="0">
                <a:solidFill>
                  <a:schemeClr val="dk1"/>
                </a:solidFill>
                <a:latin typeface="Calibri"/>
                <a:ea typeface="Calibri"/>
                <a:cs typeface="Calibri"/>
                <a:sym typeface="Calibri"/>
              </a:rPr>
              <a:t>Sustainability: which packaging?</a:t>
            </a:r>
            <a:endParaRPr sz="4800" b="0" i="0" u="none" strike="noStrike" cap="none" dirty="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1"/>
        <p:cNvGrpSpPr/>
        <p:nvPr/>
      </p:nvGrpSpPr>
      <p:grpSpPr>
        <a:xfrm>
          <a:off x="0" y="0"/>
          <a:ext cx="0" cy="0"/>
          <a:chOff x="0" y="0"/>
          <a:chExt cx="0" cy="0"/>
        </a:xfrm>
      </p:grpSpPr>
      <p:sp>
        <p:nvSpPr>
          <p:cNvPr id="142" name="Google Shape;142;g10fec849548_0_10"/>
          <p:cNvSpPr txBox="1"/>
          <p:nvPr/>
        </p:nvSpPr>
        <p:spPr>
          <a:xfrm>
            <a:off x="168350" y="317575"/>
            <a:ext cx="2319600" cy="2955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GB" sz="3600" b="1" i="0" u="none" strike="noStrike" cap="none">
                <a:solidFill>
                  <a:srgbClr val="000000"/>
                </a:solidFill>
                <a:latin typeface="Calibri"/>
                <a:ea typeface="Calibri"/>
                <a:cs typeface="Calibri"/>
                <a:sym typeface="Calibri"/>
              </a:rPr>
              <a:t>How many different materials can you see here?</a:t>
            </a:r>
            <a:endParaRPr sz="3600" b="1" i="0" u="none" strike="noStrike" cap="none">
              <a:solidFill>
                <a:srgbClr val="000000"/>
              </a:solidFill>
              <a:latin typeface="Calibri"/>
              <a:ea typeface="Calibri"/>
              <a:cs typeface="Calibri"/>
              <a:sym typeface="Calibri"/>
            </a:endParaRPr>
          </a:p>
        </p:txBody>
      </p:sp>
      <p:pic>
        <p:nvPicPr>
          <p:cNvPr id="143" name="Google Shape;143;g10fec849548_0_10"/>
          <p:cNvPicPr preferRelativeResize="0"/>
          <p:nvPr/>
        </p:nvPicPr>
        <p:blipFill rotWithShape="1">
          <a:blip r:embed="rId4">
            <a:alphaModFix/>
          </a:blip>
          <a:srcRect l="14757" r="18458"/>
          <a:stretch/>
        </p:blipFill>
        <p:spPr>
          <a:xfrm rot="-560134">
            <a:off x="-50425" y="3412525"/>
            <a:ext cx="3244100" cy="3238500"/>
          </a:xfrm>
          <a:prstGeom prst="rect">
            <a:avLst/>
          </a:prstGeom>
          <a:noFill/>
          <a:ln>
            <a:noFill/>
          </a:ln>
        </p:spPr>
      </p:pic>
      <p:pic>
        <p:nvPicPr>
          <p:cNvPr id="144" name="Google Shape;144;g10fec849548_0_10"/>
          <p:cNvPicPr preferRelativeResize="0"/>
          <p:nvPr/>
        </p:nvPicPr>
        <p:blipFill rotWithShape="1">
          <a:blip r:embed="rId5">
            <a:alphaModFix/>
          </a:blip>
          <a:srcRect/>
          <a:stretch/>
        </p:blipFill>
        <p:spPr>
          <a:xfrm>
            <a:off x="2556050" y="-34700"/>
            <a:ext cx="9311250" cy="6927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9"/>
        <p:cNvGrpSpPr/>
        <p:nvPr/>
      </p:nvGrpSpPr>
      <p:grpSpPr>
        <a:xfrm>
          <a:off x="0" y="0"/>
          <a:ext cx="0" cy="0"/>
          <a:chOff x="0" y="0"/>
          <a:chExt cx="0" cy="0"/>
        </a:xfrm>
      </p:grpSpPr>
      <p:sp>
        <p:nvSpPr>
          <p:cNvPr id="150" name="Google Shape;150;g11e697c3f36_1_0"/>
          <p:cNvSpPr/>
          <p:nvPr/>
        </p:nvSpPr>
        <p:spPr>
          <a:xfrm>
            <a:off x="3061063" y="922217"/>
            <a:ext cx="9130800" cy="1938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Calibri"/>
              <a:ea typeface="Calibri"/>
              <a:cs typeface="Calibri"/>
              <a:sym typeface="Calibri"/>
            </a:endParaRPr>
          </a:p>
        </p:txBody>
      </p:sp>
      <p:sp>
        <p:nvSpPr>
          <p:cNvPr id="151" name="Google Shape;151;g11e697c3f36_1_0"/>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52" name="Google Shape;152;g11e697c3f36_1_0">
            <a:hlinkClick r:id="rId4"/>
          </p:cNvPr>
          <p:cNvPicPr preferRelativeResize="0"/>
          <p:nvPr/>
        </p:nvPicPr>
        <p:blipFill rotWithShape="1">
          <a:blip r:embed="rId5">
            <a:alphaModFix/>
          </a:blip>
          <a:srcRect/>
          <a:stretch/>
        </p:blipFill>
        <p:spPr>
          <a:xfrm>
            <a:off x="2730421" y="604135"/>
            <a:ext cx="5614926" cy="564972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7"/>
        <p:cNvGrpSpPr/>
        <p:nvPr/>
      </p:nvGrpSpPr>
      <p:grpSpPr>
        <a:xfrm>
          <a:off x="0" y="0"/>
          <a:ext cx="0" cy="0"/>
          <a:chOff x="0" y="0"/>
          <a:chExt cx="0" cy="0"/>
        </a:xfrm>
      </p:grpSpPr>
      <p:sp>
        <p:nvSpPr>
          <p:cNvPr id="158" name="Google Shape;158;g1163c348d8f_0_0"/>
          <p:cNvSpPr txBox="1"/>
          <p:nvPr/>
        </p:nvSpPr>
        <p:spPr>
          <a:xfrm>
            <a:off x="2177550" y="185375"/>
            <a:ext cx="8973600" cy="6184500"/>
          </a:xfrm>
          <a:prstGeom prst="rect">
            <a:avLst/>
          </a:prstGeom>
          <a:solidFill>
            <a:schemeClr val="lt1"/>
          </a:solidFill>
          <a:ln w="9525" cap="flat" cmpd="sng">
            <a:solidFill>
              <a:srgbClr val="000000"/>
            </a:solidFill>
            <a:prstDash val="solid"/>
            <a:round/>
            <a:headEnd type="none" w="sm" len="sm"/>
            <a:tailEnd type="none" w="sm" len="sm"/>
          </a:ln>
          <a:effectLst>
            <a:outerShdw blurRad="514350" dist="476250" dir="10980000" algn="bl" rotWithShape="0">
              <a:srgbClr val="434343">
                <a:alpha val="41960"/>
              </a:srgbClr>
            </a:outerShdw>
          </a:effectLst>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chemeClr val="dk1"/>
              </a:buClr>
              <a:buSzPts val="1100"/>
              <a:buFont typeface="Arial"/>
              <a:buNone/>
            </a:pPr>
            <a:r>
              <a:rPr lang="en-GB" sz="1600">
                <a:solidFill>
                  <a:schemeClr val="dk1"/>
                </a:solidFill>
                <a:latin typeface="Calibri"/>
                <a:ea typeface="Calibri"/>
                <a:cs typeface="Calibri"/>
                <a:sym typeface="Calibri"/>
              </a:rPr>
              <a:t>Alice Miles</a:t>
            </a:r>
            <a:endParaRPr sz="160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Senior Applications Chemist</a:t>
            </a:r>
            <a:endParaRPr sz="16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600" b="0" i="0" u="none" strike="noStrike" cap="none">
                <a:solidFill>
                  <a:srgbClr val="231F20"/>
                </a:solidFill>
                <a:highlight>
                  <a:srgbClr val="FFFFFF"/>
                </a:highlight>
                <a:latin typeface="Calibri"/>
                <a:ea typeface="Calibri"/>
                <a:cs typeface="Calibri"/>
                <a:sym typeface="Calibri"/>
              </a:rPr>
              <a:t>Innospec</a:t>
            </a:r>
            <a:endParaRPr sz="16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600" b="0" i="0" u="none" strike="noStrike" cap="none">
                <a:solidFill>
                  <a:srgbClr val="231F20"/>
                </a:solidFill>
                <a:highlight>
                  <a:srgbClr val="FFFFFF"/>
                </a:highlight>
                <a:latin typeface="Calibri"/>
                <a:ea typeface="Calibri"/>
                <a:cs typeface="Calibri"/>
                <a:sym typeface="Calibri"/>
              </a:rPr>
              <a:t>Innospec Manufacturing Park</a:t>
            </a:r>
            <a:endParaRPr sz="16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600" b="0" i="0" u="none" strike="noStrike" cap="none">
                <a:solidFill>
                  <a:srgbClr val="231F20"/>
                </a:solidFill>
                <a:highlight>
                  <a:srgbClr val="FFFFFF"/>
                </a:highlight>
                <a:latin typeface="Calibri"/>
                <a:ea typeface="Calibri"/>
                <a:cs typeface="Calibri"/>
                <a:sym typeface="Calibri"/>
              </a:rPr>
              <a:t>Ellesmere Port</a:t>
            </a:r>
            <a:endParaRPr sz="16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600" b="0" i="0" u="none" strike="noStrike" cap="none">
                <a:solidFill>
                  <a:srgbClr val="231F20"/>
                </a:solidFill>
                <a:highlight>
                  <a:srgbClr val="FFFFFF"/>
                </a:highlight>
                <a:latin typeface="Calibri"/>
                <a:ea typeface="Calibri"/>
                <a:cs typeface="Calibri"/>
                <a:sym typeface="Calibri"/>
              </a:rPr>
              <a:t>CH65 4EY</a:t>
            </a:r>
            <a:endParaRPr sz="1600" b="0" i="0" u="none" strike="noStrike" cap="none">
              <a:solidFill>
                <a:srgbClr val="231F20"/>
              </a:solidFill>
              <a:highlight>
                <a:srgbClr val="FFFFFF"/>
              </a:highlight>
              <a:latin typeface="Calibri"/>
              <a:ea typeface="Calibri"/>
              <a:cs typeface="Calibri"/>
              <a:sym typeface="Calibri"/>
            </a:endParaRPr>
          </a:p>
          <a:p>
            <a:pPr marL="0" marR="0" lvl="0" indent="0" algn="l" rtl="0">
              <a:lnSpc>
                <a:spcPct val="107916"/>
              </a:lnSpc>
              <a:spcBef>
                <a:spcPts val="0"/>
              </a:spcBef>
              <a:spcAft>
                <a:spcPts val="0"/>
              </a:spcAft>
              <a:buClr>
                <a:schemeClr val="dk1"/>
              </a:buClr>
              <a:buSzPts val="1100"/>
              <a:buFont typeface="Arial"/>
              <a:buNone/>
            </a:pP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Dear Scientists</a:t>
            </a: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Following on from the previous work that you have done for us I hoped that you would be able to help us again.  We are currently working on a new packaging material for solid products such as soap and shampoo bars.</a:t>
            </a: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We need a material that is light so that it does not add to transport costs.  It also needs to be flexible enough to wrap around the soap bars and strong enough to protect the soap and to prevent it marking things that it touches. Finally, it would be valuable if the material dissolved the first time that the soap was used so that there was no waste to dispose of.</a:t>
            </a: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We have sent you some samples to test and look forward to hearing from you.</a:t>
            </a: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b="0" i="0" u="none" strike="noStrike" cap="none">
                <a:solidFill>
                  <a:schemeClr val="dk1"/>
                </a:solidFill>
                <a:latin typeface="Calibri"/>
                <a:ea typeface="Calibri"/>
                <a:cs typeface="Calibri"/>
                <a:sym typeface="Calibri"/>
              </a:rPr>
              <a:t>Best wishes</a:t>
            </a:r>
            <a:endParaRPr sz="16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endParaRPr sz="1600">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600">
                <a:solidFill>
                  <a:schemeClr val="dk1"/>
                </a:solidFill>
                <a:latin typeface="Calibri"/>
                <a:ea typeface="Calibri"/>
                <a:cs typeface="Calibri"/>
                <a:sym typeface="Calibri"/>
              </a:rPr>
              <a:t>Alice Miles</a:t>
            </a:r>
            <a:endParaRPr sz="16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
        <p:cNvGrpSpPr/>
        <p:nvPr/>
      </p:nvGrpSpPr>
      <p:grpSpPr>
        <a:xfrm>
          <a:off x="0" y="0"/>
          <a:ext cx="0" cy="0"/>
          <a:chOff x="0" y="0"/>
          <a:chExt cx="0" cy="0"/>
        </a:xfrm>
      </p:grpSpPr>
      <p:sp>
        <p:nvSpPr>
          <p:cNvPr id="163" name="Google Shape;163;p12"/>
          <p:cNvSpPr/>
          <p:nvPr/>
        </p:nvSpPr>
        <p:spPr>
          <a:xfrm>
            <a:off x="5227076" y="4626093"/>
            <a:ext cx="1737848"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www.ciec.org.uk</a:t>
            </a:r>
            <a:endParaRPr sz="1800" b="0" i="0" u="none" strike="noStrike" cap="none">
              <a:solidFill>
                <a:schemeClr val="dk1"/>
              </a:solidFill>
              <a:latin typeface="Calibri"/>
              <a:ea typeface="Calibri"/>
              <a:cs typeface="Calibri"/>
              <a:sym typeface="Calibri"/>
            </a:endParaRPr>
          </a:p>
        </p:txBody>
      </p:sp>
      <p:pic>
        <p:nvPicPr>
          <p:cNvPr id="164" name="Google Shape;164;p12"/>
          <p:cNvPicPr preferRelativeResize="0"/>
          <p:nvPr/>
        </p:nvPicPr>
        <p:blipFill rotWithShape="1">
          <a:blip r:embed="rId5">
            <a:alphaModFix/>
          </a:blip>
          <a:srcRect/>
          <a:stretch/>
        </p:blipFill>
        <p:spPr>
          <a:xfrm>
            <a:off x="5342611" y="2593777"/>
            <a:ext cx="1506778" cy="167044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234</Words>
  <Application>Microsoft Office PowerPoint</Application>
  <PresentationFormat>Widescreen</PresentationFormat>
  <Paragraphs>23</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Nicky Waller</dc:creator>
  <cp:lastModifiedBy>Jane Winter</cp:lastModifiedBy>
  <cp:revision>2</cp:revision>
  <dcterms:created xsi:type="dcterms:W3CDTF">2019-03-06T11:45:51Z</dcterms:created>
  <dcterms:modified xsi:type="dcterms:W3CDTF">2026-06-04T10:30:01Z</dcterms:modified>
</cp:coreProperties>
</file>