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5143500" type="screen16x9"/>
  <p:notesSz cx="6797675" cy="9928225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44" d="100"/>
          <a:sy n="144" d="100"/>
        </p:scale>
        <p:origin x="654" y="11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D13508-9375-41E8-A9E0-EBC493996498}" type="datetimeFigureOut">
              <a:rPr lang="en-GB" smtClean="0"/>
              <a:t>15/10/2018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77DA4A-39AD-4003-9096-B8B06FEC7C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24410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2" name="Google Shape;52;p1:notes"/>
          <p:cNvSpPr txBox="1">
            <a:spLocks noGrp="1"/>
          </p:cNvSpPr>
          <p:nvPr>
            <p:ph type="body" idx="1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8" name="Google Shape;58;p2:notes"/>
          <p:cNvSpPr txBox="1">
            <a:spLocks noGrp="1"/>
          </p:cNvSpPr>
          <p:nvPr>
            <p:ph type="body" idx="1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4" name="Google Shape;64;p3:notes"/>
          <p:cNvSpPr txBox="1">
            <a:spLocks noGrp="1"/>
          </p:cNvSpPr>
          <p:nvPr>
            <p:ph type="body" idx="1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0" name="Google Shape;70;p4:notes"/>
          <p:cNvSpPr txBox="1">
            <a:spLocks noGrp="1"/>
          </p:cNvSpPr>
          <p:nvPr>
            <p:ph type="body" idx="1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6" name="Google Shape;76;p5:notes"/>
          <p:cNvSpPr txBox="1">
            <a:spLocks noGrp="1"/>
          </p:cNvSpPr>
          <p:nvPr>
            <p:ph type="body" idx="1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2" name="Google Shape;82;p6:notes"/>
          <p:cNvSpPr txBox="1">
            <a:spLocks noGrp="1"/>
          </p:cNvSpPr>
          <p:nvPr>
            <p:ph type="body" idx="1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4333073145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4333073145_0_0:notes"/>
          <p:cNvSpPr txBox="1">
            <a:spLocks noGrp="1"/>
          </p:cNvSpPr>
          <p:nvPr>
            <p:ph type="body" idx="1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0"/>
              <a:buFont typeface="Arial"/>
              <a:buNone/>
              <a:defRPr sz="1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0"/>
              <a:buFont typeface="Arial"/>
              <a:buNone/>
              <a:defRPr sz="1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0"/>
              <a:buFont typeface="Arial"/>
              <a:buNone/>
              <a:defRPr sz="1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0"/>
              <a:buFont typeface="Arial"/>
              <a:buNone/>
              <a:defRPr sz="1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0"/>
              <a:buFont typeface="Arial"/>
              <a:buNone/>
              <a:defRPr sz="1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0"/>
              <a:buFont typeface="Arial"/>
              <a:buNone/>
              <a:defRPr sz="1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0"/>
              <a:buFont typeface="Arial"/>
              <a:buNone/>
              <a:defRPr sz="1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0"/>
              <a:buFont typeface="Arial"/>
              <a:buNone/>
              <a:defRPr sz="1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0"/>
              <a:buFont typeface="Arial"/>
              <a:buNone/>
              <a:defRPr sz="1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4290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ctr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ctr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ctr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ctr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ctr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ctr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ctr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ctr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6" name="Google Shape;16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Char char="○"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Char char="■"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Char char="●"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Char char="○"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Char char="■"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Char char="●"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Char char="○"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048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200"/>
              <a:buFont typeface="Arial"/>
              <a:buChar char="■"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Char char="○"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Char char="■"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Char char="●"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Char char="○"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Char char="■"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Char char="●"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Char char="○"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048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200"/>
              <a:buFont typeface="Arial"/>
              <a:buChar char="■"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Char char="●"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Char char="○"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Char char="■"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Char char="●"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Char char="○"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Char char="■"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Char char="●"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Char char="○"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048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200"/>
              <a:buFont typeface="Arial"/>
              <a:buChar char="■"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  <a:defRPr sz="4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  <a:defRPr sz="4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  <a:defRPr sz="4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  <a:defRPr sz="4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  <a:defRPr sz="4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  <a:defRPr sz="4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  <a:defRPr sz="4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  <a:defRPr sz="4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  <a:defRPr sz="4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Arial"/>
              <a:buNone/>
              <a:defRPr sz="4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Arial"/>
              <a:buNone/>
              <a:defRPr sz="4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Arial"/>
              <a:buNone/>
              <a:defRPr sz="4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Arial"/>
              <a:buNone/>
              <a:defRPr sz="4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Arial"/>
              <a:buNone/>
              <a:defRPr sz="4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Arial"/>
              <a:buNone/>
              <a:defRPr sz="4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Arial"/>
              <a:buNone/>
              <a:defRPr sz="4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Arial"/>
              <a:buNone/>
              <a:defRPr sz="4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Arial"/>
              <a:buNone/>
              <a:defRPr sz="4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100"/>
              <a:buFont typeface="Arial"/>
              <a:buNone/>
              <a:defRPr sz="21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100"/>
              <a:buFont typeface="Arial"/>
              <a:buNone/>
              <a:defRPr sz="21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100"/>
              <a:buFont typeface="Arial"/>
              <a:buNone/>
              <a:defRPr sz="21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100"/>
              <a:buFont typeface="Arial"/>
              <a:buNone/>
              <a:defRPr sz="21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100"/>
              <a:buFont typeface="Arial"/>
              <a:buNone/>
              <a:defRPr sz="21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100"/>
              <a:buFont typeface="Arial"/>
              <a:buNone/>
              <a:defRPr sz="21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100"/>
              <a:buFont typeface="Arial"/>
              <a:buNone/>
              <a:defRPr sz="21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100"/>
              <a:buFont typeface="Arial"/>
              <a:buNone/>
              <a:defRPr sz="21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100"/>
              <a:buFont typeface="Arial"/>
              <a:buNone/>
              <a:defRPr sz="21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</a:pPr>
            <a:r>
              <a:rPr lang="en"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Supervison: connecting at a distance</a:t>
            </a:r>
            <a:endParaRPr sz="5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" name="Google Shape;55;p13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</a:pPr>
            <a:r>
              <a:rPr lang="en" sz="2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ODL Masters programmes, SPSW</a:t>
            </a:r>
            <a:endParaRPr sz="2800" b="0" i="0" u="none" strike="noStrike" cap="non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"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Background</a:t>
            </a:r>
            <a:endParaRPr sz="2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1" name="Google Shape;61;p1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</a:pPr>
            <a:r>
              <a:rPr lang="en"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4 ODL masters programmes in Public and Social Policy; Public Administration and Management</a:t>
            </a:r>
            <a:endParaRPr sz="1800" b="0" i="0" u="none" strike="noStrike" cap="non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</a:pPr>
            <a:r>
              <a:rPr lang="en"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2 years, part-time</a:t>
            </a:r>
            <a:endParaRPr sz="1800" b="0" i="0" u="none" strike="noStrike" cap="non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</a:pPr>
            <a:r>
              <a:rPr lang="en"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Recruiting 80 + per year= 160 students </a:t>
            </a:r>
            <a:endParaRPr sz="1800" b="0" i="0" u="none" strike="noStrike" cap="non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</a:pPr>
            <a:r>
              <a:rPr lang="en"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Students: Mid-career professionals, diverse educational backgrounds</a:t>
            </a:r>
            <a:endParaRPr sz="1800" b="0" i="0" u="none" strike="noStrike" cap="non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</a:pPr>
            <a:r>
              <a:rPr lang="en"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50 countries (40% UK)</a:t>
            </a:r>
            <a:endParaRPr sz="1800" b="0" i="0" u="none" strike="noStrike" cap="non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</a:pPr>
            <a:r>
              <a:rPr lang="en"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Dedicated staff team: (management, admin, recruitment, programme leadership, teaching, technical, supervision): </a:t>
            </a:r>
            <a:r>
              <a:rPr lang="en" sz="18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4.3</a:t>
            </a:r>
            <a:endParaRPr sz="1800" b="1" i="0" u="none" strike="noStrike" cap="non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"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Approach</a:t>
            </a:r>
            <a:endParaRPr sz="36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7" name="Google Shape;67;p1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</a:pPr>
            <a:r>
              <a:rPr lang="en" sz="2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Social constructivist pedagogy</a:t>
            </a:r>
            <a:endParaRPr sz="2800" b="0" i="0" u="none" strike="noStrike" cap="non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</a:pPr>
            <a:r>
              <a:rPr lang="en" sz="2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Student-centred</a:t>
            </a:r>
            <a:endParaRPr sz="2800" b="0" i="0" u="none" strike="noStrike" cap="non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</a:pPr>
            <a:r>
              <a:rPr lang="en" sz="2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Interactive teaching</a:t>
            </a:r>
            <a:endParaRPr sz="2800" b="0" i="0" u="none" strike="noStrike" cap="non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</a:pPr>
            <a:r>
              <a:rPr lang="en" sz="2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Structured, pro-active supervision</a:t>
            </a:r>
            <a:endParaRPr sz="2800" b="0" i="0" u="none" strike="noStrike" cap="non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"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Results</a:t>
            </a:r>
            <a:endParaRPr sz="2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3" name="Google Shape;73;p1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285750" marR="0" lvl="0" indent="-2857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</a:pPr>
            <a:r>
              <a:rPr lang="en"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High retention (85-90%)</a:t>
            </a:r>
            <a:endParaRPr sz="1800" b="0" i="0" u="none" strike="noStrike" cap="non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85750" marR="0" lvl="0" indent="-28575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</a:pPr>
            <a:r>
              <a:rPr lang="en"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Low failure rate </a:t>
            </a:r>
            <a:endParaRPr sz="1800" b="0" i="0" u="none" strike="noStrike" cap="non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85750" marR="0" lvl="0" indent="-28575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</a:pPr>
            <a:r>
              <a:rPr lang="en"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PTES results for York: </a:t>
            </a:r>
            <a:endParaRPr sz="1800" b="0" i="0" u="none" strike="noStrike" cap="non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marL="742950" marR="0" lvl="1" indent="-28575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</a:pPr>
            <a:r>
              <a:rPr lang="en" sz="1200" b="0" i="0" u="none" strike="noStrike" cap="none">
                <a:solidFill>
                  <a:srgbClr val="222222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Distance learners are ranked 3rd of 74 HEIs with a score of 93% on overall satisfaction</a:t>
            </a:r>
            <a:endParaRPr sz="1200" b="0" i="0" u="none" strike="noStrike" cap="none">
              <a:solidFill>
                <a:srgbClr val="222222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marL="285750" marR="0" lvl="0" indent="-28575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</a:pPr>
            <a:r>
              <a:rPr lang="en"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PTES for SPSW</a:t>
            </a:r>
            <a:endParaRPr/>
          </a:p>
          <a:p>
            <a:pPr marL="742950" marR="0" lvl="1" indent="-28575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</a:pPr>
            <a:r>
              <a:rPr lang="en" sz="1200" b="0" i="0" u="none" strike="noStrike" cap="none">
                <a:solidFill>
                  <a:srgbClr val="222222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Retention: (86%), 1st </a:t>
            </a:r>
            <a:endParaRPr sz="1200" b="0" i="0" u="none" strike="noStrike" cap="none">
              <a:solidFill>
                <a:srgbClr val="222222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marL="742950" marR="0" lvl="1" indent="-28575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</a:pPr>
            <a:r>
              <a:rPr lang="en" sz="1200" b="0" i="0" u="none" strike="noStrike" cap="none">
                <a:solidFill>
                  <a:srgbClr val="222222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Assessment: (85%) 2</a:t>
            </a:r>
            <a:r>
              <a:rPr lang="en" sz="1200" b="0" i="0" u="none" strike="noStrike" cap="none" baseline="30000">
                <a:solidFill>
                  <a:srgbClr val="222222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nd</a:t>
            </a:r>
            <a:r>
              <a:rPr lang="en" sz="1200" b="0" i="0" u="none" strike="noStrike" cap="none">
                <a:solidFill>
                  <a:srgbClr val="222222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 </a:t>
            </a:r>
            <a:endParaRPr sz="1400" b="0" i="0" u="none" strike="noStrike" cap="non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7"/>
          <p:cNvSpPr txBox="1">
            <a:spLocks noGrp="1"/>
          </p:cNvSpPr>
          <p:nvPr>
            <p:ph type="title"/>
          </p:nvPr>
        </p:nvSpPr>
        <p:spPr>
          <a:xfrm>
            <a:off x="292911" y="432499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"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Supervision practice</a:t>
            </a:r>
            <a:endParaRPr sz="2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9" name="Google Shape;79;p1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</a:pPr>
            <a:r>
              <a:rPr lang="en" sz="2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Timetabled contact points</a:t>
            </a:r>
            <a:endParaRPr sz="2800" b="0" i="0" u="none" strike="noStrike" cap="non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</a:pPr>
            <a:r>
              <a:rPr lang="en" sz="2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eFolios</a:t>
            </a:r>
            <a:endParaRPr sz="2800" b="0" i="0" u="none" strike="noStrike" cap="non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</a:pPr>
            <a:r>
              <a:rPr lang="en" sz="2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Academic support</a:t>
            </a:r>
            <a:endParaRPr sz="2800" b="0" i="0" u="none" strike="noStrike" cap="non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"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Recently tried additional practices - and their limits</a:t>
            </a:r>
            <a:endParaRPr sz="2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5" name="Google Shape;85;p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</a:pPr>
            <a:r>
              <a:rPr lang="en" sz="2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Year 1 review with students - student-led reflection on year 1 assessments and feedback, strengths and weaknesses</a:t>
            </a:r>
            <a:endParaRPr sz="2400" b="0" i="0" u="none" strike="noStrike" cap="non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</a:pPr>
            <a:r>
              <a:rPr lang="en" sz="2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More proactive support for ‘struggling’ students ahead of decisive assessments</a:t>
            </a:r>
            <a:endParaRPr sz="2400" b="0" i="0" u="none" strike="noStrike" cap="non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</a:pPr>
            <a:r>
              <a:rPr lang="en" sz="2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Use of personal study plan at start of studies as foundation for an open discussion of likely challenges</a:t>
            </a:r>
            <a:endParaRPr sz="2400" b="0" i="0" u="none" strike="noStrike" cap="non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</a:pPr>
            <a:r>
              <a:rPr lang="en" sz="2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Virtual office hour (considered)</a:t>
            </a:r>
            <a:endParaRPr sz="2400" b="0" i="0" u="none" strike="noStrike" cap="non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9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>
                <a:solidFill>
                  <a:schemeClr val="dk1"/>
                </a:solidFill>
              </a:rPr>
              <a:t>Any questions or points?</a:t>
            </a:r>
            <a:endParaRPr sz="3600">
              <a:solidFill>
                <a:schemeClr val="dk1"/>
              </a:solidFill>
            </a:endParaRPr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600">
              <a:solidFill>
                <a:schemeClr val="dk1"/>
              </a:solidFill>
            </a:endParaRPr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>
              <a:solidFill>
                <a:schemeClr val="dk1"/>
              </a:solidFill>
            </a:endParaRPr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>
              <a:solidFill>
                <a:schemeClr val="dk1"/>
              </a:solidFill>
            </a:endParaRPr>
          </a:p>
          <a:p>
            <a:pPr marL="1371600" lvl="0" indent="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chemeClr val="dk1"/>
              </a:solidFill>
            </a:endParaRPr>
          </a:p>
          <a:p>
            <a:pPr marL="1371600" lvl="0" indent="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 i="1">
                <a:solidFill>
                  <a:schemeClr val="dk1"/>
                </a:solidFill>
              </a:rPr>
              <a:t>Jane Lund           Enrico Reuter</a:t>
            </a:r>
            <a:endParaRPr sz="2400" i="1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210</Words>
  <Application>Microsoft Office PowerPoint</Application>
  <PresentationFormat>On-screen Show (16:9)</PresentationFormat>
  <Paragraphs>37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Arial</vt:lpstr>
      <vt:lpstr>Simple Light</vt:lpstr>
      <vt:lpstr>Supervison: connecting at a distance</vt:lpstr>
      <vt:lpstr>Background</vt:lpstr>
      <vt:lpstr>Approach</vt:lpstr>
      <vt:lpstr>Results</vt:lpstr>
      <vt:lpstr>Supervision practice</vt:lpstr>
      <vt:lpstr>Recently tried additional practices - and their limits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Supervison: connecting at a distance</dc:title>
  <dc:creator>Juliet James</dc:creator>
  <cp:lastModifiedBy>Juliet James</cp:lastModifiedBy>
  <cp:revision>1</cp:revision>
  <cp:lastPrinted>2018-10-15T09:02:58Z</cp:lastPrinted>
  <dcterms:modified xsi:type="dcterms:W3CDTF">2018-10-15T09:03:20Z</dcterms:modified>
</cp:coreProperties>
</file>