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93" r:id="rId2"/>
    <p:sldId id="339" r:id="rId3"/>
    <p:sldId id="394" r:id="rId4"/>
    <p:sldId id="410" r:id="rId5"/>
    <p:sldId id="411" r:id="rId6"/>
    <p:sldId id="395" r:id="rId7"/>
    <p:sldId id="396" r:id="rId8"/>
    <p:sldId id="397" r:id="rId9"/>
    <p:sldId id="319" r:id="rId10"/>
    <p:sldId id="400" r:id="rId11"/>
    <p:sldId id="399" r:id="rId12"/>
    <p:sldId id="407" r:id="rId13"/>
    <p:sldId id="347" r:id="rId14"/>
    <p:sldId id="324" r:id="rId15"/>
    <p:sldId id="287" r:id="rId16"/>
    <p:sldId id="349" r:id="rId17"/>
    <p:sldId id="402" r:id="rId18"/>
    <p:sldId id="268" r:id="rId19"/>
    <p:sldId id="398" r:id="rId20"/>
    <p:sldId id="408" r:id="rId21"/>
    <p:sldId id="368" r:id="rId22"/>
    <p:sldId id="369" r:id="rId23"/>
    <p:sldId id="370" r:id="rId24"/>
    <p:sldId id="371" r:id="rId25"/>
    <p:sldId id="403" r:id="rId26"/>
    <p:sldId id="373" r:id="rId27"/>
    <p:sldId id="374" r:id="rId28"/>
    <p:sldId id="409" r:id="rId29"/>
    <p:sldId id="375" r:id="rId30"/>
    <p:sldId id="376" r:id="rId31"/>
    <p:sldId id="390" r:id="rId32"/>
    <p:sldId id="412" r:id="rId33"/>
    <p:sldId id="392" r:id="rId34"/>
    <p:sldId id="257" r:id="rId35"/>
  </p:sldIdLst>
  <p:sldSz cx="9144000" cy="6858000" type="screen4x3"/>
  <p:notesSz cx="7099300" cy="1022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80"/>
    <a:srgbClr val="595959"/>
    <a:srgbClr val="7E479C"/>
    <a:srgbClr val="4555A5"/>
    <a:srgbClr val="38A4DD"/>
    <a:srgbClr val="8BC249"/>
    <a:srgbClr val="F8972C"/>
    <a:srgbClr val="F26338"/>
    <a:srgbClr val="EC454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2" autoAdjust="0"/>
    <p:restoredTop sz="70116" autoAdjust="0"/>
  </p:normalViewPr>
  <p:slideViewPr>
    <p:cSldViewPr snapToGrid="0">
      <p:cViewPr varScale="1">
        <p:scale>
          <a:sx n="76" d="100"/>
          <a:sy n="76" d="100"/>
        </p:scale>
        <p:origin x="243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575" cy="511175"/>
          </a:xfrm>
          <a:prstGeom prst="rect">
            <a:avLst/>
          </a:prstGeom>
        </p:spPr>
        <p:txBody>
          <a:bodyPr vert="horz" lIns="91423" tIns="45711" rIns="91423" bIns="45711" rtlCol="0"/>
          <a:lstStyle>
            <a:lvl1pPr algn="l">
              <a:defRPr sz="1200"/>
            </a:lvl1pPr>
          </a:lstStyle>
          <a:p>
            <a:endParaRPr lang="en-GB"/>
          </a:p>
        </p:txBody>
      </p:sp>
      <p:sp>
        <p:nvSpPr>
          <p:cNvPr id="3" name="Date Placeholder 2"/>
          <p:cNvSpPr>
            <a:spLocks noGrp="1"/>
          </p:cNvSpPr>
          <p:nvPr>
            <p:ph type="dt" sz="quarter" idx="1"/>
          </p:nvPr>
        </p:nvSpPr>
        <p:spPr>
          <a:xfrm>
            <a:off x="4021139" y="1"/>
            <a:ext cx="3076575" cy="511175"/>
          </a:xfrm>
          <a:prstGeom prst="rect">
            <a:avLst/>
          </a:prstGeom>
        </p:spPr>
        <p:txBody>
          <a:bodyPr vert="horz" lIns="91423" tIns="45711" rIns="91423" bIns="45711" rtlCol="0"/>
          <a:lstStyle>
            <a:lvl1pPr algn="r">
              <a:defRPr sz="1200"/>
            </a:lvl1pPr>
          </a:lstStyle>
          <a:p>
            <a:fld id="{5B3775AB-42D6-411C-8026-5C894FECFBCC}" type="datetimeFigureOut">
              <a:rPr lang="en-GB" smtClean="0"/>
              <a:t>01/10/2021</a:t>
            </a:fld>
            <a:endParaRPr lang="en-GB"/>
          </a:p>
        </p:txBody>
      </p:sp>
      <p:sp>
        <p:nvSpPr>
          <p:cNvPr id="4" name="Footer Placeholder 3"/>
          <p:cNvSpPr>
            <a:spLocks noGrp="1"/>
          </p:cNvSpPr>
          <p:nvPr>
            <p:ph type="ftr" sz="quarter" idx="2"/>
          </p:nvPr>
        </p:nvSpPr>
        <p:spPr>
          <a:xfrm>
            <a:off x="0" y="9710739"/>
            <a:ext cx="3076575" cy="511175"/>
          </a:xfrm>
          <a:prstGeom prst="rect">
            <a:avLst/>
          </a:prstGeom>
        </p:spPr>
        <p:txBody>
          <a:bodyPr vert="horz" lIns="91423" tIns="45711" rIns="91423" bIns="45711" rtlCol="0" anchor="b"/>
          <a:lstStyle>
            <a:lvl1pPr algn="l">
              <a:defRPr sz="1200"/>
            </a:lvl1pPr>
          </a:lstStyle>
          <a:p>
            <a:endParaRPr lang="en-GB"/>
          </a:p>
        </p:txBody>
      </p:sp>
      <p:sp>
        <p:nvSpPr>
          <p:cNvPr id="5" name="Slide Number Placeholder 4"/>
          <p:cNvSpPr>
            <a:spLocks noGrp="1"/>
          </p:cNvSpPr>
          <p:nvPr>
            <p:ph type="sldNum" sz="quarter" idx="3"/>
          </p:nvPr>
        </p:nvSpPr>
        <p:spPr>
          <a:xfrm>
            <a:off x="4021139" y="9710739"/>
            <a:ext cx="3076575" cy="511175"/>
          </a:xfrm>
          <a:prstGeom prst="rect">
            <a:avLst/>
          </a:prstGeom>
        </p:spPr>
        <p:txBody>
          <a:bodyPr vert="horz" lIns="91423" tIns="45711" rIns="91423" bIns="45711" rtlCol="0" anchor="b"/>
          <a:lstStyle>
            <a:lvl1pPr algn="r">
              <a:defRPr sz="1200"/>
            </a:lvl1pPr>
          </a:lstStyle>
          <a:p>
            <a:fld id="{9D5F1EFA-B3F1-4FFD-B1F1-D6458B7B7037}" type="slidenum">
              <a:rPr lang="en-GB" smtClean="0"/>
              <a:t>‹#›</a:t>
            </a:fld>
            <a:endParaRPr lang="en-GB"/>
          </a:p>
        </p:txBody>
      </p:sp>
    </p:spTree>
    <p:extLst>
      <p:ext uri="{BB962C8B-B14F-4D97-AF65-F5344CB8AC3E}">
        <p14:creationId xmlns:p14="http://schemas.microsoft.com/office/powerpoint/2010/main" val="255067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175"/>
          </a:xfrm>
          <a:prstGeom prst="rect">
            <a:avLst/>
          </a:prstGeom>
        </p:spPr>
        <p:txBody>
          <a:bodyPr vert="horz" lIns="98965" tIns="49484" rIns="98965" bIns="49484" rtlCol="0"/>
          <a:lstStyle>
            <a:lvl1pPr algn="l">
              <a:defRPr sz="1300"/>
            </a:lvl1pPr>
          </a:lstStyle>
          <a:p>
            <a:endParaRPr lang="en-GB"/>
          </a:p>
        </p:txBody>
      </p:sp>
      <p:sp>
        <p:nvSpPr>
          <p:cNvPr id="3" name="Date Placeholder 2"/>
          <p:cNvSpPr>
            <a:spLocks noGrp="1"/>
          </p:cNvSpPr>
          <p:nvPr>
            <p:ph type="dt" idx="1"/>
          </p:nvPr>
        </p:nvSpPr>
        <p:spPr>
          <a:xfrm>
            <a:off x="4021295" y="1"/>
            <a:ext cx="3076363" cy="511175"/>
          </a:xfrm>
          <a:prstGeom prst="rect">
            <a:avLst/>
          </a:prstGeom>
        </p:spPr>
        <p:txBody>
          <a:bodyPr vert="horz" lIns="98965" tIns="49484" rIns="98965" bIns="49484" rtlCol="0"/>
          <a:lstStyle>
            <a:lvl1pPr algn="r">
              <a:defRPr sz="1300"/>
            </a:lvl1pPr>
          </a:lstStyle>
          <a:p>
            <a:fld id="{C448A1C9-77A0-4F3A-AA06-F54AD648F7E2}" type="datetimeFigureOut">
              <a:rPr lang="en-GB" smtClean="0"/>
              <a:pPr/>
              <a:t>01/10/2021</a:t>
            </a:fld>
            <a:endParaRPr lang="en-GB"/>
          </a:p>
        </p:txBody>
      </p:sp>
      <p:sp>
        <p:nvSpPr>
          <p:cNvPr id="4" name="Slide Image Placeholder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8965" tIns="49484" rIns="98965" bIns="49484" rtlCol="0" anchor="ctr"/>
          <a:lstStyle/>
          <a:p>
            <a:endParaRPr lang="en-GB"/>
          </a:p>
        </p:txBody>
      </p:sp>
      <p:sp>
        <p:nvSpPr>
          <p:cNvPr id="5" name="Notes Placeholder 4"/>
          <p:cNvSpPr>
            <a:spLocks noGrp="1"/>
          </p:cNvSpPr>
          <p:nvPr>
            <p:ph type="body" sz="quarter" idx="3"/>
          </p:nvPr>
        </p:nvSpPr>
        <p:spPr>
          <a:xfrm>
            <a:off x="709930" y="4856164"/>
            <a:ext cx="5679440" cy="4600575"/>
          </a:xfrm>
          <a:prstGeom prst="rect">
            <a:avLst/>
          </a:prstGeom>
        </p:spPr>
        <p:txBody>
          <a:bodyPr vert="horz" lIns="98965" tIns="49484" rIns="98965" bIns="494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710552"/>
            <a:ext cx="3076363" cy="511175"/>
          </a:xfrm>
          <a:prstGeom prst="rect">
            <a:avLst/>
          </a:prstGeom>
        </p:spPr>
        <p:txBody>
          <a:bodyPr vert="horz" lIns="98965" tIns="49484" rIns="98965" bIns="49484" rtlCol="0" anchor="b"/>
          <a:lstStyle>
            <a:lvl1pPr algn="l">
              <a:defRPr sz="1300"/>
            </a:lvl1pPr>
          </a:lstStyle>
          <a:p>
            <a:endParaRPr lang="en-GB"/>
          </a:p>
        </p:txBody>
      </p:sp>
      <p:sp>
        <p:nvSpPr>
          <p:cNvPr id="7" name="Slide Number Placeholder 6"/>
          <p:cNvSpPr>
            <a:spLocks noGrp="1"/>
          </p:cNvSpPr>
          <p:nvPr>
            <p:ph type="sldNum" sz="quarter" idx="5"/>
          </p:nvPr>
        </p:nvSpPr>
        <p:spPr>
          <a:xfrm>
            <a:off x="4021295" y="9710552"/>
            <a:ext cx="3076363" cy="511175"/>
          </a:xfrm>
          <a:prstGeom prst="rect">
            <a:avLst/>
          </a:prstGeom>
        </p:spPr>
        <p:txBody>
          <a:bodyPr vert="horz" lIns="98965" tIns="49484" rIns="98965" bIns="49484" rtlCol="0" anchor="b"/>
          <a:lstStyle>
            <a:lvl1pPr algn="r">
              <a:defRPr sz="1300"/>
            </a:lvl1pPr>
          </a:lstStyle>
          <a:p>
            <a:fld id="{0269A239-DF3A-4D0C-A85B-69FB5CB1A26C}" type="slidenum">
              <a:rPr lang="en-GB" smtClean="0"/>
              <a:pPr/>
              <a:t>‹#›</a:t>
            </a:fld>
            <a:endParaRPr lang="en-GB"/>
          </a:p>
        </p:txBody>
      </p:sp>
    </p:spTree>
    <p:extLst>
      <p:ext uri="{BB962C8B-B14F-4D97-AF65-F5344CB8AC3E}">
        <p14:creationId xmlns:p14="http://schemas.microsoft.com/office/powerpoint/2010/main" val="404846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i="1" baseline="0" dirty="0"/>
              <a:t>Best Evidence Science Teaching (BEST)</a:t>
            </a:r>
            <a:r>
              <a:rPr lang="en-GB" sz="1600" baseline="0" dirty="0"/>
              <a:t> provides a large, online collection of </a:t>
            </a:r>
            <a:r>
              <a:rPr lang="en-GB" sz="1600" b="1" baseline="0" dirty="0"/>
              <a:t>FREE</a:t>
            </a:r>
            <a:r>
              <a:rPr lang="en-GB" sz="1600" baseline="0" dirty="0"/>
              <a:t> research-informed resources to support science teaching in secondary schools (age 11-16). The resources help teachers to test and consolidate students’ understanding of key concepts in science, to facilitate better progression.</a:t>
            </a:r>
          </a:p>
          <a:p>
            <a:endParaRPr lang="en-GB" sz="1600" baseline="0" dirty="0"/>
          </a:p>
          <a:p>
            <a:r>
              <a:rPr lang="en-GB" sz="1600" baseline="0" dirty="0"/>
              <a:t>The resources have been developed from the best </a:t>
            </a:r>
            <a:r>
              <a:rPr lang="en-GB" sz="1600" b="1" baseline="0" dirty="0"/>
              <a:t>research evidence</a:t>
            </a:r>
            <a:r>
              <a:rPr lang="en-GB" sz="1600" baseline="0" dirty="0"/>
              <a:t> we can find on:</a:t>
            </a:r>
          </a:p>
          <a:p>
            <a:pPr marL="285750" indent="-285750">
              <a:buFontTx/>
              <a:buChar char="-"/>
            </a:pPr>
            <a:r>
              <a:rPr lang="en-GB" sz="1600" baseline="0" dirty="0"/>
              <a:t>common misunderstandings in science</a:t>
            </a:r>
          </a:p>
          <a:p>
            <a:pPr marL="285750" indent="-285750">
              <a:buFontTx/>
              <a:buChar char="-"/>
            </a:pPr>
            <a:r>
              <a:rPr lang="en-GB" sz="1600" baseline="0" dirty="0"/>
              <a:t>effective diagnostic questioning and formative assessment</a:t>
            </a:r>
          </a:p>
          <a:p>
            <a:pPr marL="285750" indent="-285750">
              <a:buFontTx/>
              <a:buChar char="-"/>
            </a:pPr>
            <a:r>
              <a:rPr lang="en-GB" sz="1600" baseline="0" dirty="0"/>
              <a:t>constructivist approaches to building understanding</a:t>
            </a:r>
          </a:p>
          <a:p>
            <a:pPr marL="285750" indent="-285750">
              <a:buFontTx/>
              <a:buChar char="-"/>
            </a:pPr>
            <a:r>
              <a:rPr lang="en-GB" sz="1600" baseline="0" dirty="0"/>
              <a:t>effective sequencing of key concepts.</a:t>
            </a:r>
          </a:p>
          <a:p>
            <a:endParaRPr lang="en-GB" sz="1600" baseline="0"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1</a:t>
            </a:fld>
            <a:endParaRPr lang="en-GB"/>
          </a:p>
        </p:txBody>
      </p:sp>
    </p:spTree>
    <p:extLst>
      <p:ext uri="{BB962C8B-B14F-4D97-AF65-F5344CB8AC3E}">
        <p14:creationId xmlns:p14="http://schemas.microsoft.com/office/powerpoint/2010/main" val="3073793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on how the</a:t>
            </a:r>
            <a:r>
              <a:rPr lang="en-GB" baseline="0" dirty="0"/>
              <a:t> BEST resources can help with secondary science curriculum planning, watch the recording of our BEST Curriculum Planning webinar, presented as part of the ASE’s COVID-19 webinar series in 2020.</a:t>
            </a:r>
          </a:p>
          <a:p>
            <a:endParaRPr lang="en-GB" baseline="0" dirty="0"/>
          </a:p>
          <a:p>
            <a:r>
              <a:rPr lang="en-GB" dirty="0"/>
              <a:t>Watch the recording at: </a:t>
            </a:r>
            <a:r>
              <a:rPr lang="en-GB" b="1" dirty="0"/>
              <a:t>bit.ly/2Nmcbq3</a:t>
            </a:r>
          </a:p>
          <a:p>
            <a:r>
              <a:rPr lang="en-GB" dirty="0"/>
              <a:t>Password: ASECOVID9</a:t>
            </a:r>
          </a:p>
        </p:txBody>
      </p:sp>
      <p:sp>
        <p:nvSpPr>
          <p:cNvPr id="4" name="Slide Number Placeholder 3"/>
          <p:cNvSpPr>
            <a:spLocks noGrp="1"/>
          </p:cNvSpPr>
          <p:nvPr>
            <p:ph type="sldNum" sz="quarter" idx="10"/>
          </p:nvPr>
        </p:nvSpPr>
        <p:spPr/>
        <p:txBody>
          <a:bodyPr/>
          <a:lstStyle/>
          <a:p>
            <a:fld id="{0269A239-DF3A-4D0C-A85B-69FB5CB1A26C}" type="slidenum">
              <a:rPr lang="en-GB" smtClean="0"/>
              <a:pPr/>
              <a:t>10</a:t>
            </a:fld>
            <a:endParaRPr lang="en-GB"/>
          </a:p>
        </p:txBody>
      </p:sp>
    </p:spTree>
    <p:extLst>
      <p:ext uri="{BB962C8B-B14F-4D97-AF65-F5344CB8AC3E}">
        <p14:creationId xmlns:p14="http://schemas.microsoft.com/office/powerpoint/2010/main" val="2232255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BEST resources are developed based on careful consideration of the best available research evidence on learning pathways, common student misunderstandings, and effective teaching approaches.</a:t>
            </a:r>
          </a:p>
          <a:p>
            <a:endParaRPr lang="en-GB" baseline="0" dirty="0"/>
          </a:p>
          <a:p>
            <a:r>
              <a:rPr lang="en-GB" baseline="0" dirty="0"/>
              <a:t>All resources for age 11-14 have now been published. Resources for age 14-16 will be published on a topic-by-topic basis throughout 2021 and 2022.</a:t>
            </a:r>
          </a:p>
          <a:p>
            <a:endParaRPr lang="en-GB" baseline="0" dirty="0"/>
          </a:p>
          <a:p>
            <a:r>
              <a:rPr lang="en-GB" baseline="0" dirty="0"/>
              <a:t>Follow </a:t>
            </a:r>
            <a:r>
              <a:rPr lang="en-GB" b="1" baseline="0" dirty="0"/>
              <a:t>@</a:t>
            </a:r>
            <a:r>
              <a:rPr lang="en-GB" b="1" baseline="0" dirty="0" err="1"/>
              <a:t>BestEvSciTeach</a:t>
            </a:r>
            <a:r>
              <a:rPr lang="en-GB" baseline="0" dirty="0"/>
              <a:t> on Twitter to find out when new topics have been made available.</a:t>
            </a:r>
          </a:p>
        </p:txBody>
      </p:sp>
      <p:sp>
        <p:nvSpPr>
          <p:cNvPr id="4" name="Slide Number Placeholder 3"/>
          <p:cNvSpPr>
            <a:spLocks noGrp="1"/>
          </p:cNvSpPr>
          <p:nvPr>
            <p:ph type="sldNum" sz="quarter" idx="10"/>
          </p:nvPr>
        </p:nvSpPr>
        <p:spPr/>
        <p:txBody>
          <a:bodyPr/>
          <a:lstStyle/>
          <a:p>
            <a:fld id="{0269A239-DF3A-4D0C-A85B-69FB5CB1A26C}" type="slidenum">
              <a:rPr lang="en-GB" smtClean="0"/>
              <a:pPr/>
              <a:t>11</a:t>
            </a:fld>
            <a:endParaRPr lang="en-GB"/>
          </a:p>
        </p:txBody>
      </p:sp>
    </p:spTree>
    <p:extLst>
      <p:ext uri="{BB962C8B-B14F-4D97-AF65-F5344CB8AC3E}">
        <p14:creationId xmlns:p14="http://schemas.microsoft.com/office/powerpoint/2010/main" val="4196701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are delighted to announce that, thanks to the generosity of the Salters’ Institute, we have now secured funding for another three years of development work to extend </a:t>
            </a:r>
            <a:r>
              <a:rPr lang="en-GB" i="1" baseline="0" dirty="0"/>
              <a:t>Best Evidence Science Teaching</a:t>
            </a:r>
            <a:r>
              <a:rPr lang="en-GB" i="0" baseline="0" dirty="0"/>
              <a:t> up to age 16.</a:t>
            </a:r>
          </a:p>
          <a:p>
            <a:pPr marL="0" marR="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i="0" baseline="0" dirty="0"/>
              <a:t>Research and development work on BEST 14-16 is already underway, and resources are being published on a topic-by-topic basis through to the end of 2022. </a:t>
            </a:r>
          </a:p>
          <a:p>
            <a:pPr marL="0" marR="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BEST 14-16 resources will build upon our existing resources for 11-14, to facilitate progression in understanding across the 5-year secondary science curriculum.</a:t>
            </a:r>
          </a:p>
        </p:txBody>
      </p:sp>
      <p:sp>
        <p:nvSpPr>
          <p:cNvPr id="4" name="Slide Number Placeholder 3"/>
          <p:cNvSpPr>
            <a:spLocks noGrp="1"/>
          </p:cNvSpPr>
          <p:nvPr>
            <p:ph type="sldNum" sz="quarter" idx="10"/>
          </p:nvPr>
        </p:nvSpPr>
        <p:spPr/>
        <p:txBody>
          <a:bodyPr/>
          <a:lstStyle/>
          <a:p>
            <a:fld id="{0269A239-DF3A-4D0C-A85B-69FB5CB1A26C}" type="slidenum">
              <a:rPr lang="en-GB" smtClean="0"/>
              <a:pPr/>
              <a:t>12</a:t>
            </a:fld>
            <a:endParaRPr lang="en-GB"/>
          </a:p>
        </p:txBody>
      </p:sp>
    </p:spTree>
    <p:extLst>
      <p:ext uri="{BB962C8B-B14F-4D97-AF65-F5344CB8AC3E}">
        <p14:creationId xmlns:p14="http://schemas.microsoft.com/office/powerpoint/2010/main" val="3104263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9A239-DF3A-4D0C-A85B-69FB5CB1A26C}" type="slidenum">
              <a:rPr lang="en-GB" smtClean="0"/>
              <a:pPr/>
              <a:t>13</a:t>
            </a:fld>
            <a:endParaRPr lang="en-GB"/>
          </a:p>
        </p:txBody>
      </p:sp>
    </p:spTree>
    <p:extLst>
      <p:ext uri="{BB962C8B-B14F-4D97-AF65-F5344CB8AC3E}">
        <p14:creationId xmlns:p14="http://schemas.microsoft.com/office/powerpoint/2010/main" val="1390179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There have been high-level calls for teachers to engage in evidence-based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In 2016 the UK Government’s Department for Education published a white paper called </a:t>
            </a:r>
            <a:r>
              <a:rPr lang="en-GB" i="1" baseline="0" dirty="0"/>
              <a:t>Educational Excellence Everywhere</a:t>
            </a:r>
            <a:r>
              <a:rPr lang="en-GB" i="0" baseline="0" dirty="0"/>
              <a:t>, in which they said “We want a high quality teaching profession which embraces evidence-based practice to drive up standards in schools.” In 2018, the Royal Society and the British Academy jointly published a report called </a:t>
            </a:r>
            <a:r>
              <a:rPr lang="en-GB" i="1" baseline="0" dirty="0"/>
              <a:t>Harnessing Educational Research</a:t>
            </a:r>
            <a:r>
              <a:rPr lang="en-GB" i="0" baseline="0" dirty="0"/>
              <a:t>, in which they said that “educational policy and practice should be informed by the best available research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I’m sure we’d all agree with that, and in fact this is nothing new. The notion that evidence-based teaching is a good thing is not a new idea. And yet these calls persist – because there are considerable challenges in making it happen. It’s very difficult for teachers to bridge the gap between research evidence and what they do in class.</a:t>
            </a:r>
          </a:p>
        </p:txBody>
      </p:sp>
      <p:sp>
        <p:nvSpPr>
          <p:cNvPr id="4" name="Slide Number Placeholder 3"/>
          <p:cNvSpPr>
            <a:spLocks noGrp="1"/>
          </p:cNvSpPr>
          <p:nvPr>
            <p:ph type="sldNum" sz="quarter" idx="10"/>
          </p:nvPr>
        </p:nvSpPr>
        <p:spPr/>
        <p:txBody>
          <a:bodyPr/>
          <a:lstStyle/>
          <a:p>
            <a:fld id="{0269A239-DF3A-4D0C-A85B-69FB5CB1A26C}" type="slidenum">
              <a:rPr lang="en-GB" smtClean="0"/>
              <a:pPr/>
              <a:t>14</a:t>
            </a:fld>
            <a:endParaRPr lang="en-GB"/>
          </a:p>
        </p:txBody>
      </p:sp>
    </p:spTree>
    <p:extLst>
      <p:ext uri="{BB962C8B-B14F-4D97-AF65-F5344CB8AC3E}">
        <p14:creationId xmlns:p14="http://schemas.microsoft.com/office/powerpoint/2010/main" val="4181344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 </a:t>
            </a:r>
            <a:r>
              <a:rPr lang="en-GB" i="1" dirty="0"/>
              <a:t>Inside the Black Box</a:t>
            </a:r>
            <a:r>
              <a:rPr lang="en-GB" dirty="0"/>
              <a:t>, published in 1998, Black &amp; </a:t>
            </a:r>
            <a:r>
              <a:rPr lang="en-GB" dirty="0" err="1"/>
              <a:t>Wiliam</a:t>
            </a:r>
            <a:r>
              <a:rPr lang="en-GB" dirty="0"/>
              <a:t> highlight </a:t>
            </a:r>
            <a:r>
              <a:rPr lang="en-GB" baseline="0" dirty="0"/>
              <a:t>one of the main barriers: classroom teachers are just too busy to systematically survey and distil research evidence into something that can be used in a class next week, next term or next year. </a:t>
            </a:r>
            <a:r>
              <a:rPr lang="en-GB" i="0" baseline="0" dirty="0"/>
              <a:t>There are other challenges as well: much of the research is published in academic journals that schools don’t subscribe to, so the papers are hidden behind paywalls and teachers often can’t read more than the title and abstract.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Even if a teacher does have time to engage with science education research, one of the biggest hurdles they are likely to face is the question: where do I start?</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Black &amp; </a:t>
            </a:r>
            <a:r>
              <a:rPr lang="en-GB" baseline="0" dirty="0" err="1"/>
              <a:t>Wiliam</a:t>
            </a:r>
            <a:r>
              <a:rPr lang="en-GB" baseline="0" dirty="0"/>
              <a:t> go on to say that what teachers need is a variety of living examples of implementation. One way to provide that is with ready-made resources that teachers can use, which include information about the underpinning research evidence and data – where available – from classroom trials. From these, teachers can start to work out what might work – and then what </a:t>
            </a:r>
            <a:r>
              <a:rPr lang="en-GB" i="1" baseline="0" dirty="0"/>
              <a:t>does</a:t>
            </a:r>
            <a:r>
              <a:rPr lang="en-GB" baseline="0" dirty="0"/>
              <a:t> work – in their own classrooms.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In 2014 the NFER suggested that “intermediary bodies need to transform evidence for practice” - and that is exactly what the </a:t>
            </a:r>
            <a:r>
              <a:rPr lang="en-GB" i="1" baseline="0" dirty="0"/>
              <a:t>Best Evidence Science Teaching</a:t>
            </a:r>
            <a:r>
              <a:rPr lang="en-GB" i="0" baseline="0" dirty="0"/>
              <a:t> project is aiming to do. The project is a major undertaking in research-informed curriculum development, aiming to make high-quality, research-evidence informed resources freely and widely available to teachers.</a:t>
            </a:r>
          </a:p>
        </p:txBody>
      </p:sp>
      <p:sp>
        <p:nvSpPr>
          <p:cNvPr id="4" name="Slide Number Placeholder 3"/>
          <p:cNvSpPr>
            <a:spLocks noGrp="1"/>
          </p:cNvSpPr>
          <p:nvPr>
            <p:ph type="sldNum" sz="quarter" idx="10"/>
          </p:nvPr>
        </p:nvSpPr>
        <p:spPr/>
        <p:txBody>
          <a:bodyPr/>
          <a:lstStyle/>
          <a:p>
            <a:fld id="{0269A239-DF3A-4D0C-A85B-69FB5CB1A26C}" type="slidenum">
              <a:rPr lang="en-GB" smtClean="0"/>
              <a:pPr/>
              <a:t>15</a:t>
            </a:fld>
            <a:endParaRPr lang="en-GB"/>
          </a:p>
        </p:txBody>
      </p:sp>
    </p:spTree>
    <p:extLst>
      <p:ext uri="{BB962C8B-B14F-4D97-AF65-F5344CB8AC3E}">
        <p14:creationId xmlns:p14="http://schemas.microsoft.com/office/powerpoint/2010/main" val="38985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9A239-DF3A-4D0C-A85B-69FB5CB1A26C}" type="slidenum">
              <a:rPr lang="en-GB" smtClean="0"/>
              <a:pPr/>
              <a:t>16</a:t>
            </a:fld>
            <a:endParaRPr lang="en-GB"/>
          </a:p>
        </p:txBody>
      </p:sp>
    </p:spTree>
    <p:extLst>
      <p:ext uri="{BB962C8B-B14F-4D97-AF65-F5344CB8AC3E}">
        <p14:creationId xmlns:p14="http://schemas.microsoft.com/office/powerpoint/2010/main" val="1264583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is one example of a diagnostic questions, taken from the hundreds of resources published as part of the </a:t>
            </a:r>
            <a:r>
              <a:rPr lang="en-GB" i="1" baseline="0" dirty="0"/>
              <a:t>Best Evidence Science Teaching</a:t>
            </a:r>
            <a:r>
              <a:rPr lang="en-GB" baseline="0" dirty="0"/>
              <a:t> collection. It’s aimed at lower secondary school students (age 11-14). It assesses understanding of the key concept that muscles are an essential part of organ systems.</a:t>
            </a:r>
          </a:p>
          <a:p>
            <a:endParaRPr lang="en-GB" baseline="0" dirty="0"/>
          </a:p>
          <a:p>
            <a:r>
              <a:rPr lang="en-GB" baseline="0" dirty="0"/>
              <a:t>The best answer is B – contracting muscles (a.k.a. peristalsis) is what is principally responsible for moving food through the digestive system. The other options, or ‘distracters’ as well call them, are misunderstandings that have been reported in the research literature as being common misunderstandings in children of lower secondary age.</a:t>
            </a:r>
          </a:p>
        </p:txBody>
      </p:sp>
      <p:sp>
        <p:nvSpPr>
          <p:cNvPr id="4" name="Slide Number Placeholder 3"/>
          <p:cNvSpPr>
            <a:spLocks noGrp="1"/>
          </p:cNvSpPr>
          <p:nvPr>
            <p:ph type="sldNum" sz="quarter" idx="10"/>
          </p:nvPr>
        </p:nvSpPr>
        <p:spPr/>
        <p:txBody>
          <a:bodyPr/>
          <a:lstStyle/>
          <a:p>
            <a:fld id="{0269A239-DF3A-4D0C-A85B-69FB5CB1A26C}" type="slidenum">
              <a:rPr lang="en-GB" smtClean="0"/>
              <a:pPr/>
              <a:t>17</a:t>
            </a:fld>
            <a:endParaRPr lang="en-GB"/>
          </a:p>
        </p:txBody>
      </p:sp>
    </p:spTree>
    <p:extLst>
      <p:ext uri="{BB962C8B-B14F-4D97-AF65-F5344CB8AC3E}">
        <p14:creationId xmlns:p14="http://schemas.microsoft.com/office/powerpoint/2010/main" val="3854004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question was built</a:t>
            </a:r>
            <a:r>
              <a:rPr lang="en-GB" baseline="0" dirty="0"/>
              <a:t> from research evidence on common preconceptions and misunderstandings that school-age children have, and you can see some of that summarised here. The research suggests that children tend to be more focussed on organs rather than muscles when thinking about what’s inside them, they don’t tend to think about the presence and roles of muscles in organs systems, and they think that food just moves through the digestive tract because of gravity or because other body movements such as walking help the food to be shuffled along.</a:t>
            </a:r>
          </a:p>
          <a:p>
            <a:endParaRPr lang="en-GB" baseline="0" dirty="0"/>
          </a:p>
          <a:p>
            <a:r>
              <a:rPr lang="en-GB" baseline="0" dirty="0"/>
              <a:t>To find, and access, this kind of research is often not easy for busy teachers. We’re working to locate this evidence on there behalf, and using it to build good diagnostic questions.</a:t>
            </a:r>
            <a:endParaRPr lang="en-GB"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18</a:t>
            </a:fld>
            <a:endParaRPr lang="en-GB"/>
          </a:p>
        </p:txBody>
      </p:sp>
    </p:spTree>
    <p:extLst>
      <p:ext uri="{BB962C8B-B14F-4D97-AF65-F5344CB8AC3E}">
        <p14:creationId xmlns:p14="http://schemas.microsoft.com/office/powerpoint/2010/main" val="1303021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one of the </a:t>
            </a:r>
            <a:r>
              <a:rPr lang="en-GB" i="1" dirty="0"/>
              <a:t>Best</a:t>
            </a:r>
            <a:r>
              <a:rPr lang="en-GB" i="1" baseline="0" dirty="0"/>
              <a:t> Evidence Science Teaching</a:t>
            </a:r>
            <a:r>
              <a:rPr lang="en-GB" baseline="0" dirty="0"/>
              <a:t> </a:t>
            </a:r>
            <a:r>
              <a:rPr lang="en-GB" dirty="0"/>
              <a:t>resources is provided with teacher notes that include a section called “What does the research say?”. That section provides a short summary of the underpinning research and useful teaching approaches. It’s usually just a couple of paragraphs, so it’s quick and easy to read – but gives a teacher insight into some research that they might not otherwise have seen. We also provide a references list for anybody who wishes to read further.</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From trials in schools, we have evidence that these research notes can function as bitesize episodes of self-directed professional development, which can lead to small but impactful changes in classroom practices. A paper</a:t>
            </a:r>
            <a:r>
              <a:rPr lang="en-GB" baseline="0" dirty="0"/>
              <a:t> describing our findings was published in the December 2020 issue of </a:t>
            </a:r>
            <a:r>
              <a:rPr lang="en-GB" i="1" baseline="0" dirty="0"/>
              <a:t>School Science Review</a:t>
            </a:r>
            <a:r>
              <a:rPr lang="en-GB" baseline="0" dirty="0"/>
              <a:t>*. Free access to the paper is available at:</a:t>
            </a:r>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a:t>https://www.ase.org.uk/system/files/SSR_December_2020_055-063_Atkinson.pdf</a:t>
            </a:r>
            <a:endParaRPr lang="en-GB" i="1" dirty="0"/>
          </a:p>
          <a:p>
            <a:endParaRPr lang="en-GB" baseline="0" dirty="0"/>
          </a:p>
          <a:p>
            <a:r>
              <a:rPr lang="en-GB" baseline="0" dirty="0"/>
              <a:t>* Atkinson, L., Dunlop, L., Bennett, J., </a:t>
            </a:r>
            <a:r>
              <a:rPr lang="en-GB" baseline="0" dirty="0" err="1"/>
              <a:t>Fairhurst</a:t>
            </a:r>
            <a:r>
              <a:rPr lang="en-GB" baseline="0" dirty="0"/>
              <a:t>, P. and Moore, A. (2020) Best Evidence Science Teaching: research evidence in action. </a:t>
            </a:r>
            <a:r>
              <a:rPr lang="en-GB" i="1" baseline="0" dirty="0"/>
              <a:t>School Science Review</a:t>
            </a:r>
            <a:r>
              <a:rPr lang="en-GB" baseline="0" dirty="0"/>
              <a:t>, 102 (379), 55-63.</a:t>
            </a:r>
            <a:endParaRPr lang="en-GB"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19</a:t>
            </a:fld>
            <a:endParaRPr lang="en-GB"/>
          </a:p>
        </p:txBody>
      </p:sp>
    </p:spTree>
    <p:extLst>
      <p:ext uri="{BB962C8B-B14F-4D97-AF65-F5344CB8AC3E}">
        <p14:creationId xmlns:p14="http://schemas.microsoft.com/office/powerpoint/2010/main" val="7779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9A239-DF3A-4D0C-A85B-69FB5CB1A26C}" type="slidenum">
              <a:rPr lang="en-GB" smtClean="0"/>
              <a:pPr/>
              <a:t>2</a:t>
            </a:fld>
            <a:endParaRPr lang="en-GB"/>
          </a:p>
        </p:txBody>
      </p:sp>
    </p:spTree>
    <p:extLst>
      <p:ext uri="{BB962C8B-B14F-4D97-AF65-F5344CB8AC3E}">
        <p14:creationId xmlns:p14="http://schemas.microsoft.com/office/powerpoint/2010/main" val="4264495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t>
            </a:r>
            <a:r>
              <a:rPr lang="en-GB" baseline="0" dirty="0"/>
              <a:t>he answer options in the diagnostic question have been chosen carefully to reflect the common misunderstandings that have been reported in the research literature.</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All of the resources are provided in editable formats (Word and PowerPoint), so teachers can tweak the wording to suit their students, and can copy and paste the slides into their own lesson presentations.</a:t>
            </a:r>
          </a:p>
          <a:p>
            <a:endParaRPr lang="en-GB" sz="16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Teachers could</a:t>
            </a:r>
            <a:r>
              <a:rPr lang="en-GB" baseline="0" dirty="0"/>
              <a:t> use various</a:t>
            </a:r>
            <a:r>
              <a:rPr lang="en-GB" dirty="0"/>
              <a:t> approaches</a:t>
            </a:r>
            <a:r>
              <a:rPr lang="en-GB" baseline="0" dirty="0"/>
              <a:t> to collect students’ responses to the question, e.g. </a:t>
            </a:r>
            <a:r>
              <a:rPr lang="en-GB" sz="1200" kern="1200" dirty="0">
                <a:solidFill>
                  <a:schemeClr val="tx1"/>
                </a:solidFill>
                <a:effectLst/>
                <a:latin typeface="+mn-lt"/>
                <a:ea typeface="+mn-ea"/>
                <a:cs typeface="+mn-cs"/>
              </a:rPr>
              <a:t>a show of hands</a:t>
            </a:r>
            <a:r>
              <a:rPr lang="en-GB" sz="1200" kern="1200" baseline="0" dirty="0">
                <a:solidFill>
                  <a:schemeClr val="tx1"/>
                </a:solidFill>
                <a:effectLst/>
                <a:latin typeface="+mn-lt"/>
                <a:ea typeface="+mn-ea"/>
                <a:cs typeface="+mn-cs"/>
              </a:rPr>
              <a:t>, an</a:t>
            </a:r>
            <a:r>
              <a:rPr lang="en-GB" sz="1200" kern="1200" dirty="0">
                <a:solidFill>
                  <a:schemeClr val="tx1"/>
                </a:solidFill>
                <a:effectLst/>
                <a:latin typeface="+mn-lt"/>
                <a:ea typeface="+mn-ea"/>
                <a:cs typeface="+mn-cs"/>
              </a:rPr>
              <a:t>swers on mini-whiteboards, electronic voting mechanisms (e.g. </a:t>
            </a:r>
            <a:r>
              <a:rPr lang="en-GB" sz="1200" kern="1200" dirty="0" err="1">
                <a:solidFill>
                  <a:schemeClr val="tx1"/>
                </a:solidFill>
                <a:effectLst/>
                <a:latin typeface="+mn-lt"/>
                <a:ea typeface="+mn-ea"/>
                <a:cs typeface="+mn-cs"/>
              </a:rPr>
              <a:t>Plickers</a:t>
            </a:r>
            <a:r>
              <a:rPr lang="en-GB" sz="1200" kern="1200" baseline="0" dirty="0">
                <a:solidFill>
                  <a:schemeClr val="tx1"/>
                </a:solidFill>
                <a:effectLst/>
                <a:latin typeface="+mn-lt"/>
                <a:ea typeface="+mn-ea"/>
                <a:cs typeface="+mn-cs"/>
              </a:rPr>
              <a:t> app), as</a:t>
            </a:r>
            <a:r>
              <a:rPr lang="en-GB" sz="1200" kern="1200" dirty="0">
                <a:solidFill>
                  <a:schemeClr val="tx1"/>
                </a:solidFill>
                <a:effectLst/>
                <a:latin typeface="+mn-lt"/>
                <a:ea typeface="+mn-ea"/>
                <a:cs typeface="+mn-cs"/>
              </a:rPr>
              <a:t>k individual students to respond, or even a </a:t>
            </a:r>
            <a:r>
              <a:rPr lang="en-GB" sz="1600" kern="1200" dirty="0">
                <a:solidFill>
                  <a:schemeClr val="tx1"/>
                </a:solidFill>
                <a:effectLst/>
                <a:latin typeface="+mn-lt"/>
                <a:ea typeface="+mn-ea"/>
                <a:cs typeface="+mn-cs"/>
              </a:rPr>
              <a:t>pen and paper task. The </a:t>
            </a:r>
            <a:r>
              <a:rPr lang="en-GB" baseline="0" dirty="0"/>
              <a:t>approach they decide to use depends on what they think will provide the most useful information about what their students are thinking.</a:t>
            </a:r>
            <a:endParaRPr lang="en-GB" dirty="0"/>
          </a:p>
          <a:p>
            <a:endParaRPr lang="en-GB" dirty="0"/>
          </a:p>
          <a:p>
            <a:r>
              <a:rPr lang="en-GB" dirty="0"/>
              <a:t>This is not an exam question – we’re not necessarily simply looking for students to pick the one expected answer. The pattern of responses in a class provides a picture of the landscape of understanding and misconceptions in the room. Students may want to pick more</a:t>
            </a:r>
            <a:r>
              <a:rPr lang="en-GB" baseline="0" dirty="0"/>
              <a:t> than one answer – they may </a:t>
            </a:r>
            <a:r>
              <a:rPr lang="en-GB" dirty="0"/>
              <a:t>rightly think that gravity and other body movements will have some effect on the movement of food through parts of the digestive system – and</a:t>
            </a:r>
            <a:r>
              <a:rPr lang="en-GB" baseline="0" dirty="0"/>
              <a:t> it’s useful to know if this is what students are thinking</a:t>
            </a:r>
            <a:r>
              <a:rPr lang="en-GB" dirty="0"/>
              <a:t>.</a:t>
            </a:r>
          </a:p>
          <a:p>
            <a:endParaRPr lang="en-GB" dirty="0"/>
          </a:p>
          <a:p>
            <a:pPr lvl="0"/>
            <a:r>
              <a:rPr lang="en-GB" sz="1200" kern="1200" dirty="0">
                <a:solidFill>
                  <a:schemeClr val="tx1"/>
                </a:solidFill>
                <a:effectLst/>
                <a:latin typeface="+mn-lt"/>
                <a:ea typeface="+mn-ea"/>
                <a:cs typeface="+mn-cs"/>
              </a:rPr>
              <a:t>Similarly, teachers can decide when to</a:t>
            </a:r>
            <a:r>
              <a:rPr lang="en-GB" sz="1200" kern="1200" baseline="0" dirty="0">
                <a:solidFill>
                  <a:schemeClr val="tx1"/>
                </a:solidFill>
                <a:effectLst/>
                <a:latin typeface="+mn-lt"/>
                <a:ea typeface="+mn-ea"/>
                <a:cs typeface="+mn-cs"/>
              </a:rPr>
              <a:t> use this diagnostic question, e.g. a</a:t>
            </a:r>
            <a:r>
              <a:rPr lang="en-GB" sz="1200" kern="1200" dirty="0">
                <a:solidFill>
                  <a:schemeClr val="tx1"/>
                </a:solidFill>
                <a:effectLst/>
                <a:latin typeface="+mn-lt"/>
                <a:ea typeface="+mn-ea"/>
                <a:cs typeface="+mn-cs"/>
              </a:rPr>
              <a:t>t the start of a lesson to check students’ prior understanding,</a:t>
            </a:r>
            <a:r>
              <a:rPr lang="en-GB" sz="1200" kern="1200" baseline="0" dirty="0">
                <a:solidFill>
                  <a:schemeClr val="tx1"/>
                </a:solidFill>
                <a:effectLst/>
                <a:latin typeface="+mn-lt"/>
                <a:ea typeface="+mn-ea"/>
                <a:cs typeface="+mn-cs"/>
              </a:rPr>
              <a:t> or p</a:t>
            </a:r>
            <a:r>
              <a:rPr lang="en-GB" sz="1200" kern="1200" dirty="0">
                <a:solidFill>
                  <a:schemeClr val="tx1"/>
                </a:solidFill>
                <a:effectLst/>
                <a:latin typeface="+mn-lt"/>
                <a:ea typeface="+mn-ea"/>
                <a:cs typeface="+mn-cs"/>
              </a:rPr>
              <a:t>art-way through a lesson to check whether the class is ready to move on,</a:t>
            </a:r>
            <a:r>
              <a:rPr lang="en-GB" sz="1200" kern="1200" baseline="0" dirty="0">
                <a:solidFill>
                  <a:schemeClr val="tx1"/>
                </a:solidFill>
                <a:effectLst/>
                <a:latin typeface="+mn-lt"/>
                <a:ea typeface="+mn-ea"/>
                <a:cs typeface="+mn-cs"/>
              </a:rPr>
              <a:t> or a</a:t>
            </a:r>
            <a:r>
              <a:rPr lang="en-GB" sz="1200" kern="1200" dirty="0">
                <a:solidFill>
                  <a:schemeClr val="tx1"/>
                </a:solidFill>
                <a:effectLst/>
                <a:latin typeface="+mn-lt"/>
                <a:ea typeface="+mn-ea"/>
                <a:cs typeface="+mn-cs"/>
              </a:rPr>
              <a:t>t the end of a lesson to find out what the students have understood,</a:t>
            </a:r>
            <a:r>
              <a:rPr lang="en-GB" sz="1200" kern="1200" baseline="0" dirty="0">
                <a:solidFill>
                  <a:schemeClr val="tx1"/>
                </a:solidFill>
                <a:effectLst/>
                <a:latin typeface="+mn-lt"/>
                <a:ea typeface="+mn-ea"/>
                <a:cs typeface="+mn-cs"/>
              </a:rPr>
              <a:t> </a:t>
            </a:r>
            <a:r>
              <a:rPr lang="en-GB" sz="1600" kern="1200" dirty="0">
                <a:solidFill>
                  <a:schemeClr val="tx1"/>
                </a:solidFill>
                <a:effectLst/>
                <a:latin typeface="+mn-lt"/>
                <a:ea typeface="+mn-ea"/>
                <a:cs typeface="+mn-cs"/>
              </a:rPr>
              <a:t>to help the teacher plan for the next lesson.</a:t>
            </a:r>
            <a:r>
              <a:rPr lang="en-GB" sz="2000" kern="1200" baseline="0" dirty="0">
                <a:solidFill>
                  <a:schemeClr val="tx1"/>
                </a:solidFill>
                <a:effectLst/>
                <a:latin typeface="+mn-lt"/>
                <a:ea typeface="+mn-ea"/>
                <a:cs typeface="+mn-cs"/>
              </a:rPr>
              <a:t> Techers should u</a:t>
            </a:r>
            <a:r>
              <a:rPr lang="en-GB" baseline="0" dirty="0"/>
              <a:t>se the question at a time that provides them with useful information about what their students understand, to help them plan more effectively what to do next and how to deal with misunderstandings before moving on.</a:t>
            </a:r>
          </a:p>
          <a:p>
            <a:pPr lvl="0"/>
            <a:endParaRPr lang="en-GB" baseline="0" dirty="0"/>
          </a:p>
          <a:p>
            <a:pPr lvl="0"/>
            <a:r>
              <a:rPr lang="en-GB" baseline="0" dirty="0"/>
              <a:t>For instance, t</a:t>
            </a:r>
            <a:r>
              <a:rPr lang="en-GB" dirty="0"/>
              <a:t>he question could be used as the basis for a discussion with students; e.g. why did they pick the answers they did? What do they think are the relative contributions of these factors in moving food through the digestive system? What would their answer be if the question was asked about a person who was lying down, or was motionless because they are asleep, or was an astronaut in space?</a:t>
            </a:r>
          </a:p>
          <a:p>
            <a:endParaRPr lang="en-GB" dirty="0"/>
          </a:p>
          <a:p>
            <a:r>
              <a:rPr lang="en-GB" dirty="0"/>
              <a:t>The diagnostic questions in </a:t>
            </a:r>
            <a:r>
              <a:rPr lang="en-GB" i="1" dirty="0"/>
              <a:t>Best Evidence Science Teaching</a:t>
            </a:r>
            <a:r>
              <a:rPr lang="en-GB" dirty="0"/>
              <a:t> are coupled with ‘response activities’ to help teachers respond effectively. When the evidence provided by a diagnostic question is used to decide what happens next, it becomes truly formative. The “E” in </a:t>
            </a:r>
            <a:r>
              <a:rPr lang="en-GB" i="1" dirty="0"/>
              <a:t>Best Evidence Science Teaching</a:t>
            </a:r>
            <a:r>
              <a:rPr lang="en-GB" dirty="0"/>
              <a:t> works in two ways – we’re using research evidence to develop the resources, and they provide you with the evidence you need about your students’ knowledge and understanding to help them make progress.</a:t>
            </a:r>
          </a:p>
        </p:txBody>
      </p:sp>
      <p:sp>
        <p:nvSpPr>
          <p:cNvPr id="4" name="Slide Number Placeholder 3"/>
          <p:cNvSpPr>
            <a:spLocks noGrp="1"/>
          </p:cNvSpPr>
          <p:nvPr>
            <p:ph type="sldNum" sz="quarter" idx="10"/>
          </p:nvPr>
        </p:nvSpPr>
        <p:spPr/>
        <p:txBody>
          <a:bodyPr/>
          <a:lstStyle/>
          <a:p>
            <a:fld id="{0269A239-DF3A-4D0C-A85B-69FB5CB1A26C}" type="slidenum">
              <a:rPr lang="en-GB" smtClean="0"/>
              <a:pPr/>
              <a:t>20</a:t>
            </a:fld>
            <a:endParaRPr lang="en-GB"/>
          </a:p>
        </p:txBody>
      </p:sp>
    </p:spTree>
    <p:extLst>
      <p:ext uri="{BB962C8B-B14F-4D97-AF65-F5344CB8AC3E}">
        <p14:creationId xmlns:p14="http://schemas.microsoft.com/office/powerpoint/2010/main" val="3854004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There are some common formats of diagnostic questions that we have used – not exclusively – but repeatedly t</a:t>
            </a:r>
            <a:r>
              <a:rPr lang="en-GB" dirty="0"/>
              <a:t>hroughout the</a:t>
            </a:r>
            <a:r>
              <a:rPr lang="en-GB" baseline="0" dirty="0"/>
              <a:t> </a:t>
            </a:r>
            <a:r>
              <a:rPr lang="en-GB" i="1" baseline="0" dirty="0"/>
              <a:t>Best Evidence Science Teaching</a:t>
            </a:r>
            <a:r>
              <a:rPr lang="en-GB" baseline="0" dirty="0"/>
              <a:t> resources, because they are powerfully diagnostic; that is, they provide very useful evidence about what students are thinking (what they understand, and what their misconceptions are), and why they are thinking it.</a:t>
            </a:r>
          </a:p>
          <a:p>
            <a:endParaRPr lang="en-GB" dirty="0"/>
          </a:p>
          <a:p>
            <a:r>
              <a:rPr lang="en-GB" dirty="0"/>
              <a:t>The</a:t>
            </a:r>
            <a:r>
              <a:rPr lang="en-GB" baseline="0" dirty="0"/>
              <a:t> following slides show examples of some of these useful formats of diagnostic questions.</a:t>
            </a:r>
            <a:endParaRPr lang="en-GB" dirty="0"/>
          </a:p>
        </p:txBody>
      </p:sp>
      <p:sp>
        <p:nvSpPr>
          <p:cNvPr id="4" name="Slide Number Placeholder 3"/>
          <p:cNvSpPr>
            <a:spLocks noGrp="1"/>
          </p:cNvSpPr>
          <p:nvPr>
            <p:ph type="sldNum" sz="quarter" idx="5"/>
          </p:nvPr>
        </p:nvSpPr>
        <p:spPr/>
        <p:txBody>
          <a:bodyPr/>
          <a:lstStyle/>
          <a:p>
            <a:fld id="{0269A239-DF3A-4D0C-A85B-69FB5CB1A26C}" type="slidenum">
              <a:rPr lang="en-GB" smtClean="0"/>
              <a:pPr/>
              <a:t>21</a:t>
            </a:fld>
            <a:endParaRPr lang="en-GB"/>
          </a:p>
        </p:txBody>
      </p:sp>
    </p:spTree>
    <p:extLst>
      <p:ext uri="{BB962C8B-B14F-4D97-AF65-F5344CB8AC3E}">
        <p14:creationId xmlns:p14="http://schemas.microsoft.com/office/powerpoint/2010/main" val="3917259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Simple multiple</a:t>
            </a:r>
            <a:r>
              <a:rPr lang="en-GB" b="1" baseline="0" dirty="0"/>
              <a:t> choice</a:t>
            </a:r>
            <a:endParaRPr lang="en-GB" b="1" dirty="0"/>
          </a:p>
          <a:p>
            <a:pPr lvl="0"/>
            <a:endParaRPr lang="en-GB" dirty="0"/>
          </a:p>
          <a:p>
            <a:pPr lvl="0"/>
            <a:r>
              <a:rPr lang="en-GB" dirty="0"/>
              <a:t>The answer options can be presented as words, numbers, pictures, graphs, equations... etc.</a:t>
            </a:r>
          </a:p>
          <a:p>
            <a:pPr lvl="0"/>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type of diagnostic question provides a quick way to gather evidence of learning. It could be completed individually, in small groups to encourage discussion, or with a whole class using a voting system. Students could vote</a:t>
            </a:r>
            <a:r>
              <a:rPr lang="en-GB" baseline="0" dirty="0"/>
              <a:t> on the answer options using a show of hands, mini whiteboards, apps (e.g. </a:t>
            </a:r>
            <a:r>
              <a:rPr lang="en-GB" baseline="0" dirty="0" err="1"/>
              <a:t>Plickers</a:t>
            </a:r>
            <a:r>
              <a:rPr lang="en-GB" baseline="0" dirty="0"/>
              <a:t>), and so on.</a:t>
            </a:r>
            <a:endParaRPr lang="en-GB" dirty="0"/>
          </a:p>
          <a:p>
            <a:r>
              <a:rPr lang="en-GB" dirty="0"/>
              <a:t> </a:t>
            </a:r>
          </a:p>
          <a:p>
            <a:r>
              <a:rPr lang="en-GB" dirty="0"/>
              <a:t>The ‘distractors’ (the incorrect options) are developed from research on common misunderstandings, to reveal whether students hold these ideas. They are not obviously wrong to a student</a:t>
            </a:r>
            <a:r>
              <a:rPr lang="en-GB" baseline="0" dirty="0"/>
              <a:t> who holds these misconceptions; the question is more powerfully diagnostic (and testing) because the distractors are strong (i.e. tempting).</a:t>
            </a:r>
            <a:endParaRPr lang="en-GB"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22</a:t>
            </a:fld>
            <a:endParaRPr lang="en-GB"/>
          </a:p>
        </p:txBody>
      </p:sp>
    </p:spTree>
    <p:extLst>
      <p:ext uri="{BB962C8B-B14F-4D97-AF65-F5344CB8AC3E}">
        <p14:creationId xmlns:p14="http://schemas.microsoft.com/office/powerpoint/2010/main" val="2705107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Two-tier</a:t>
            </a:r>
            <a:r>
              <a:rPr lang="en-GB" b="1" baseline="0" dirty="0"/>
              <a:t> multiple choice</a:t>
            </a:r>
            <a:endParaRPr lang="en-GB" b="1" dirty="0"/>
          </a:p>
          <a:p>
            <a:pPr lvl="0"/>
            <a:endParaRPr lang="en-GB" dirty="0"/>
          </a:p>
          <a:p>
            <a:pPr lvl="0"/>
            <a:r>
              <a:rPr lang="en-GB" dirty="0"/>
              <a:t>This format is commonly used in the</a:t>
            </a:r>
            <a:r>
              <a:rPr lang="en-GB" baseline="0" dirty="0"/>
              <a:t> science education research literature.</a:t>
            </a:r>
            <a:endParaRPr lang="en-GB" dirty="0"/>
          </a:p>
          <a:p>
            <a:pPr lvl="0"/>
            <a:endParaRPr lang="en-GB" dirty="0"/>
          </a:p>
          <a:p>
            <a:pPr lvl="0"/>
            <a:r>
              <a:rPr lang="en-GB" dirty="0"/>
              <a:t>It provides more information about students’ thinking than a simple multiple choice question - it’s more powerfully diagnostic.</a:t>
            </a:r>
          </a:p>
          <a:p>
            <a:r>
              <a:rPr lang="en-GB" dirty="0"/>
              <a:t> </a:t>
            </a:r>
          </a:p>
          <a:p>
            <a:pPr lvl="0"/>
            <a:r>
              <a:rPr lang="en-GB" dirty="0"/>
              <a:t>In the first tier, students must select what they think is the correct or best answer. In the second tier, students must select the correct or best </a:t>
            </a:r>
            <a:r>
              <a:rPr lang="en-GB" i="1" dirty="0"/>
              <a:t>explanation</a:t>
            </a:r>
            <a:r>
              <a:rPr lang="en-GB" dirty="0"/>
              <a:t> for the answer they chose in the first tier.</a:t>
            </a:r>
          </a:p>
        </p:txBody>
      </p:sp>
      <p:sp>
        <p:nvSpPr>
          <p:cNvPr id="4" name="Slide Number Placeholder 3"/>
          <p:cNvSpPr>
            <a:spLocks noGrp="1"/>
          </p:cNvSpPr>
          <p:nvPr>
            <p:ph type="sldNum" sz="quarter" idx="10"/>
          </p:nvPr>
        </p:nvSpPr>
        <p:spPr/>
        <p:txBody>
          <a:bodyPr/>
          <a:lstStyle/>
          <a:p>
            <a:fld id="{0269A239-DF3A-4D0C-A85B-69FB5CB1A26C}" type="slidenum">
              <a:rPr lang="en-GB" smtClean="0"/>
              <a:pPr/>
              <a:t>23</a:t>
            </a:fld>
            <a:endParaRPr lang="en-GB"/>
          </a:p>
        </p:txBody>
      </p:sp>
    </p:spTree>
    <p:extLst>
      <p:ext uri="{BB962C8B-B14F-4D97-AF65-F5344CB8AC3E}">
        <p14:creationId xmlns:p14="http://schemas.microsoft.com/office/powerpoint/2010/main" val="3741055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Confidence grid</a:t>
            </a:r>
          </a:p>
          <a:p>
            <a:pPr lvl="0"/>
            <a:endParaRPr lang="en-GB" dirty="0"/>
          </a:p>
          <a:p>
            <a:pPr lvl="0"/>
            <a:r>
              <a:rPr lang="en-GB" dirty="0"/>
              <a:t>This formation provides more information about students’ thinking than a simple multiple choice question</a:t>
            </a:r>
            <a:r>
              <a:rPr lang="en-GB" baseline="0" dirty="0"/>
              <a:t> - </a:t>
            </a:r>
            <a:r>
              <a:rPr lang="en-GB" dirty="0"/>
              <a:t>it’s more powerfully diagnostic.</a:t>
            </a:r>
          </a:p>
          <a:p>
            <a:r>
              <a:rPr lang="en-GB" dirty="0"/>
              <a:t> </a:t>
            </a:r>
          </a:p>
          <a:p>
            <a:pPr lvl="0"/>
            <a:r>
              <a:rPr lang="en-GB" dirty="0"/>
              <a:t>Students must evaluate each statement in turn, rather than homing in on the correct answer. For each statement they must indicate their confidence in ruling-in or ruling-out the answer.</a:t>
            </a:r>
          </a:p>
        </p:txBody>
      </p:sp>
      <p:sp>
        <p:nvSpPr>
          <p:cNvPr id="4" name="Slide Number Placeholder 3"/>
          <p:cNvSpPr>
            <a:spLocks noGrp="1"/>
          </p:cNvSpPr>
          <p:nvPr>
            <p:ph type="sldNum" sz="quarter" idx="10"/>
          </p:nvPr>
        </p:nvSpPr>
        <p:spPr/>
        <p:txBody>
          <a:bodyPr/>
          <a:lstStyle/>
          <a:p>
            <a:fld id="{0269A239-DF3A-4D0C-A85B-69FB5CB1A26C}" type="slidenum">
              <a:rPr lang="en-GB" smtClean="0"/>
              <a:pPr/>
              <a:t>24</a:t>
            </a:fld>
            <a:endParaRPr lang="en-GB"/>
          </a:p>
        </p:txBody>
      </p:sp>
    </p:spTree>
    <p:extLst>
      <p:ext uri="{BB962C8B-B14F-4D97-AF65-F5344CB8AC3E}">
        <p14:creationId xmlns:p14="http://schemas.microsoft.com/office/powerpoint/2010/main" val="522605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Focussed cloze</a:t>
            </a:r>
          </a:p>
          <a:p>
            <a:pPr lvl="0"/>
            <a:endParaRPr lang="en-GB" dirty="0"/>
          </a:p>
          <a:p>
            <a:pPr lvl="0"/>
            <a:r>
              <a:rPr lang="en-GB" dirty="0"/>
              <a:t>A particular type of ‘fill the gaps’ (cloze) activity, in which there are only </a:t>
            </a:r>
            <a:r>
              <a:rPr lang="en-GB" b="1" dirty="0"/>
              <a:t>two</a:t>
            </a:r>
            <a:r>
              <a:rPr lang="en-GB" dirty="0"/>
              <a:t> words from which the student can choose to fill the gaps.</a:t>
            </a:r>
          </a:p>
          <a:p>
            <a:r>
              <a:rPr lang="en-GB" dirty="0"/>
              <a:t> </a:t>
            </a:r>
          </a:p>
          <a:p>
            <a:pPr lvl="0"/>
            <a:r>
              <a:rPr lang="en-GB" dirty="0"/>
              <a:t>The words provided to fill the gaps are a pair of words for which there is research evidence that they are commonly confused by students. Because there</a:t>
            </a:r>
            <a:r>
              <a:rPr lang="en-GB" baseline="0" dirty="0"/>
              <a:t> are</a:t>
            </a:r>
            <a:r>
              <a:rPr lang="en-GB" dirty="0"/>
              <a:t> lots of gaps but only two words, students really need to understand the difference between the two words to fill all the gaps correctly.</a:t>
            </a:r>
          </a:p>
        </p:txBody>
      </p:sp>
      <p:sp>
        <p:nvSpPr>
          <p:cNvPr id="4" name="Slide Number Placeholder 3"/>
          <p:cNvSpPr>
            <a:spLocks noGrp="1"/>
          </p:cNvSpPr>
          <p:nvPr>
            <p:ph type="sldNum" sz="quarter" idx="10"/>
          </p:nvPr>
        </p:nvSpPr>
        <p:spPr/>
        <p:txBody>
          <a:bodyPr/>
          <a:lstStyle/>
          <a:p>
            <a:fld id="{0269A239-DF3A-4D0C-A85B-69FB5CB1A26C}" type="slidenum">
              <a:rPr lang="en-GB" smtClean="0"/>
              <a:pPr/>
              <a:t>25</a:t>
            </a:fld>
            <a:endParaRPr lang="en-GB"/>
          </a:p>
        </p:txBody>
      </p:sp>
    </p:spTree>
    <p:extLst>
      <p:ext uri="{BB962C8B-B14F-4D97-AF65-F5344CB8AC3E}">
        <p14:creationId xmlns:p14="http://schemas.microsoft.com/office/powerpoint/2010/main" val="1244460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There is a greater variety of formats of response activities in the </a:t>
            </a:r>
            <a:r>
              <a:rPr lang="en-GB" i="1" baseline="0" dirty="0"/>
              <a:t>Best Evidence Science Teaching</a:t>
            </a:r>
            <a:r>
              <a:rPr lang="en-GB" baseline="0" dirty="0"/>
              <a:t> collection, as many are based on particular activities reported in the research literature. But there are some common general formats of response activities that we have used because they promote meaning-making and social construction of understanding through small group discussion and metacognitive talk, or through purposeful practical work.</a:t>
            </a:r>
          </a:p>
          <a:p>
            <a:endParaRPr lang="en-GB" dirty="0"/>
          </a:p>
          <a:p>
            <a:r>
              <a:rPr lang="en-GB" dirty="0"/>
              <a:t>The</a:t>
            </a:r>
            <a:r>
              <a:rPr lang="en-GB" baseline="0" dirty="0"/>
              <a:t> following slides show examples of some of these useful formats of response activities.</a:t>
            </a:r>
            <a:endParaRPr lang="en-GB" dirty="0"/>
          </a:p>
          <a:p>
            <a:endParaRPr lang="en-GB" dirty="0"/>
          </a:p>
        </p:txBody>
      </p:sp>
      <p:sp>
        <p:nvSpPr>
          <p:cNvPr id="4" name="Slide Number Placeholder 3"/>
          <p:cNvSpPr>
            <a:spLocks noGrp="1"/>
          </p:cNvSpPr>
          <p:nvPr>
            <p:ph type="sldNum" sz="quarter" idx="5"/>
          </p:nvPr>
        </p:nvSpPr>
        <p:spPr/>
        <p:txBody>
          <a:bodyPr/>
          <a:lstStyle/>
          <a:p>
            <a:fld id="{0269A239-DF3A-4D0C-A85B-69FB5CB1A26C}" type="slidenum">
              <a:rPr lang="en-GB" smtClean="0"/>
              <a:pPr/>
              <a:t>26</a:t>
            </a:fld>
            <a:endParaRPr lang="en-GB"/>
          </a:p>
        </p:txBody>
      </p:sp>
    </p:spTree>
    <p:extLst>
      <p:ext uri="{BB962C8B-B14F-4D97-AF65-F5344CB8AC3E}">
        <p14:creationId xmlns:p14="http://schemas.microsoft.com/office/powerpoint/2010/main" val="1834014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Small group discussion</a:t>
            </a:r>
          </a:p>
          <a:p>
            <a:endParaRPr lang="en-GB" dirty="0"/>
          </a:p>
          <a:p>
            <a:r>
              <a:rPr lang="en-GB" dirty="0"/>
              <a:t>Small group discussion activities facilitate metacognitive</a:t>
            </a:r>
            <a:r>
              <a:rPr lang="en-GB" baseline="0" dirty="0"/>
              <a:t> talk and dialogue. Students have to think critically about what they know and understand, and discussion encourages meaning-making through social construction of understanding.</a:t>
            </a:r>
          </a:p>
          <a:p>
            <a:endParaRPr lang="en-GB" baseline="0"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27</a:t>
            </a:fld>
            <a:endParaRPr lang="en-GB"/>
          </a:p>
        </p:txBody>
      </p:sp>
    </p:spTree>
    <p:extLst>
      <p:ext uri="{BB962C8B-B14F-4D97-AF65-F5344CB8AC3E}">
        <p14:creationId xmlns:p14="http://schemas.microsoft.com/office/powerpoint/2010/main" val="883821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a</a:t>
            </a:r>
            <a:r>
              <a:rPr lang="en-GB" dirty="0"/>
              <a:t>nother</a:t>
            </a:r>
            <a:r>
              <a:rPr lang="en-GB" baseline="0" dirty="0"/>
              <a:t> group discussion activity, this time focussed on critiquing a representation.</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Listening in to the conversations of each group </a:t>
            </a:r>
            <a:r>
              <a:rPr lang="en-GB" dirty="0"/>
              <a:t>will give you insights into what your students are thinking. And careful selection of groups can be helpful: ensure a mix</a:t>
            </a:r>
            <a:r>
              <a:rPr lang="en-GB" baseline="0" dirty="0"/>
              <a:t> of abilities, and perhaps ask the most confident person to ask as a scribe: tell them they’re not allowed to suggest ideas, but have to write down the main points of the discussion and can ask questions for the rest of the people in the group to answer.</a:t>
            </a:r>
            <a:endParaRPr lang="en-GB"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28</a:t>
            </a:fld>
            <a:endParaRPr lang="en-GB"/>
          </a:p>
        </p:txBody>
      </p:sp>
    </p:spTree>
    <p:extLst>
      <p:ext uri="{BB962C8B-B14F-4D97-AF65-F5344CB8AC3E}">
        <p14:creationId xmlns:p14="http://schemas.microsoft.com/office/powerpoint/2010/main" val="1160614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a</a:t>
            </a:r>
            <a:r>
              <a:rPr lang="en-GB" dirty="0"/>
              <a:t>nother</a:t>
            </a:r>
            <a:r>
              <a:rPr lang="en-GB" baseline="0" dirty="0"/>
              <a:t> group discussion activity, this time focussed on critiquing a scientific model. This is a way of making scientific models explicit, and to get students to think critically about the uses and limitations of models.</a:t>
            </a:r>
          </a:p>
          <a:p>
            <a:endParaRPr lang="en-GB" baseline="0" dirty="0"/>
          </a:p>
          <a:p>
            <a:r>
              <a:rPr lang="en-GB" baseline="0" dirty="0"/>
              <a:t>The model is presented in this kind of activity </a:t>
            </a:r>
            <a:r>
              <a:rPr lang="en-GB" b="0" baseline="0" dirty="0"/>
              <a:t>without</a:t>
            </a:r>
            <a:r>
              <a:rPr lang="en-GB" baseline="0" dirty="0"/>
              <a:t> any indication of whether it’s a good or bad model; students have to talk about what the parts of the model represent, the uses and limitations of the model, and decide for themselves how useful it is.</a:t>
            </a:r>
            <a:endParaRPr lang="en-GB"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29</a:t>
            </a:fld>
            <a:endParaRPr lang="en-GB"/>
          </a:p>
        </p:txBody>
      </p:sp>
    </p:spTree>
    <p:extLst>
      <p:ext uri="{BB962C8B-B14F-4D97-AF65-F5344CB8AC3E}">
        <p14:creationId xmlns:p14="http://schemas.microsoft.com/office/powerpoint/2010/main" val="256818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 a nutshell, the </a:t>
            </a:r>
            <a:r>
              <a:rPr lang="en-GB" i="1" baseline="0" dirty="0"/>
              <a:t>Best Evidence Science Teaching</a:t>
            </a:r>
            <a:r>
              <a:rPr lang="en-GB" baseline="0" dirty="0"/>
              <a:t> project provides a large collection of resources for science teachers, all developed from research evidence and all online, open access and completely </a:t>
            </a:r>
            <a:r>
              <a:rPr lang="en-GB" b="1" baseline="0" dirty="0"/>
              <a:t>FREE</a:t>
            </a:r>
            <a:r>
              <a:rPr lang="en-GB" baseline="0" dirty="0"/>
              <a:t> to use.</a:t>
            </a:r>
          </a:p>
          <a:p>
            <a:endParaRPr lang="en-GB" baseline="0" dirty="0"/>
          </a:p>
          <a:p>
            <a:r>
              <a:rPr lang="en-GB" baseline="0" dirty="0"/>
              <a:t>There is a vast body of published research into school students’ understanding of science, their preconceptions and common misunderstandings. We’re surveying that research literature systematically for </a:t>
            </a:r>
            <a:r>
              <a:rPr lang="en-GB" b="1" baseline="0" dirty="0"/>
              <a:t>key concepts</a:t>
            </a:r>
            <a:r>
              <a:rPr lang="en-GB" baseline="0" dirty="0"/>
              <a:t> taught in secondary school science, and turning it into a series of </a:t>
            </a:r>
            <a:r>
              <a:rPr lang="en-GB" b="1" baseline="0" dirty="0"/>
              <a:t>diagnostic questions</a:t>
            </a:r>
            <a:r>
              <a:rPr lang="en-GB" baseline="0" dirty="0"/>
              <a:t> – short, formative assessment items that teachers can use quickly and easily in lessons to collect evidence of what their students understand and – crucially – what preconceptions and misunderstandings they have.</a:t>
            </a:r>
          </a:p>
          <a:p>
            <a:endParaRPr lang="en-GB" baseline="0" dirty="0"/>
          </a:p>
          <a:p>
            <a:r>
              <a:rPr lang="en-GB" baseline="0" dirty="0"/>
              <a:t>Often the research will describe ways in which teachers could respond to and challenge these misunderstandings – for example through particular interventions and constructivist approaches that aim to move students’ thinking on towards the kind of scientific understanding we would wish them to have. We’ve used this research to develop </a:t>
            </a:r>
            <a:r>
              <a:rPr lang="en-GB" b="1" baseline="0" dirty="0"/>
              <a:t>response activities</a:t>
            </a:r>
            <a:r>
              <a:rPr lang="en-GB" baseline="0" dirty="0"/>
              <a:t>, paired up with the diagnostic questions.</a:t>
            </a:r>
          </a:p>
          <a:p>
            <a:endParaRPr lang="en-GB" baseline="0" dirty="0"/>
          </a:p>
          <a:p>
            <a:r>
              <a:rPr lang="en-GB" baseline="0" dirty="0"/>
              <a:t>And we’ve gone a little further than that. There’s a lot of research into learning progression and effective sequencing of ideas to help build understanding. So we’ve used that to develop a </a:t>
            </a:r>
            <a:r>
              <a:rPr lang="en-GB" b="1" baseline="0" dirty="0"/>
              <a:t>progression toolkit</a:t>
            </a:r>
            <a:r>
              <a:rPr lang="en-GB" baseline="0" dirty="0"/>
              <a:t> for each key concept, which sets out appropriate learning steps to help move students’ thinking on.</a:t>
            </a:r>
          </a:p>
          <a:p>
            <a:endParaRPr lang="en-GB" baseline="0" dirty="0"/>
          </a:p>
          <a:p>
            <a:r>
              <a:rPr lang="en-GB" baseline="0" dirty="0"/>
              <a:t>Our aim is to transform research evidence into practice, to help science teachers develop their evidence-based practices in the classroom. Ultimately we hope this will help teachers to help students develop better understanding of key concepts in science.</a:t>
            </a:r>
          </a:p>
        </p:txBody>
      </p:sp>
      <p:sp>
        <p:nvSpPr>
          <p:cNvPr id="4" name="Slide Number Placeholder 3"/>
          <p:cNvSpPr>
            <a:spLocks noGrp="1"/>
          </p:cNvSpPr>
          <p:nvPr>
            <p:ph type="sldNum" sz="quarter" idx="10"/>
          </p:nvPr>
        </p:nvSpPr>
        <p:spPr/>
        <p:txBody>
          <a:bodyPr/>
          <a:lstStyle/>
          <a:p>
            <a:fld id="{0269A239-DF3A-4D0C-A85B-69FB5CB1A26C}" type="slidenum">
              <a:rPr lang="en-GB" smtClean="0"/>
              <a:pPr/>
              <a:t>3</a:t>
            </a:fld>
            <a:endParaRPr lang="en-GB"/>
          </a:p>
        </p:txBody>
      </p:sp>
    </p:spTree>
    <p:extLst>
      <p:ext uri="{BB962C8B-B14F-4D97-AF65-F5344CB8AC3E}">
        <p14:creationId xmlns:p14="http://schemas.microsoft.com/office/powerpoint/2010/main" val="2181072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Purposeful practical work</a:t>
            </a:r>
          </a:p>
          <a:p>
            <a:endParaRPr lang="en-GB" dirty="0"/>
          </a:p>
          <a:p>
            <a:r>
              <a:rPr lang="en-GB" dirty="0"/>
              <a:t>An example of purposeful practical</a:t>
            </a:r>
            <a:r>
              <a:rPr lang="en-GB" baseline="0" dirty="0"/>
              <a:t> work, in </a:t>
            </a:r>
            <a:r>
              <a:rPr lang="en-GB" dirty="0"/>
              <a:t>the form of a </a:t>
            </a:r>
            <a:r>
              <a:rPr lang="en-GB" b="1" dirty="0"/>
              <a:t>predict-explain-observe-explain</a:t>
            </a:r>
            <a:r>
              <a:rPr lang="en-GB" dirty="0"/>
              <a:t> (PEOE) activity.</a:t>
            </a:r>
            <a:r>
              <a:rPr lang="en-GB" baseline="0" dirty="0"/>
              <a:t> This</a:t>
            </a:r>
            <a:r>
              <a:rPr lang="en-GB" dirty="0"/>
              <a:t> allows students to apply what they know to make a prediction, challenges their thinking about a phenomenon, and encourages them to build explanations for what they have predicted and what they observe.</a:t>
            </a:r>
          </a:p>
          <a:p>
            <a:endParaRPr lang="en-GB" dirty="0"/>
          </a:p>
          <a:p>
            <a:r>
              <a:rPr lang="en-GB" dirty="0"/>
              <a:t>The practical</a:t>
            </a:r>
            <a:r>
              <a:rPr lang="en-GB" baseline="0" dirty="0"/>
              <a:t> work can be very simple</a:t>
            </a:r>
            <a:r>
              <a:rPr lang="en-GB" dirty="0"/>
              <a:t>, but is powerful because it is used purposefully to develop students’ scientific understanding as part of a learning progression (in this case, a learning progression on density and buoyancy).</a:t>
            </a:r>
          </a:p>
        </p:txBody>
      </p:sp>
      <p:sp>
        <p:nvSpPr>
          <p:cNvPr id="4" name="Slide Number Placeholder 3"/>
          <p:cNvSpPr>
            <a:spLocks noGrp="1"/>
          </p:cNvSpPr>
          <p:nvPr>
            <p:ph type="sldNum" sz="quarter" idx="10"/>
          </p:nvPr>
        </p:nvSpPr>
        <p:spPr/>
        <p:txBody>
          <a:bodyPr/>
          <a:lstStyle/>
          <a:p>
            <a:fld id="{0269A239-DF3A-4D0C-A85B-69FB5CB1A26C}" type="slidenum">
              <a:rPr lang="en-GB" smtClean="0"/>
              <a:pPr/>
              <a:t>30</a:t>
            </a:fld>
            <a:endParaRPr lang="en-GB"/>
          </a:p>
        </p:txBody>
      </p:sp>
    </p:spTree>
    <p:extLst>
      <p:ext uri="{BB962C8B-B14F-4D97-AF65-F5344CB8AC3E}">
        <p14:creationId xmlns:p14="http://schemas.microsoft.com/office/powerpoint/2010/main" val="946090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9A239-DF3A-4D0C-A85B-69FB5CB1A26C}" type="slidenum">
              <a:rPr lang="en-GB" smtClean="0"/>
              <a:pPr/>
              <a:t>31</a:t>
            </a:fld>
            <a:endParaRPr lang="en-GB"/>
          </a:p>
        </p:txBody>
      </p:sp>
    </p:spTree>
    <p:extLst>
      <p:ext uri="{BB962C8B-B14F-4D97-AF65-F5344CB8AC3E}">
        <p14:creationId xmlns:p14="http://schemas.microsoft.com/office/powerpoint/2010/main" val="3450218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a:t>The </a:t>
            </a:r>
            <a:r>
              <a:rPr lang="en-GB" sz="1200" b="1" baseline="0" dirty="0"/>
              <a:t>Salters’ Institute</a:t>
            </a:r>
            <a:r>
              <a:rPr lang="en-GB" sz="1200" baseline="0" dirty="0"/>
              <a:t> has been proud to fully fund the BEST project since it began in 2016. The Salters’ Institute was founded in 1918, and plays a major role in the support of science teaching and the encouragement of young people to pursue careers in science. The partnership between the Salters’ Institute and UYSEG has endured for over 35 years, and has included some ground-breaking curriculum development projects: the Salters’ A level courses pioneered context-led teaching of science at age 16-18, and Twenty First Century Science led the way in developing students’ scientific literacy at age 14-16. Best Evidence Science Teaching (BEST) is the latest body of work to result from this valuable and productive partnership.</a:t>
            </a:r>
          </a:p>
          <a:p>
            <a:endParaRPr lang="en-GB" sz="1200" baseline="0" dirty="0"/>
          </a:p>
          <a:p>
            <a:r>
              <a:rPr lang="en-GB" sz="1200" baseline="0" dirty="0"/>
              <a:t>The </a:t>
            </a:r>
            <a:r>
              <a:rPr lang="en-GB" sz="1200" b="1" baseline="0" dirty="0"/>
              <a:t>Institute of Physics</a:t>
            </a:r>
            <a:r>
              <a:rPr lang="en-GB" sz="1200" baseline="0" dirty="0"/>
              <a:t> is now a co-funder of BEST, having supported the project since 2021.</a:t>
            </a:r>
          </a:p>
          <a:p>
            <a:endParaRPr lang="en-GB" sz="1200" baseline="0" dirty="0"/>
          </a:p>
          <a:p>
            <a:r>
              <a:rPr lang="en-GB" sz="1200" baseline="0" dirty="0"/>
              <a:t>We are providing free online access to the resources in collaboration with </a:t>
            </a:r>
            <a:r>
              <a:rPr lang="en-GB" sz="1200" b="1" baseline="0" dirty="0"/>
              <a:t>STEM Learning</a:t>
            </a:r>
            <a:r>
              <a:rPr lang="en-GB" sz="1200" baseline="0" dirty="0"/>
              <a:t> to support science teaching.</a:t>
            </a:r>
          </a:p>
        </p:txBody>
      </p:sp>
      <p:sp>
        <p:nvSpPr>
          <p:cNvPr id="4" name="Slide Number Placeholder 3"/>
          <p:cNvSpPr>
            <a:spLocks noGrp="1"/>
          </p:cNvSpPr>
          <p:nvPr>
            <p:ph type="sldNum" sz="quarter" idx="5"/>
          </p:nvPr>
        </p:nvSpPr>
        <p:spPr/>
        <p:txBody>
          <a:bodyPr/>
          <a:lstStyle/>
          <a:p>
            <a:fld id="{0269A239-DF3A-4D0C-A85B-69FB5CB1A26C}" type="slidenum">
              <a:rPr lang="en-GB" smtClean="0"/>
              <a:pPr/>
              <a:t>32</a:t>
            </a:fld>
            <a:endParaRPr lang="en-GB"/>
          </a:p>
        </p:txBody>
      </p:sp>
    </p:spTree>
    <p:extLst>
      <p:ext uri="{BB962C8B-B14F-4D97-AF65-F5344CB8AC3E}">
        <p14:creationId xmlns:p14="http://schemas.microsoft.com/office/powerpoint/2010/main" val="869625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a:t>The BEST resources are developed by the </a:t>
            </a:r>
            <a:r>
              <a:rPr lang="en-GB" sz="1200" b="1" baseline="0" dirty="0"/>
              <a:t>University of York Science Education Group</a:t>
            </a:r>
            <a:r>
              <a:rPr lang="en-GB" sz="1200" baseline="0" dirty="0"/>
              <a:t> (UYSEG), a team of science education researchers and curriculum developers based at the University of York, UK. Since 1983 the group has been engaged in research-informed curriculum development, which means taking the best research evidence we can find and transforming it into resources for science teachers to use in the classroom.</a:t>
            </a:r>
          </a:p>
          <a:p>
            <a:endParaRPr lang="en-GB" sz="1200" baseline="0" dirty="0"/>
          </a:p>
          <a:p>
            <a:r>
              <a:rPr lang="en-GB" dirty="0"/>
              <a:t>The University of York Science Education Group is part of the</a:t>
            </a:r>
            <a:r>
              <a:rPr lang="en-GB" baseline="0" dirty="0"/>
              <a:t> Department of Education at York. </a:t>
            </a:r>
          </a:p>
          <a:p>
            <a:endParaRPr lang="en-GB" baseline="0" dirty="0"/>
          </a:p>
          <a:p>
            <a:r>
              <a:rPr lang="en-GB" baseline="0" dirty="0"/>
              <a:t>The Project Director is Professor Judith Bennett; the project was her brainchild, so without her vision and her persistence </a:t>
            </a:r>
            <a:r>
              <a:rPr lang="en-GB" i="1" baseline="0" dirty="0"/>
              <a:t>Best Evidence Science Teaching</a:t>
            </a:r>
            <a:r>
              <a:rPr lang="en-GB" baseline="0" dirty="0"/>
              <a:t> would never have existed. The core members of the </a:t>
            </a:r>
            <a:r>
              <a:rPr lang="en-GB" i="1" baseline="0" dirty="0"/>
              <a:t>Best Evidence Science Teaching</a:t>
            </a:r>
            <a:r>
              <a:rPr lang="en-GB" baseline="0" dirty="0"/>
              <a:t> development team are Alistair Moore (who leads the development of the biology resources), Helen harden (who leads chemistry and Earth science), and Peter Fairhurst (who leads physics). Additional physics development and evaluation work has been undertaken by Simon Carson, and additional biology development work has been undertaken by Elizabeth Lupton. We must also acknowledge and thank two former members of the University of York Science Education Group: Mary Whitehouse, who did a lot of development work on </a:t>
            </a:r>
            <a:r>
              <a:rPr lang="en-GB" i="1" baseline="0" dirty="0"/>
              <a:t>Best Evidence Science Teaching</a:t>
            </a:r>
            <a:r>
              <a:rPr lang="en-GB" baseline="0" dirty="0"/>
              <a:t> in its early stages, and Professor Robin Millar, whose many years of research into teaching science and diagnostic questions in particular, through projects such as EPSE and </a:t>
            </a:r>
            <a:r>
              <a:rPr lang="en-GB" i="1" baseline="0" dirty="0"/>
              <a:t>York Science</a:t>
            </a:r>
            <a:r>
              <a:rPr lang="en-GB" baseline="0" dirty="0"/>
              <a:t>, provided foundations upon which </a:t>
            </a:r>
            <a:r>
              <a:rPr lang="en-GB" i="1" baseline="0" dirty="0"/>
              <a:t>Best Evidence Science Teaching</a:t>
            </a:r>
            <a:r>
              <a:rPr lang="en-GB" baseline="0" dirty="0"/>
              <a:t> was built.</a:t>
            </a:r>
            <a:endParaRPr lang="en-GB"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33</a:t>
            </a:fld>
            <a:endParaRPr lang="en-GB"/>
          </a:p>
        </p:txBody>
      </p:sp>
    </p:spTree>
    <p:extLst>
      <p:ext uri="{BB962C8B-B14F-4D97-AF65-F5344CB8AC3E}">
        <p14:creationId xmlns:p14="http://schemas.microsoft.com/office/powerpoint/2010/main" val="500861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Download all resources for FREE from: </a:t>
            </a:r>
            <a:r>
              <a:rPr lang="en-GB" b="1" baseline="0" dirty="0"/>
              <a:t>www.BestEvidenceScienceTeaching.org</a:t>
            </a:r>
            <a:endParaRPr lang="en-GB" b="1" i="0" baseline="0" dirty="0"/>
          </a:p>
          <a:p>
            <a:endParaRPr lang="en-GB" i="0" baseline="0" dirty="0"/>
          </a:p>
          <a:p>
            <a:r>
              <a:rPr lang="en-GB" baseline="0" dirty="0"/>
              <a:t>Follow </a:t>
            </a:r>
            <a:r>
              <a:rPr lang="en-GB" b="1" baseline="0" dirty="0"/>
              <a:t>@</a:t>
            </a:r>
            <a:r>
              <a:rPr lang="en-GB" b="1" baseline="0" dirty="0" err="1"/>
              <a:t>BestEvSciTeach</a:t>
            </a:r>
            <a:r>
              <a:rPr lang="en-GB" baseline="0" dirty="0"/>
              <a:t> on Twitter for updates on the publication of new topics.</a:t>
            </a:r>
          </a:p>
        </p:txBody>
      </p:sp>
      <p:sp>
        <p:nvSpPr>
          <p:cNvPr id="4" name="Slide Number Placeholder 3"/>
          <p:cNvSpPr>
            <a:spLocks noGrp="1"/>
          </p:cNvSpPr>
          <p:nvPr>
            <p:ph type="sldNum" sz="quarter" idx="10"/>
          </p:nvPr>
        </p:nvSpPr>
        <p:spPr/>
        <p:txBody>
          <a:bodyPr/>
          <a:lstStyle/>
          <a:p>
            <a:fld id="{0269A239-DF3A-4D0C-A85B-69FB5CB1A26C}" type="slidenum">
              <a:rPr lang="en-GB" smtClean="0"/>
              <a:pPr/>
              <a:t>34</a:t>
            </a:fld>
            <a:endParaRPr lang="en-GB"/>
          </a:p>
        </p:txBody>
      </p:sp>
    </p:spTree>
    <p:extLst>
      <p:ext uri="{BB962C8B-B14F-4D97-AF65-F5344CB8AC3E}">
        <p14:creationId xmlns:p14="http://schemas.microsoft.com/office/powerpoint/2010/main" val="419670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a:t>The BEST resources are developed by the </a:t>
            </a:r>
            <a:r>
              <a:rPr lang="en-GB" sz="1200" b="1" baseline="0" dirty="0"/>
              <a:t>University of York Science Education Group</a:t>
            </a:r>
            <a:r>
              <a:rPr lang="en-GB" sz="1200" baseline="0" dirty="0"/>
              <a:t> (UYSEG), a team of science education researchers and curriculum developers based at the University of York, UK. Since 1983 the group has been engaged in research-informed curriculum development, which means taking the best research evidence we can find and transforming it into resources for science teachers to use in the classroom.</a:t>
            </a:r>
          </a:p>
          <a:p>
            <a:endParaRPr lang="en-GB" sz="1200" baseline="0" dirty="0"/>
          </a:p>
          <a:p>
            <a:r>
              <a:rPr lang="en-GB" sz="1200" baseline="0" dirty="0"/>
              <a:t>The </a:t>
            </a:r>
            <a:r>
              <a:rPr lang="en-GB" sz="1200" b="1" baseline="0" dirty="0"/>
              <a:t>Salters’ Institute</a:t>
            </a:r>
            <a:r>
              <a:rPr lang="en-GB" sz="1200" baseline="0" dirty="0"/>
              <a:t> has been proud to fully fund the BEST project since it began in 2016. The Salters’ Institute was founded in 1918, and plays a major role in the support of science teaching and the encouragement of young people to pursue careers in science. The partnership between the Salters’ Institute and UYSEG has endured for over 35 years, and has included some ground-breaking curriculum development projects: the Salters’ A level courses pioneered context-led teaching of science at age 16-18, and Twenty First Century Science led the way in developing students’ scientific literacy at age 14-16. Best Evidence Science Teaching (BEST) is the latest body of work to result from this valuable and productive partnership.</a:t>
            </a:r>
          </a:p>
          <a:p>
            <a:endParaRPr lang="en-GB" sz="1200" baseline="0" dirty="0"/>
          </a:p>
          <a:p>
            <a:r>
              <a:rPr lang="en-GB" sz="1200" baseline="0" dirty="0"/>
              <a:t>The </a:t>
            </a:r>
            <a:r>
              <a:rPr lang="en-GB" sz="1200" b="1" baseline="0" dirty="0"/>
              <a:t>Institute of Physics</a:t>
            </a:r>
            <a:r>
              <a:rPr lang="en-GB" sz="1200" baseline="0" dirty="0"/>
              <a:t> is now a co-funder of BEST, having supported the project since 2021.</a:t>
            </a:r>
          </a:p>
          <a:p>
            <a:endParaRPr lang="en-GB" sz="1200" baseline="0" dirty="0"/>
          </a:p>
          <a:p>
            <a:r>
              <a:rPr lang="en-GB" sz="1200" baseline="0" dirty="0"/>
              <a:t>We are providing free online access to the resources in collaboration with </a:t>
            </a:r>
            <a:r>
              <a:rPr lang="en-GB" sz="1200" b="1" baseline="0" dirty="0"/>
              <a:t>STEM Learning</a:t>
            </a:r>
            <a:r>
              <a:rPr lang="en-GB" sz="1200" baseline="0" dirty="0"/>
              <a:t> to support science teaching. Download from: </a:t>
            </a:r>
            <a:r>
              <a:rPr lang="en-GB" sz="1200" b="1" baseline="0" dirty="0"/>
              <a:t>www.BestEvidenceScienceTeaching.org</a:t>
            </a:r>
            <a:endParaRPr lang="en-GB" sz="1200" baseline="0"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4</a:t>
            </a:fld>
            <a:endParaRPr lang="en-GB"/>
          </a:p>
        </p:txBody>
      </p:sp>
    </p:spTree>
    <p:extLst>
      <p:ext uri="{BB962C8B-B14F-4D97-AF65-F5344CB8AC3E}">
        <p14:creationId xmlns:p14="http://schemas.microsoft.com/office/powerpoint/2010/main" val="114878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9A239-DF3A-4D0C-A85B-69FB5CB1A26C}" type="slidenum">
              <a:rPr lang="en-GB" smtClean="0"/>
              <a:pPr/>
              <a:t>5</a:t>
            </a:fld>
            <a:endParaRPr lang="en-GB"/>
          </a:p>
        </p:txBody>
      </p:sp>
    </p:spTree>
    <p:extLst>
      <p:ext uri="{BB962C8B-B14F-4D97-AF65-F5344CB8AC3E}">
        <p14:creationId xmlns:p14="http://schemas.microsoft.com/office/powerpoint/2010/main" val="247797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a:t>
            </a:r>
            <a:r>
              <a:rPr lang="en-GB" sz="1200" b="1" kern="1200" dirty="0">
                <a:solidFill>
                  <a:schemeClr val="tx1"/>
                </a:solidFill>
                <a:effectLst/>
                <a:latin typeface="+mn-lt"/>
                <a:ea typeface="+mn-ea"/>
                <a:cs typeface="+mn-cs"/>
              </a:rPr>
              <a:t>progression toolkit</a:t>
            </a:r>
            <a:r>
              <a:rPr lang="en-GB" sz="1200" kern="1200" dirty="0">
                <a:solidFill>
                  <a:schemeClr val="tx1"/>
                </a:solidFill>
                <a:effectLst/>
                <a:latin typeface="+mn-lt"/>
                <a:ea typeface="+mn-ea"/>
                <a:cs typeface="+mn-cs"/>
              </a:rPr>
              <a:t> sets out a research-informed progression pathway that describes, in appropriate steps, what students should be able to do as their understanding of the concept develops.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progression</a:t>
            </a:r>
            <a:r>
              <a:rPr lang="en-GB" sz="1200" kern="1200" baseline="0" dirty="0">
                <a:solidFill>
                  <a:schemeClr val="tx1"/>
                </a:solidFill>
                <a:effectLst/>
                <a:latin typeface="+mn-lt"/>
                <a:ea typeface="+mn-ea"/>
                <a:cs typeface="+mn-cs"/>
              </a:rPr>
              <a:t> pathway is only advisory, </a:t>
            </a:r>
            <a:r>
              <a:rPr lang="en-GB" sz="1200" kern="1200" dirty="0">
                <a:solidFill>
                  <a:schemeClr val="tx1"/>
                </a:solidFill>
                <a:effectLst/>
                <a:latin typeface="+mn-lt"/>
                <a:ea typeface="+mn-ea"/>
                <a:cs typeface="+mn-cs"/>
              </a:rPr>
              <a:t>but for teachers</a:t>
            </a:r>
            <a:r>
              <a:rPr lang="en-GB" sz="1200" kern="1200" baseline="0" dirty="0">
                <a:solidFill>
                  <a:schemeClr val="tx1"/>
                </a:solidFill>
                <a:effectLst/>
                <a:latin typeface="+mn-lt"/>
                <a:ea typeface="+mn-ea"/>
                <a:cs typeface="+mn-cs"/>
              </a:rPr>
              <a:t> seeking</a:t>
            </a:r>
            <a:r>
              <a:rPr lang="en-GB" sz="1200" kern="1200" dirty="0">
                <a:solidFill>
                  <a:schemeClr val="tx1"/>
                </a:solidFill>
                <a:effectLst/>
                <a:latin typeface="+mn-lt"/>
                <a:ea typeface="+mn-ea"/>
                <a:cs typeface="+mn-cs"/>
              </a:rPr>
              <a:t> some guidance on appropriate sequencing of learning</a:t>
            </a:r>
            <a:r>
              <a:rPr lang="en-GB" sz="1200" kern="1200" baseline="0" dirty="0">
                <a:solidFill>
                  <a:schemeClr val="tx1"/>
                </a:solidFill>
                <a:effectLst/>
                <a:latin typeface="+mn-lt"/>
                <a:ea typeface="+mn-ea"/>
                <a:cs typeface="+mn-cs"/>
              </a:rPr>
              <a:t> steps</a:t>
            </a:r>
            <a:r>
              <a:rPr lang="en-GB" sz="1200" kern="1200" dirty="0">
                <a:solidFill>
                  <a:schemeClr val="tx1"/>
                </a:solidFill>
                <a:effectLst/>
                <a:latin typeface="+mn-lt"/>
                <a:ea typeface="+mn-ea"/>
                <a:cs typeface="+mn-cs"/>
              </a:rPr>
              <a:t> it may help and </a:t>
            </a:r>
            <a:r>
              <a:rPr lang="en-GB" sz="1200" kern="1200" baseline="0" dirty="0">
                <a:solidFill>
                  <a:schemeClr val="tx1"/>
                </a:solidFill>
                <a:effectLst/>
                <a:latin typeface="+mn-lt"/>
                <a:ea typeface="+mn-ea"/>
                <a:cs typeface="+mn-cs"/>
              </a:rPr>
              <a:t>is based on our reading of relevant research evidence. </a:t>
            </a:r>
            <a:r>
              <a:rPr lang="en-GB" sz="1200" kern="1200" dirty="0">
                <a:solidFill>
                  <a:schemeClr val="tx1"/>
                </a:solidFill>
                <a:effectLst/>
                <a:latin typeface="+mn-lt"/>
                <a:ea typeface="+mn-ea"/>
                <a:cs typeface="+mn-cs"/>
              </a:rPr>
              <a:t>We’ve found that trainee teachers, NQTs and teachers who are having to teach outside their specialism find the progression pathways particularly helpful.</a:t>
            </a:r>
            <a:endParaRPr lang="en-GB"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6</a:t>
            </a:fld>
            <a:endParaRPr lang="en-GB"/>
          </a:p>
        </p:txBody>
      </p:sp>
    </p:spTree>
    <p:extLst>
      <p:ext uri="{BB962C8B-B14F-4D97-AF65-F5344CB8AC3E}">
        <p14:creationId xmlns:p14="http://schemas.microsoft.com/office/powerpoint/2010/main" val="3107223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each step in the learning progression, we provide one or more research-informed </a:t>
            </a:r>
            <a:r>
              <a:rPr lang="en-GB" sz="1200" b="1" kern="1200" dirty="0">
                <a:solidFill>
                  <a:schemeClr val="tx1"/>
                </a:solidFill>
                <a:effectLst/>
                <a:latin typeface="+mn-lt"/>
                <a:ea typeface="+mn-ea"/>
                <a:cs typeface="+mn-cs"/>
              </a:rPr>
              <a:t>diagnostic questions</a:t>
            </a:r>
            <a:r>
              <a:rPr lang="en-GB" sz="1200" b="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These provide evidence of </a:t>
            </a:r>
            <a:r>
              <a:rPr lang="en-GB" baseline="0" dirty="0"/>
              <a:t>where students are in their conceptual progression, and evidence of </a:t>
            </a:r>
            <a:r>
              <a:rPr lang="en-GB" sz="1200" kern="1200" dirty="0">
                <a:solidFill>
                  <a:schemeClr val="tx1"/>
                </a:solidFill>
                <a:effectLst/>
                <a:latin typeface="+mn-lt"/>
                <a:ea typeface="+mn-ea"/>
                <a:cs typeface="+mn-cs"/>
              </a:rPr>
              <a:t>common misunderstandings and preconceptions that can form barriers to developing scientific understanding.</a:t>
            </a:r>
            <a:endParaRPr lang="en-GB" dirty="0"/>
          </a:p>
          <a:p>
            <a:endParaRPr lang="en-GB" dirty="0"/>
          </a:p>
          <a:p>
            <a:r>
              <a:rPr lang="en-GB" dirty="0"/>
              <a:t>The diagnostic questions are most effective when they’re used as part of a learning</a:t>
            </a:r>
            <a:r>
              <a:rPr lang="en-GB" baseline="0" dirty="0"/>
              <a:t> pathway. The evidence they provide can be used formatively to help a teacher decide whether it’s appropriate to move on, or whether there is a need to challenge students’ misunderstandings using one or more response activities.</a:t>
            </a:r>
            <a:endParaRPr lang="en-GB"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7</a:t>
            </a:fld>
            <a:endParaRPr lang="en-GB"/>
          </a:p>
        </p:txBody>
      </p:sp>
    </p:spTree>
    <p:extLst>
      <p:ext uri="{BB962C8B-B14F-4D97-AF65-F5344CB8AC3E}">
        <p14:creationId xmlns:p14="http://schemas.microsoft.com/office/powerpoint/2010/main" val="115160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diagnostic questions are paired up with </a:t>
            </a:r>
            <a:r>
              <a:rPr lang="en-GB" sz="1200" b="1" kern="1200" dirty="0">
                <a:solidFill>
                  <a:schemeClr val="tx1"/>
                </a:solidFill>
                <a:effectLst/>
                <a:latin typeface="+mn-lt"/>
                <a:ea typeface="+mn-ea"/>
                <a:cs typeface="+mn-cs"/>
              </a:rPr>
              <a:t>response activities</a:t>
            </a:r>
            <a:r>
              <a:rPr lang="en-GB" sz="1200" kern="1200" dirty="0">
                <a:solidFill>
                  <a:schemeClr val="tx1"/>
                </a:solidFill>
                <a:effectLst/>
                <a:latin typeface="+mn-lt"/>
                <a:ea typeface="+mn-ea"/>
                <a:cs typeface="+mn-cs"/>
              </a:rPr>
              <a:t> that can help students to overcome misunderstandings and move their thinking on by building their scientific understanding. Response activities facilitate metacognition – they challenge students to think and talk critically about what they and </a:t>
            </a:r>
            <a:r>
              <a:rPr lang="en-GB" sz="1200" kern="1200">
                <a:solidFill>
                  <a:schemeClr val="tx1"/>
                </a:solidFill>
                <a:effectLst/>
                <a:latin typeface="+mn-lt"/>
                <a:ea typeface="+mn-ea"/>
                <a:cs typeface="+mn-cs"/>
              </a:rPr>
              <a:t>their peers </a:t>
            </a:r>
            <a:r>
              <a:rPr lang="en-GB" sz="1200" kern="1200" dirty="0">
                <a:solidFill>
                  <a:schemeClr val="tx1"/>
                </a:solidFill>
                <a:effectLst/>
                <a:latin typeface="+mn-lt"/>
                <a:ea typeface="+mn-ea"/>
                <a:cs typeface="+mn-cs"/>
              </a:rPr>
              <a:t>are</a:t>
            </a:r>
            <a:r>
              <a:rPr lang="en-GB" sz="1200" kern="1200" baseline="0" dirty="0">
                <a:solidFill>
                  <a:schemeClr val="tx1"/>
                </a:solidFill>
                <a:effectLst/>
                <a:latin typeface="+mn-lt"/>
                <a:ea typeface="+mn-ea"/>
                <a:cs typeface="+mn-cs"/>
              </a:rPr>
              <a:t> thinking and why</a:t>
            </a:r>
            <a:r>
              <a:rPr lang="en-GB" sz="1200" kern="1200" dirty="0">
                <a:solidFill>
                  <a:schemeClr val="tx1"/>
                </a:solidFill>
                <a:effectLst/>
                <a:latin typeface="+mn-lt"/>
                <a:ea typeface="+mn-ea"/>
                <a:cs typeface="+mn-cs"/>
              </a:rPr>
              <a:t>. Meaning-making is encouraged through group dialogue and purposeful practical work.</a:t>
            </a:r>
          </a:p>
        </p:txBody>
      </p:sp>
      <p:sp>
        <p:nvSpPr>
          <p:cNvPr id="4" name="Slide Number Placeholder 3"/>
          <p:cNvSpPr>
            <a:spLocks noGrp="1"/>
          </p:cNvSpPr>
          <p:nvPr>
            <p:ph type="sldNum" sz="quarter" idx="10"/>
          </p:nvPr>
        </p:nvSpPr>
        <p:spPr/>
        <p:txBody>
          <a:bodyPr/>
          <a:lstStyle/>
          <a:p>
            <a:fld id="{0269A239-DF3A-4D0C-A85B-69FB5CB1A26C}" type="slidenum">
              <a:rPr lang="en-GB" smtClean="0"/>
              <a:pPr/>
              <a:t>8</a:t>
            </a:fld>
            <a:endParaRPr lang="en-GB"/>
          </a:p>
        </p:txBody>
      </p:sp>
    </p:spTree>
    <p:extLst>
      <p:ext uri="{BB962C8B-B14F-4D97-AF65-F5344CB8AC3E}">
        <p14:creationId xmlns:p14="http://schemas.microsoft.com/office/powerpoint/2010/main" val="2234004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We’re surveying the research literature and systematically developing resources for key concepts taught in secondary science. The key concepts are universal, so the resources are not tied to any particular examination board or national curriculum and can be incorporated into teachers’ existing schemes of work</a:t>
            </a:r>
            <a:r>
              <a:rPr lang="en-GB" sz="1200" kern="1200" baseline="0" dirty="0">
                <a:solidFill>
                  <a:schemeClr val="tx1"/>
                </a:solidFill>
                <a:effectLst/>
                <a:latin typeface="+mn-lt"/>
                <a:ea typeface="+mn-ea"/>
                <a:cs typeface="+mn-cs"/>
              </a:rPr>
              <a:t> – no matter where in the world they’re teaching.</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for teachers</a:t>
            </a:r>
            <a:r>
              <a:rPr lang="en-GB" sz="1200" kern="1200" baseline="0" dirty="0">
                <a:solidFill>
                  <a:schemeClr val="tx1"/>
                </a:solidFill>
                <a:effectLst/>
                <a:latin typeface="+mn-lt"/>
                <a:ea typeface="+mn-ea"/>
                <a:cs typeface="+mn-cs"/>
              </a:rPr>
              <a:t> seeking guidance on curriculum planning, w</a:t>
            </a:r>
            <a:r>
              <a:rPr lang="en-GB" sz="1200" kern="1200" dirty="0">
                <a:solidFill>
                  <a:schemeClr val="tx1"/>
                </a:solidFill>
                <a:effectLst/>
                <a:latin typeface="+mn-lt"/>
                <a:ea typeface="+mn-ea"/>
                <a:cs typeface="+mn-cs"/>
              </a:rPr>
              <a:t>e’ve also used research evidence on learning progressions and sequencing of ideas to produce key concept maps. These illustrate how key concepts in science can be sequenced and linked together to build understanding of </a:t>
            </a:r>
            <a:r>
              <a:rPr lang="en-GB" sz="1200" b="1" kern="1200" dirty="0">
                <a:solidFill>
                  <a:schemeClr val="tx1"/>
                </a:solidFill>
                <a:effectLst/>
                <a:latin typeface="+mn-lt"/>
                <a:ea typeface="+mn-ea"/>
                <a:cs typeface="+mn-cs"/>
              </a:rPr>
              <a:t>big ideas</a:t>
            </a:r>
            <a:r>
              <a:rPr lang="en-GB" sz="1200" kern="1200" dirty="0">
                <a:solidFill>
                  <a:schemeClr val="tx1"/>
                </a:solidFill>
                <a:effectLst/>
                <a:latin typeface="+mn-lt"/>
                <a:ea typeface="+mn-ea"/>
                <a:cs typeface="+mn-cs"/>
              </a:rPr>
              <a:t> of biology, chemistry, Earth science and physics. Teachers who wish, or are required, to re-develop their secondary science curriculum in school may find these helpful.</a:t>
            </a:r>
            <a:endParaRPr lang="en-GB"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9</a:t>
            </a:fld>
            <a:endParaRPr lang="en-GB"/>
          </a:p>
        </p:txBody>
      </p:sp>
    </p:spTree>
    <p:extLst>
      <p:ext uri="{BB962C8B-B14F-4D97-AF65-F5344CB8AC3E}">
        <p14:creationId xmlns:p14="http://schemas.microsoft.com/office/powerpoint/2010/main" val="2237895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364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2C018D-E4DF-4B56-8070-346802205D32}" type="datetimeFigureOut">
              <a:rPr lang="en-GB" smtClean="0"/>
              <a:pPr/>
              <a:t>01/10/2021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840C04-75AA-42A5-9111-52E1A836C88A}" type="slidenum">
              <a:rPr lang="en-GB" smtClean="0"/>
              <a:pPr/>
              <a:t>‹#›</a:t>
            </a:fld>
            <a:endParaRPr lang="en-GB"/>
          </a:p>
        </p:txBody>
      </p:sp>
    </p:spTree>
    <p:extLst>
      <p:ext uri="{BB962C8B-B14F-4D97-AF65-F5344CB8AC3E}">
        <p14:creationId xmlns:p14="http://schemas.microsoft.com/office/powerpoint/2010/main" val="570197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C018D-E4DF-4B56-8070-346802205D32}" type="datetimeFigureOut">
              <a:rPr lang="en-GB" smtClean="0"/>
              <a:pPr/>
              <a:t>01/10/2021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840C04-75AA-42A5-9111-52E1A836C88A}" type="slidenum">
              <a:rPr lang="en-GB" smtClean="0"/>
              <a:pPr/>
              <a:t>‹#›</a:t>
            </a:fld>
            <a:endParaRPr lang="en-GB"/>
          </a:p>
        </p:txBody>
      </p:sp>
    </p:spTree>
    <p:extLst>
      <p:ext uri="{BB962C8B-B14F-4D97-AF65-F5344CB8AC3E}">
        <p14:creationId xmlns:p14="http://schemas.microsoft.com/office/powerpoint/2010/main" val="393305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C018D-E4DF-4B56-8070-346802205D32}" type="datetimeFigureOut">
              <a:rPr lang="en-GB" smtClean="0"/>
              <a:pPr/>
              <a:t>01/10/2021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840C04-75AA-42A5-9111-52E1A836C88A}" type="slidenum">
              <a:rPr lang="en-GB" smtClean="0"/>
              <a:pPr/>
              <a:t>‹#›</a:t>
            </a:fld>
            <a:endParaRPr lang="en-GB"/>
          </a:p>
        </p:txBody>
      </p:sp>
    </p:spTree>
    <p:extLst>
      <p:ext uri="{BB962C8B-B14F-4D97-AF65-F5344CB8AC3E}">
        <p14:creationId xmlns:p14="http://schemas.microsoft.com/office/powerpoint/2010/main" val="3232815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0" y="6409944"/>
            <a:ext cx="9144000" cy="44805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0" y="0"/>
            <a:ext cx="9144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4" y="6486362"/>
            <a:ext cx="825169" cy="32399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1958" y="6471972"/>
            <a:ext cx="1890658" cy="324000"/>
          </a:xfrm>
          <a:prstGeom prst="rect">
            <a:avLst/>
          </a:prstGeom>
        </p:spPr>
      </p:pic>
      <p:sp>
        <p:nvSpPr>
          <p:cNvPr id="2" name="Title 1"/>
          <p:cNvSpPr>
            <a:spLocks noGrp="1"/>
          </p:cNvSpPr>
          <p:nvPr>
            <p:ph type="title"/>
          </p:nvPr>
        </p:nvSpPr>
        <p:spPr>
          <a:xfrm>
            <a:off x="448056" y="0"/>
            <a:ext cx="8247888" cy="828000"/>
          </a:xfrm>
        </p:spPr>
        <p:txBody>
          <a:bodyPr>
            <a:normAutofit/>
          </a:bodyPr>
          <a:lstStyle>
            <a:lvl1pPr algn="l">
              <a:defRPr sz="3600">
                <a:solidFill>
                  <a:srgbClr val="23647F"/>
                </a:solidFill>
                <a:latin typeface="Calibri Light" panose="020F0302020204030204" pitchFamily="34" charset="0"/>
                <a:cs typeface="Calibri Light" panose="020F03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C018D-E4DF-4B56-8070-346802205D32}" type="datetimeFigureOut">
              <a:rPr lang="en-GB" smtClean="0"/>
              <a:pPr/>
              <a:t>01/10/2021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840C04-75AA-42A5-9111-52E1A836C88A}" type="slidenum">
              <a:rPr lang="en-GB" smtClean="0"/>
              <a:pPr/>
              <a:t>‹#›</a:t>
            </a:fld>
            <a:endParaRPr lang="en-GB"/>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82331" y="6435972"/>
            <a:ext cx="953413" cy="396000"/>
          </a:xfrm>
          <a:prstGeom prst="rect">
            <a:avLst/>
          </a:prstGeom>
        </p:spPr>
      </p:pic>
    </p:spTree>
    <p:extLst>
      <p:ext uri="{BB962C8B-B14F-4D97-AF65-F5344CB8AC3E}">
        <p14:creationId xmlns:p14="http://schemas.microsoft.com/office/powerpoint/2010/main" val="28562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6409944"/>
            <a:ext cx="9144000" cy="44805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4" y="6486362"/>
            <a:ext cx="825169" cy="32399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1958" y="6471972"/>
            <a:ext cx="1890658" cy="324000"/>
          </a:xfrm>
          <a:prstGeom prst="rect">
            <a:avLst/>
          </a:prstGeom>
        </p:spPr>
      </p:pic>
      <p:sp>
        <p:nvSpPr>
          <p:cNvPr id="2" name="Title 1"/>
          <p:cNvSpPr>
            <a:spLocks noGrp="1"/>
          </p:cNvSpPr>
          <p:nvPr>
            <p:ph type="title"/>
          </p:nvPr>
        </p:nvSpPr>
        <p:spPr>
          <a:xfrm>
            <a:off x="685800" y="2660650"/>
            <a:ext cx="7772400" cy="695198"/>
          </a:xfrm>
        </p:spPr>
        <p:txBody>
          <a:bodyPr anchor="t"/>
          <a:lstStyle>
            <a:lvl1pPr algn="ctr">
              <a:defRPr sz="4000" b="1" cap="all">
                <a:solidFill>
                  <a:srgbClr val="23647F"/>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85800" y="3363913"/>
            <a:ext cx="7772400" cy="5222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E2C018D-E4DF-4B56-8070-346802205D32}" type="datetimeFigureOut">
              <a:rPr lang="en-GB" smtClean="0"/>
              <a:pPr/>
              <a:t>01/10/2021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840C04-75AA-42A5-9111-52E1A836C88A}" type="slidenum">
              <a:rPr lang="en-GB" smtClean="0"/>
              <a:pPr/>
              <a:t>‹#›</a:t>
            </a:fld>
            <a:endParaRPr lang="en-GB"/>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82331" y="6435972"/>
            <a:ext cx="953413" cy="396000"/>
          </a:xfrm>
          <a:prstGeom prst="rect">
            <a:avLst/>
          </a:prstGeom>
        </p:spPr>
      </p:pic>
    </p:spTree>
    <p:extLst>
      <p:ext uri="{BB962C8B-B14F-4D97-AF65-F5344CB8AC3E}">
        <p14:creationId xmlns:p14="http://schemas.microsoft.com/office/powerpoint/2010/main" val="382649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6409944"/>
            <a:ext cx="9144000" cy="44805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4" y="6486362"/>
            <a:ext cx="825169" cy="323999"/>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1958" y="6471972"/>
            <a:ext cx="1890658" cy="324000"/>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2C018D-E4DF-4B56-8070-346802205D32}" type="datetimeFigureOut">
              <a:rPr lang="en-GB" smtClean="0"/>
              <a:pPr/>
              <a:t>01/10/2021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840C04-75AA-42A5-9111-52E1A836C88A}" type="slidenum">
              <a:rPr lang="en-GB" smtClean="0"/>
              <a:pPr/>
              <a:t>‹#›</a:t>
            </a:fld>
            <a:endParaRPr lang="en-GB"/>
          </a:p>
        </p:txBody>
      </p:sp>
      <p:sp>
        <p:nvSpPr>
          <p:cNvPr id="17" name="Rectangle 16"/>
          <p:cNvSpPr/>
          <p:nvPr userDrawn="1"/>
        </p:nvSpPr>
        <p:spPr>
          <a:xfrm>
            <a:off x="0" y="0"/>
            <a:ext cx="9144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p:cNvSpPr>
            <a:spLocks noGrp="1"/>
          </p:cNvSpPr>
          <p:nvPr>
            <p:ph type="title"/>
          </p:nvPr>
        </p:nvSpPr>
        <p:spPr>
          <a:xfrm>
            <a:off x="448056" y="0"/>
            <a:ext cx="8247888" cy="828000"/>
          </a:xfrm>
        </p:spPr>
        <p:txBody>
          <a:bodyPr>
            <a:normAutofit/>
          </a:bodyPr>
          <a:lstStyle>
            <a:lvl1pPr algn="l">
              <a:defRPr sz="3600">
                <a:solidFill>
                  <a:srgbClr val="23647F"/>
                </a:solidFill>
                <a:latin typeface="Calibri Light" panose="020F0302020204030204" pitchFamily="34" charset="0"/>
                <a:cs typeface="Calibri Light" panose="020F0302020204030204" pitchFamily="34" charset="0"/>
              </a:defRPr>
            </a:lvl1pPr>
          </a:lstStyle>
          <a:p>
            <a:r>
              <a:rPr lang="en-US" dirty="0"/>
              <a:t>Click to edit Master title style</a:t>
            </a:r>
            <a:endParaRPr lang="en-GB" dirty="0"/>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82331" y="6435972"/>
            <a:ext cx="953413" cy="396000"/>
          </a:xfrm>
          <a:prstGeom prst="rect">
            <a:avLst/>
          </a:prstGeom>
        </p:spPr>
      </p:pic>
    </p:spTree>
    <p:extLst>
      <p:ext uri="{BB962C8B-B14F-4D97-AF65-F5344CB8AC3E}">
        <p14:creationId xmlns:p14="http://schemas.microsoft.com/office/powerpoint/2010/main" val="162470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6409944"/>
            <a:ext cx="9144000" cy="44805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4" y="6486362"/>
            <a:ext cx="825169" cy="323999"/>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1958" y="6471972"/>
            <a:ext cx="1890658" cy="324000"/>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2C018D-E4DF-4B56-8070-346802205D32}" type="datetimeFigureOut">
              <a:rPr lang="en-GB" smtClean="0"/>
              <a:pPr/>
              <a:t>01/10/2021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840C04-75AA-42A5-9111-52E1A836C88A}" type="slidenum">
              <a:rPr lang="en-GB" smtClean="0"/>
              <a:pPr/>
              <a:t>‹#›</a:t>
            </a:fld>
            <a:endParaRPr lang="en-GB"/>
          </a:p>
        </p:txBody>
      </p:sp>
      <p:sp>
        <p:nvSpPr>
          <p:cNvPr id="19" name="Rectangle 18"/>
          <p:cNvSpPr/>
          <p:nvPr userDrawn="1"/>
        </p:nvSpPr>
        <p:spPr>
          <a:xfrm>
            <a:off x="0" y="0"/>
            <a:ext cx="9144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p:cNvSpPr>
            <a:spLocks noGrp="1"/>
          </p:cNvSpPr>
          <p:nvPr>
            <p:ph type="title"/>
          </p:nvPr>
        </p:nvSpPr>
        <p:spPr>
          <a:xfrm>
            <a:off x="448056" y="0"/>
            <a:ext cx="8247888" cy="828000"/>
          </a:xfrm>
        </p:spPr>
        <p:txBody>
          <a:bodyPr>
            <a:normAutofit/>
          </a:bodyPr>
          <a:lstStyle>
            <a:lvl1pPr algn="l">
              <a:defRPr sz="3600">
                <a:solidFill>
                  <a:srgbClr val="23647F"/>
                </a:solidFill>
                <a:latin typeface="Calibri Light" panose="020F0302020204030204" pitchFamily="34" charset="0"/>
                <a:cs typeface="Calibri Light" panose="020F0302020204030204" pitchFamily="34" charset="0"/>
              </a:defRPr>
            </a:lvl1pPr>
          </a:lstStyle>
          <a:p>
            <a:r>
              <a:rPr lang="en-US" dirty="0"/>
              <a:t>Click to edit Master title style</a:t>
            </a:r>
            <a:endParaRPr lang="en-GB" dirty="0"/>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82331" y="6435972"/>
            <a:ext cx="953413" cy="396000"/>
          </a:xfrm>
          <a:prstGeom prst="rect">
            <a:avLst/>
          </a:prstGeom>
        </p:spPr>
      </p:pic>
    </p:spTree>
    <p:extLst>
      <p:ext uri="{BB962C8B-B14F-4D97-AF65-F5344CB8AC3E}">
        <p14:creationId xmlns:p14="http://schemas.microsoft.com/office/powerpoint/2010/main" val="56434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p:cNvSpPr/>
          <p:nvPr userDrawn="1"/>
        </p:nvSpPr>
        <p:spPr>
          <a:xfrm>
            <a:off x="0" y="6409944"/>
            <a:ext cx="9144000" cy="44805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4" y="6486362"/>
            <a:ext cx="825169" cy="32399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1958" y="6471972"/>
            <a:ext cx="1890658" cy="324000"/>
          </a:xfrm>
          <a:prstGeom prst="rect">
            <a:avLst/>
          </a:prstGeom>
        </p:spPr>
      </p:pic>
      <p:sp>
        <p:nvSpPr>
          <p:cNvPr id="3" name="Date Placeholder 2"/>
          <p:cNvSpPr>
            <a:spLocks noGrp="1"/>
          </p:cNvSpPr>
          <p:nvPr>
            <p:ph type="dt" sz="half" idx="10"/>
          </p:nvPr>
        </p:nvSpPr>
        <p:spPr/>
        <p:txBody>
          <a:bodyPr/>
          <a:lstStyle/>
          <a:p>
            <a:fld id="{DE2C018D-E4DF-4B56-8070-346802205D32}" type="datetimeFigureOut">
              <a:rPr lang="en-GB" smtClean="0"/>
              <a:pPr/>
              <a:t>01/10/2021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840C04-75AA-42A5-9111-52E1A836C88A}" type="slidenum">
              <a:rPr lang="en-GB" smtClean="0"/>
              <a:pPr/>
              <a:t>‹#›</a:t>
            </a:fld>
            <a:endParaRPr lang="en-GB"/>
          </a:p>
        </p:txBody>
      </p:sp>
      <p:sp>
        <p:nvSpPr>
          <p:cNvPr id="15" name="Rectangle 14"/>
          <p:cNvSpPr/>
          <p:nvPr userDrawn="1"/>
        </p:nvSpPr>
        <p:spPr>
          <a:xfrm>
            <a:off x="0" y="0"/>
            <a:ext cx="9144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p:cNvSpPr>
            <a:spLocks noGrp="1"/>
          </p:cNvSpPr>
          <p:nvPr>
            <p:ph type="title"/>
          </p:nvPr>
        </p:nvSpPr>
        <p:spPr>
          <a:xfrm>
            <a:off x="448056" y="0"/>
            <a:ext cx="8247888" cy="828000"/>
          </a:xfrm>
        </p:spPr>
        <p:txBody>
          <a:bodyPr>
            <a:normAutofit/>
          </a:bodyPr>
          <a:lstStyle>
            <a:lvl1pPr algn="l">
              <a:defRPr sz="3600">
                <a:solidFill>
                  <a:srgbClr val="23647F"/>
                </a:solidFill>
                <a:latin typeface="Calibri Light" panose="020F0302020204030204" pitchFamily="34" charset="0"/>
                <a:cs typeface="Calibri Light" panose="020F0302020204030204" pitchFamily="34" charset="0"/>
              </a:defRPr>
            </a:lvl1pPr>
          </a:lstStyle>
          <a:p>
            <a:r>
              <a:rPr lang="en-US" dirty="0"/>
              <a:t>Click to edit Master title style</a:t>
            </a:r>
            <a:endParaRPr lang="en-GB"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82331" y="6435972"/>
            <a:ext cx="953413" cy="396000"/>
          </a:xfrm>
          <a:prstGeom prst="rect">
            <a:avLst/>
          </a:prstGeom>
        </p:spPr>
      </p:pic>
    </p:spTree>
    <p:extLst>
      <p:ext uri="{BB962C8B-B14F-4D97-AF65-F5344CB8AC3E}">
        <p14:creationId xmlns:p14="http://schemas.microsoft.com/office/powerpoint/2010/main" val="388353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C018D-E4DF-4B56-8070-346802205D32}" type="datetimeFigureOut">
              <a:rPr lang="en-GB" smtClean="0"/>
              <a:pPr/>
              <a:t>01/10/2021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840C04-75AA-42A5-9111-52E1A836C88A}" type="slidenum">
              <a:rPr lang="en-GB" smtClean="0"/>
              <a:pPr/>
              <a:t>‹#›</a:t>
            </a:fld>
            <a:endParaRPr lang="en-GB"/>
          </a:p>
        </p:txBody>
      </p:sp>
    </p:spTree>
    <p:extLst>
      <p:ext uri="{BB962C8B-B14F-4D97-AF65-F5344CB8AC3E}">
        <p14:creationId xmlns:p14="http://schemas.microsoft.com/office/powerpoint/2010/main" val="384096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6409944"/>
            <a:ext cx="9144000" cy="44805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4" y="6486362"/>
            <a:ext cx="825169" cy="32399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1958" y="6471972"/>
            <a:ext cx="1890658" cy="324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solidFill>
                  <a:srgbClr val="23647F"/>
                </a:solidFill>
              </a:defRPr>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C018D-E4DF-4B56-8070-346802205D32}" type="datetimeFigureOut">
              <a:rPr lang="en-GB" smtClean="0"/>
              <a:pPr/>
              <a:t>01/10/2021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840C04-75AA-42A5-9111-52E1A836C88A}" type="slidenum">
              <a:rPr lang="en-GB" smtClean="0"/>
              <a:pPr/>
              <a:t>‹#›</a:t>
            </a:fld>
            <a:endParaRPr lang="en-GB"/>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82331" y="6435972"/>
            <a:ext cx="953413" cy="396000"/>
          </a:xfrm>
          <a:prstGeom prst="rect">
            <a:avLst/>
          </a:prstGeom>
        </p:spPr>
      </p:pic>
    </p:spTree>
    <p:extLst>
      <p:ext uri="{BB962C8B-B14F-4D97-AF65-F5344CB8AC3E}">
        <p14:creationId xmlns:p14="http://schemas.microsoft.com/office/powerpoint/2010/main" val="100037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6409944"/>
            <a:ext cx="9144000" cy="44805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4" y="6486362"/>
            <a:ext cx="825169" cy="32399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1958" y="6471972"/>
            <a:ext cx="1890658" cy="324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solidFill>
                  <a:srgbClr val="23647F"/>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C018D-E4DF-4B56-8070-346802205D32}" type="datetimeFigureOut">
              <a:rPr lang="en-GB" smtClean="0"/>
              <a:pPr/>
              <a:t>01/10/2021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840C04-75AA-42A5-9111-52E1A836C88A}" type="slidenum">
              <a:rPr lang="en-GB" smtClean="0"/>
              <a:pPr/>
              <a:t>‹#›</a:t>
            </a:fld>
            <a:endParaRPr lang="en-GB"/>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82331" y="6435972"/>
            <a:ext cx="953413" cy="396000"/>
          </a:xfrm>
          <a:prstGeom prst="rect">
            <a:avLst/>
          </a:prstGeom>
        </p:spPr>
      </p:pic>
    </p:spTree>
    <p:extLst>
      <p:ext uri="{BB962C8B-B14F-4D97-AF65-F5344CB8AC3E}">
        <p14:creationId xmlns:p14="http://schemas.microsoft.com/office/powerpoint/2010/main" val="1293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056" y="0"/>
            <a:ext cx="8247888" cy="97840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89304"/>
            <a:ext cx="8229600" cy="48368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C018D-E4DF-4B56-8070-346802205D32}" type="datetimeFigureOut">
              <a:rPr lang="en-GB" smtClean="0"/>
              <a:pPr/>
              <a:t>01/10/2021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40C04-75AA-42A5-9111-52E1A836C88A}" type="slidenum">
              <a:rPr lang="en-GB" smtClean="0"/>
              <a:pPr/>
              <a:t>‹#›</a:t>
            </a:fld>
            <a:endParaRPr lang="en-GB"/>
          </a:p>
        </p:txBody>
      </p:sp>
    </p:spTree>
    <p:extLst>
      <p:ext uri="{BB962C8B-B14F-4D97-AF65-F5344CB8AC3E}">
        <p14:creationId xmlns:p14="http://schemas.microsoft.com/office/powerpoint/2010/main" val="2243632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gif"/></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1.jp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8.tmp"/></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74.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7.png"/><Relationship Id="rId5" Type="http://schemas.openxmlformats.org/officeDocument/2006/relationships/image" Target="../media/image12.png"/><Relationship Id="rId15" Type="http://schemas.openxmlformats.org/officeDocument/2006/relationships/image" Target="../media/image11.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jp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82.jpg"/><Relationship Id="rId5" Type="http://schemas.openxmlformats.org/officeDocument/2006/relationships/image" Target="../media/image81.jpg"/><Relationship Id="rId4" Type="http://schemas.openxmlformats.org/officeDocument/2006/relationships/image" Target="../media/image80.jpg"/></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5455" y="393828"/>
            <a:ext cx="3600000" cy="1415239"/>
          </a:xfrm>
          <a:prstGeom prst="rect">
            <a:avLst/>
          </a:prstGeom>
          <a:ln>
            <a:noFill/>
          </a:ln>
        </p:spPr>
      </p:pic>
      <p:sp>
        <p:nvSpPr>
          <p:cNvPr id="43" name="Subtitle 2"/>
          <p:cNvSpPr txBox="1">
            <a:spLocks/>
          </p:cNvSpPr>
          <p:nvPr/>
        </p:nvSpPr>
        <p:spPr>
          <a:xfrm>
            <a:off x="4241800" y="3968288"/>
            <a:ext cx="4345211" cy="1862048"/>
          </a:xfrm>
          <a:prstGeom prst="rect">
            <a:avLst/>
          </a:prstGeom>
        </p:spPr>
        <p:txBody>
          <a:bodyPr vert="horz" wrap="square" lIns="0" tIns="0" rIns="0" bIns="0" rtlCol="0">
            <a:spAutoFit/>
          </a:bodyPr>
          <a:lstStyle/>
          <a:p>
            <a:pPr algn="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Full introductory</a:t>
            </a:r>
          </a:p>
          <a:p>
            <a:pPr algn="r">
              <a:tabLst>
                <a:tab pos="444500" algn="l"/>
              </a:tabLst>
            </a:pP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presentation</a:t>
            </a:r>
          </a:p>
          <a:p>
            <a:pPr algn="r"/>
            <a:endParaRPr lang="en-GB" sz="2400"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algn="r"/>
            <a:endParaRPr lang="en-GB"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algn="r">
              <a:spcAft>
                <a:spcPts val="600"/>
              </a:spcAft>
            </a:pPr>
            <a:r>
              <a:rPr lang="en-GB" sz="2000" b="1"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a:t>
            </a:r>
            <a:r>
              <a:rPr lang="en-GB" sz="2000" b="1" dirty="0" err="1">
                <a:solidFill>
                  <a:srgbClr val="006580"/>
                </a:solidFill>
                <a:latin typeface="Calibri" panose="020F0502020204030204" pitchFamily="34" charset="0"/>
                <a:ea typeface="Times New Roman" panose="02020603050405020304" pitchFamily="18" charset="0"/>
                <a:cs typeface="Times New Roman" panose="02020603050405020304" pitchFamily="18" charset="0"/>
              </a:rPr>
              <a:t>BestEvSciTeach</a:t>
            </a:r>
            <a:endParaRPr lang="en-GB" sz="2000" b="1" dirty="0">
              <a:solidFill>
                <a:srgbClr val="006580"/>
              </a:solidFill>
              <a:latin typeface="Calibri" panose="020F0502020204030204" pitchFamily="34" charset="0"/>
              <a:ea typeface="Times New Roman" panose="02020603050405020304" pitchFamily="18" charset="0"/>
              <a:cs typeface="Times New Roman" panose="02020603050405020304" pitchFamily="18" charset="0"/>
            </a:endParaRPr>
          </a:p>
          <a:p>
            <a:pPr algn="r"/>
            <a:r>
              <a:rPr lang="en-GB" sz="2000" b="1" dirty="0">
                <a:latin typeface="Calibri" panose="020F0502020204030204" pitchFamily="34" charset="0"/>
                <a:ea typeface="Times New Roman" panose="02020603050405020304" pitchFamily="18" charset="0"/>
                <a:cs typeface="Times New Roman" panose="02020603050405020304" pitchFamily="18" charset="0"/>
              </a:rPr>
              <a:t>www.BestEvidenceScienceTeaching.org</a:t>
            </a:r>
            <a:endParaRPr lang="en-GB" sz="2000" b="1" dirty="0">
              <a:solidFill>
                <a:srgbClr val="00658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p:cNvSpPr txBox="1"/>
          <p:nvPr/>
        </p:nvSpPr>
        <p:spPr>
          <a:xfrm>
            <a:off x="5224103" y="2216259"/>
            <a:ext cx="3362908" cy="833663"/>
          </a:xfrm>
          <a:prstGeom prst="rect">
            <a:avLst/>
          </a:prstGeom>
          <a:noFill/>
        </p:spPr>
        <p:txBody>
          <a:bodyPr vert="horz" wrap="square" lIns="36000" tIns="108000" rIns="72000" bIns="108000" rtlCol="0" anchor="t" anchorCtr="0">
            <a:spAutoFit/>
          </a:bodyPr>
          <a:lstStyle/>
          <a:p>
            <a:pPr algn="r"/>
            <a:r>
              <a:rPr lang="en-GB" sz="2000" b="1" dirty="0"/>
              <a:t>The best teaching</a:t>
            </a:r>
          </a:p>
          <a:p>
            <a:pPr algn="r"/>
            <a:r>
              <a:rPr lang="en-GB" sz="2000" b="1" dirty="0"/>
              <a:t>draws on the best evidence</a:t>
            </a:r>
            <a:endParaRPr lang="en-GB" sz="2000" b="1" dirty="0">
              <a:solidFill>
                <a:schemeClr val="tx1"/>
              </a:solidFill>
            </a:endParaRPr>
          </a:p>
        </p:txBody>
      </p:sp>
      <p:sp>
        <p:nvSpPr>
          <p:cNvPr id="12" name="Rectangle 11"/>
          <p:cNvSpPr/>
          <p:nvPr/>
        </p:nvSpPr>
        <p:spPr>
          <a:xfrm rot="5400000">
            <a:off x="7057010" y="1606755"/>
            <a:ext cx="108000" cy="29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436" y="559289"/>
            <a:ext cx="4230000" cy="4688496"/>
          </a:xfrm>
          <a:prstGeom prst="rect">
            <a:avLst/>
          </a:prstGeom>
        </p:spPr>
      </p:pic>
      <p:pic>
        <p:nvPicPr>
          <p:cNvPr id="13" name="Picture 12" descr="Twitter_Logo_Blue.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024" y="5029621"/>
            <a:ext cx="511749" cy="511749"/>
          </a:xfrm>
          <a:prstGeom prst="rect">
            <a:avLst/>
          </a:prstGeom>
        </p:spPr>
      </p:pic>
      <p:pic>
        <p:nvPicPr>
          <p:cNvPr id="14" name="Picture 13">
            <a:extLst>
              <a:ext uri="{FF2B5EF4-FFF2-40B4-BE49-F238E27FC236}">
                <a16:creationId xmlns:a16="http://schemas.microsoft.com/office/drawing/2014/main" id="{A8153F7F-34A6-4BB5-81E1-CA9554151B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612" y="6245586"/>
            <a:ext cx="1279941" cy="539328"/>
          </a:xfrm>
          <a:prstGeom prst="rect">
            <a:avLst/>
          </a:prstGeom>
        </p:spPr>
      </p:pic>
      <p:pic>
        <p:nvPicPr>
          <p:cNvPr id="15" name="Picture 14">
            <a:extLst>
              <a:ext uri="{FF2B5EF4-FFF2-40B4-BE49-F238E27FC236}">
                <a16:creationId xmlns:a16="http://schemas.microsoft.com/office/drawing/2014/main" id="{8DCF18FB-BC6D-4355-B77C-4DAD8BB7D5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7867" y="6299340"/>
            <a:ext cx="1125703" cy="431821"/>
          </a:xfrm>
          <a:prstGeom prst="rect">
            <a:avLst/>
          </a:prstGeom>
        </p:spPr>
      </p:pic>
      <p:pic>
        <p:nvPicPr>
          <p:cNvPr id="16" name="Picture 15">
            <a:extLst>
              <a:ext uri="{FF2B5EF4-FFF2-40B4-BE49-F238E27FC236}">
                <a16:creationId xmlns:a16="http://schemas.microsoft.com/office/drawing/2014/main" id="{24205790-E6E0-454C-A6A1-A3A55C3590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0344" y="6335250"/>
            <a:ext cx="2100732" cy="360000"/>
          </a:xfrm>
          <a:prstGeom prst="rect">
            <a:avLst/>
          </a:prstGeom>
        </p:spPr>
      </p:pic>
      <p:pic>
        <p:nvPicPr>
          <p:cNvPr id="17" name="Picture 16">
            <a:extLst>
              <a:ext uri="{FF2B5EF4-FFF2-40B4-BE49-F238E27FC236}">
                <a16:creationId xmlns:a16="http://schemas.microsoft.com/office/drawing/2014/main" id="{68294133-5631-489B-9531-DECBF84BF8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38776" y="6290595"/>
            <a:ext cx="1050326" cy="449310"/>
          </a:xfrm>
          <a:prstGeom prst="rect">
            <a:avLst/>
          </a:prstGeom>
        </p:spPr>
      </p:pic>
      <p:pic>
        <p:nvPicPr>
          <p:cNvPr id="18" name="Picture 17" descr="Logo, icon&#10;&#10;Description automatically generated">
            <a:extLst>
              <a:ext uri="{FF2B5EF4-FFF2-40B4-BE49-F238E27FC236}">
                <a16:creationId xmlns:a16="http://schemas.microsoft.com/office/drawing/2014/main" id="{72B65B8C-4BE4-4DBA-877D-F5FD35640B67}"/>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530361" y="6263250"/>
            <a:ext cx="791624" cy="504000"/>
          </a:xfrm>
          <a:prstGeom prst="rect">
            <a:avLst/>
          </a:prstGeom>
        </p:spPr>
      </p:pic>
    </p:spTree>
    <p:extLst>
      <p:ext uri="{BB962C8B-B14F-4D97-AF65-F5344CB8AC3E}">
        <p14:creationId xmlns:p14="http://schemas.microsoft.com/office/powerpoint/2010/main" val="24940122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93" y="512912"/>
            <a:ext cx="9074615" cy="583217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0922" y="4538194"/>
            <a:ext cx="1305617" cy="55014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200" y="4071558"/>
            <a:ext cx="1675060" cy="28705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6429" y="2485098"/>
            <a:ext cx="2414603" cy="949234"/>
          </a:xfrm>
          <a:prstGeom prst="rect">
            <a:avLst/>
          </a:prstGeom>
        </p:spPr>
      </p:pic>
      <p:grpSp>
        <p:nvGrpSpPr>
          <p:cNvPr id="18" name="Group 17"/>
          <p:cNvGrpSpPr/>
          <p:nvPr/>
        </p:nvGrpSpPr>
        <p:grpSpPr>
          <a:xfrm>
            <a:off x="1262884" y="1270995"/>
            <a:ext cx="2664481" cy="840441"/>
            <a:chOff x="1262884" y="883809"/>
            <a:chExt cx="2664481" cy="840441"/>
          </a:xfrm>
        </p:grpSpPr>
        <p:grpSp>
          <p:nvGrpSpPr>
            <p:cNvPr id="19" name="Group 18"/>
            <p:cNvGrpSpPr>
              <a:grpSpLocks noChangeAspect="1"/>
            </p:cNvGrpSpPr>
            <p:nvPr/>
          </p:nvGrpSpPr>
          <p:grpSpPr>
            <a:xfrm>
              <a:off x="1306429" y="883809"/>
              <a:ext cx="2414603" cy="470077"/>
              <a:chOff x="2351315" y="3090657"/>
              <a:chExt cx="3384000" cy="658800"/>
            </a:xfrm>
          </p:grpSpPr>
          <p:sp>
            <p:nvSpPr>
              <p:cNvPr id="21" name="Rectangle 20"/>
              <p:cNvSpPr/>
              <p:nvPr/>
            </p:nvSpPr>
            <p:spPr>
              <a:xfrm>
                <a:off x="2351315" y="3090657"/>
                <a:ext cx="3384000" cy="658800"/>
              </a:xfrm>
              <a:prstGeom prst="rect">
                <a:avLst/>
              </a:prstGeom>
              <a:solidFill>
                <a:srgbClr val="034E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4065" y="3162882"/>
                <a:ext cx="3238500" cy="514350"/>
              </a:xfrm>
              <a:prstGeom prst="rect">
                <a:avLst/>
              </a:prstGeom>
            </p:spPr>
          </p:pic>
        </p:grpSp>
        <p:sp>
          <p:nvSpPr>
            <p:cNvPr id="20" name="TextBox 19"/>
            <p:cNvSpPr txBox="1"/>
            <p:nvPr/>
          </p:nvSpPr>
          <p:spPr>
            <a:xfrm>
              <a:off x="1262884" y="1244531"/>
              <a:ext cx="2664481" cy="479719"/>
            </a:xfrm>
            <a:prstGeom prst="rect">
              <a:avLst/>
            </a:prstGeom>
            <a:noFill/>
          </p:spPr>
          <p:txBody>
            <a:bodyPr vert="horz" wrap="square" lIns="36000" tIns="108000" rIns="72000" bIns="108000" rtlCol="0" anchor="t" anchorCtr="0">
              <a:spAutoFit/>
            </a:bodyPr>
            <a:lstStyle/>
            <a:p>
              <a:pPr>
                <a:spcAft>
                  <a:spcPts val="600"/>
                </a:spcAft>
              </a:pPr>
              <a:r>
                <a:rPr lang="en-GB" sz="1700" b="1" dirty="0">
                  <a:solidFill>
                    <a:srgbClr val="034EA1"/>
                  </a:solidFill>
                </a:rPr>
                <a:t>COVID-19 WEBINAR SERIES</a:t>
              </a:r>
            </a:p>
          </p:txBody>
        </p:sp>
      </p:grpSp>
      <p:sp>
        <p:nvSpPr>
          <p:cNvPr id="24" name="Subtitle 2"/>
          <p:cNvSpPr txBox="1">
            <a:spLocks/>
          </p:cNvSpPr>
          <p:nvPr/>
        </p:nvSpPr>
        <p:spPr>
          <a:xfrm>
            <a:off x="4136558" y="1160363"/>
            <a:ext cx="3675031" cy="4124206"/>
          </a:xfrm>
          <a:prstGeom prst="rect">
            <a:avLst/>
          </a:prstGeom>
        </p:spPr>
        <p:txBody>
          <a:bodyPr vert="horz" wrap="square" lIns="0" tIns="0" rIns="0" bIns="0" rtlCol="0">
            <a:spAutoFit/>
          </a:bodyPr>
          <a:lstStyle/>
          <a:p>
            <a:pPr marL="92075">
              <a:spcAft>
                <a:spcPts val="600"/>
              </a:spcAft>
            </a:pPr>
            <a:r>
              <a:rPr lang="en-GB" sz="1400" b="1"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WEBINAR</a:t>
            </a:r>
            <a:r>
              <a:rPr lang="en-GB" b="1"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a:t>
            </a:r>
          </a:p>
          <a:p>
            <a:pPr marL="92075">
              <a:spcAft>
                <a:spcPts val="600"/>
              </a:spcAft>
            </a:pPr>
            <a:r>
              <a:rPr lang="en-GB" sz="2400" b="1"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BEST Curriculum Planning  for 11-16</a:t>
            </a:r>
          </a:p>
          <a:p>
            <a:pPr marL="92075">
              <a:spcAft>
                <a:spcPts val="1800"/>
              </a:spcAft>
            </a:pPr>
            <a:r>
              <a:rPr lang="en-GB" sz="1400"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Presented in May 2020</a:t>
            </a:r>
          </a:p>
          <a:p>
            <a:pPr marL="92075">
              <a:spcAft>
                <a:spcPts val="1800"/>
              </a:spcAft>
            </a:pPr>
            <a:r>
              <a:rPr lang="en-GB" sz="16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This webinar explored how the free, research-informed resources of BEST could help you develop a flexible and responsive science curriculum.</a:t>
            </a:r>
          </a:p>
          <a:p>
            <a:pPr marL="92075">
              <a:spcAft>
                <a:spcPts val="600"/>
              </a:spcAft>
            </a:pPr>
            <a:r>
              <a:rPr lang="en-GB" sz="16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Watch the recording at:</a:t>
            </a:r>
          </a:p>
          <a:p>
            <a:pPr marL="92075">
              <a:spcAft>
                <a:spcPts val="1200"/>
              </a:spcAft>
            </a:pPr>
            <a:r>
              <a:rPr lang="en-GB" sz="1600" b="1"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bit.ly/2Nmcbq3</a:t>
            </a:r>
            <a:endParaRPr lang="en-GB" sz="16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marL="92075">
              <a:spcAft>
                <a:spcPts val="600"/>
              </a:spcAft>
            </a:pPr>
            <a:r>
              <a:rPr lang="en-GB" sz="16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Password:</a:t>
            </a:r>
            <a:endParaRPr lang="en-GB" sz="16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marL="92075">
              <a:spcAft>
                <a:spcPts val="1200"/>
              </a:spcAft>
            </a:pPr>
            <a:r>
              <a:rPr lang="en-GB" sz="1600" b="1"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ASECOVID9</a:t>
            </a:r>
          </a:p>
        </p:txBody>
      </p:sp>
    </p:spTree>
    <p:extLst>
      <p:ext uri="{BB962C8B-B14F-4D97-AF65-F5344CB8AC3E}">
        <p14:creationId xmlns:p14="http://schemas.microsoft.com/office/powerpoint/2010/main" val="106221123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ubtitle 2"/>
          <p:cNvSpPr txBox="1">
            <a:spLocks/>
          </p:cNvSpPr>
          <p:nvPr/>
        </p:nvSpPr>
        <p:spPr>
          <a:xfrm>
            <a:off x="0" y="6018078"/>
            <a:ext cx="9144000" cy="598384"/>
          </a:xfrm>
          <a:prstGeom prst="rect">
            <a:avLst/>
          </a:prstGeom>
          <a:solidFill>
            <a:schemeClr val="bg1">
              <a:lumMod val="85000"/>
            </a:schemeClr>
          </a:solidFill>
        </p:spPr>
        <p:txBody>
          <a:bodyPr vert="horz" wrap="square" lIns="0" tIns="0" rIns="0" bIns="0" rtlCol="0" anchor="ctr" anchorCtr="0">
            <a:noAutofit/>
          </a:bodyPr>
          <a:lstStyle/>
          <a:p>
            <a:pPr algn="ctr">
              <a:spcAft>
                <a:spcPts val="0"/>
              </a:spcAft>
            </a:pPr>
            <a:r>
              <a:rPr lang="en-GB" sz="2800" b="1" kern="1200" spc="100" dirty="0">
                <a:effectLst/>
                <a:latin typeface="Calibri" panose="020F0502020204030204" pitchFamily="34" charset="0"/>
                <a:ea typeface="Times New Roman" panose="02020603050405020304" pitchFamily="18" charset="0"/>
                <a:cs typeface="Times New Roman" panose="02020603050405020304" pitchFamily="18" charset="0"/>
              </a:rPr>
              <a:t>www.</a:t>
            </a:r>
            <a:r>
              <a:rPr lang="en-GB" sz="3200" b="1" kern="1200" spc="100" dirty="0">
                <a:effectLst/>
                <a:latin typeface="Calibri" panose="020F0502020204030204" pitchFamily="34" charset="0"/>
                <a:ea typeface="Times New Roman" panose="02020603050405020304" pitchFamily="18" charset="0"/>
                <a:cs typeface="Times New Roman" panose="02020603050405020304" pitchFamily="18" charset="0"/>
              </a:rPr>
              <a:t>B</a:t>
            </a:r>
            <a:r>
              <a:rPr lang="en-GB" sz="2800" b="1" kern="1200" spc="100" dirty="0">
                <a:effectLst/>
                <a:latin typeface="Calibri" panose="020F0502020204030204" pitchFamily="34" charset="0"/>
                <a:ea typeface="Times New Roman" panose="02020603050405020304" pitchFamily="18" charset="0"/>
                <a:cs typeface="Times New Roman" panose="02020603050405020304" pitchFamily="18" charset="0"/>
              </a:rPr>
              <a:t>est</a:t>
            </a:r>
            <a:r>
              <a:rPr lang="en-GB" sz="3200" b="1" kern="1200" spc="100" dirty="0">
                <a:effectLst/>
                <a:latin typeface="Calibri" panose="020F0502020204030204" pitchFamily="34" charset="0"/>
                <a:ea typeface="Times New Roman" panose="02020603050405020304" pitchFamily="18" charset="0"/>
                <a:cs typeface="Times New Roman" panose="02020603050405020304" pitchFamily="18" charset="0"/>
              </a:rPr>
              <a:t>E</a:t>
            </a:r>
            <a:r>
              <a:rPr lang="en-GB" sz="2800" b="1" kern="1200" spc="100" dirty="0">
                <a:effectLst/>
                <a:latin typeface="Calibri" panose="020F0502020204030204" pitchFamily="34" charset="0"/>
                <a:ea typeface="Times New Roman" panose="02020603050405020304" pitchFamily="18" charset="0"/>
                <a:cs typeface="Times New Roman" panose="02020603050405020304" pitchFamily="18" charset="0"/>
              </a:rPr>
              <a:t>vidence</a:t>
            </a:r>
            <a:r>
              <a:rPr lang="en-GB" sz="3200" b="1" kern="1200" spc="100" dirty="0">
                <a:effectLst/>
                <a:latin typeface="Calibri" panose="020F0502020204030204" pitchFamily="34" charset="0"/>
                <a:ea typeface="Times New Roman" panose="02020603050405020304" pitchFamily="18" charset="0"/>
                <a:cs typeface="Times New Roman" panose="02020603050405020304" pitchFamily="18" charset="0"/>
              </a:rPr>
              <a:t>S</a:t>
            </a:r>
            <a:r>
              <a:rPr lang="en-GB" sz="2800" b="1" kern="1200" spc="100" dirty="0">
                <a:effectLst/>
                <a:latin typeface="Calibri" panose="020F0502020204030204" pitchFamily="34" charset="0"/>
                <a:ea typeface="Times New Roman" panose="02020603050405020304" pitchFamily="18" charset="0"/>
                <a:cs typeface="Times New Roman" panose="02020603050405020304" pitchFamily="18" charset="0"/>
              </a:rPr>
              <a:t>cience</a:t>
            </a:r>
            <a:r>
              <a:rPr lang="en-GB" sz="3200" b="1" kern="1200" spc="100" dirty="0">
                <a:effectLst/>
                <a:latin typeface="Calibri" panose="020F0502020204030204" pitchFamily="34" charset="0"/>
                <a:ea typeface="Times New Roman" panose="02020603050405020304" pitchFamily="18" charset="0"/>
                <a:cs typeface="Times New Roman" panose="02020603050405020304" pitchFamily="18" charset="0"/>
              </a:rPr>
              <a:t>T</a:t>
            </a:r>
            <a:r>
              <a:rPr lang="en-GB" sz="2800" b="1" kern="1200" spc="100" dirty="0">
                <a:effectLst/>
                <a:latin typeface="Calibri" panose="020F0502020204030204" pitchFamily="34" charset="0"/>
                <a:ea typeface="Times New Roman" panose="02020603050405020304" pitchFamily="18" charset="0"/>
                <a:cs typeface="Times New Roman" panose="02020603050405020304" pitchFamily="18" charset="0"/>
              </a:rPr>
              <a:t>eaching.org</a:t>
            </a:r>
            <a:endParaRPr lang="en-GB" sz="2000" dirty="0">
              <a:effectLst/>
              <a:latin typeface="Times New Roman" panose="02020603050405020304" pitchFamily="18" charset="0"/>
              <a:ea typeface="Times New Roman" panose="02020603050405020304" pitchFamily="18" charset="0"/>
            </a:endParaRPr>
          </a:p>
        </p:txBody>
      </p:sp>
      <p:sp>
        <p:nvSpPr>
          <p:cNvPr id="15" name="Subtitle 2"/>
          <p:cNvSpPr txBox="1">
            <a:spLocks/>
          </p:cNvSpPr>
          <p:nvPr/>
        </p:nvSpPr>
        <p:spPr>
          <a:xfrm>
            <a:off x="254994" y="354653"/>
            <a:ext cx="5948814" cy="1333698"/>
          </a:xfrm>
          <a:prstGeom prst="rect">
            <a:avLst/>
          </a:prstGeom>
        </p:spPr>
        <p:txBody>
          <a:bodyPr vert="horz" wrap="square" lIns="0" tIns="0" rIns="0" bIns="0" rtlCol="0">
            <a:spAutoFit/>
          </a:bodyPr>
          <a:lstStyle/>
          <a:p>
            <a:pPr>
              <a:spcAft>
                <a:spcPts val="1600"/>
              </a:spcAft>
            </a:pP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The BEST resources are all </a:t>
            </a:r>
            <a:r>
              <a:rPr lang="en-GB" sz="2000" b="1"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FREE</a:t>
            </a: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to download and use</a:t>
            </a:r>
            <a:endParaRPr lang="en-GB" sz="20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600"/>
              </a:spcAft>
            </a:pP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All resources for ages 11-14 are </a:t>
            </a:r>
            <a:r>
              <a:rPr lang="en-GB" sz="2000" b="1"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complete!</a:t>
            </a:r>
          </a:p>
          <a:p>
            <a:pPr>
              <a:spcAft>
                <a:spcPts val="1600"/>
              </a:spcAft>
            </a:pP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Topics:</a:t>
            </a:r>
          </a:p>
        </p:txBody>
      </p:sp>
      <p:pic>
        <p:nvPicPr>
          <p:cNvPr id="16" name="Picture 15" descr="Twitter_Logo_Blue.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1124" y="5334421"/>
            <a:ext cx="511749" cy="511749"/>
          </a:xfrm>
          <a:prstGeom prst="rect">
            <a:avLst/>
          </a:prstGeom>
        </p:spPr>
      </p:pic>
      <p:sp>
        <p:nvSpPr>
          <p:cNvPr id="17" name="Subtitle 2"/>
          <p:cNvSpPr txBox="1">
            <a:spLocks/>
          </p:cNvSpPr>
          <p:nvPr/>
        </p:nvSpPr>
        <p:spPr>
          <a:xfrm>
            <a:off x="7007737" y="5419800"/>
            <a:ext cx="2021154" cy="307777"/>
          </a:xfrm>
          <a:prstGeom prst="rect">
            <a:avLst/>
          </a:prstGeom>
        </p:spPr>
        <p:txBody>
          <a:bodyPr vert="horz" wrap="square" lIns="0" tIns="0" rIns="0" bIns="0" rtlCol="0">
            <a:spAutoFit/>
          </a:bodyPr>
          <a:lstStyle/>
          <a:p>
            <a:pPr>
              <a:spcAft>
                <a:spcPts val="0"/>
              </a:spcAft>
            </a:pPr>
            <a:r>
              <a:rPr lang="en-GB" sz="2000" b="1" kern="1200" dirty="0">
                <a:solidFill>
                  <a:srgbClr val="00658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2000" b="1" kern="1200" dirty="0" err="1">
                <a:solidFill>
                  <a:srgbClr val="006580"/>
                </a:solidFill>
                <a:effectLst/>
                <a:latin typeface="Calibri" panose="020F0502020204030204" pitchFamily="34" charset="0"/>
                <a:ea typeface="Times New Roman" panose="02020603050405020304" pitchFamily="18" charset="0"/>
                <a:cs typeface="Times New Roman" panose="02020603050405020304" pitchFamily="18" charset="0"/>
              </a:rPr>
              <a:t>BestEvSciTeach</a:t>
            </a:r>
            <a:endParaRPr lang="en-GB" sz="1600" dirty="0">
              <a:effectLst/>
              <a:latin typeface="Times New Roman" panose="02020603050405020304" pitchFamily="18" charset="0"/>
              <a:ea typeface="Times New Roman" panose="02020603050405020304" pitchFamily="18"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8893" y="3278456"/>
            <a:ext cx="1476265" cy="63151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5101">
            <a:off x="6522836" y="267578"/>
            <a:ext cx="2378799" cy="2736946"/>
          </a:xfrm>
          <a:prstGeom prst="rect">
            <a:avLst/>
          </a:prstGeom>
          <a:ln w="6350">
            <a:solidFill>
              <a:schemeClr val="bg1">
                <a:lumMod val="75000"/>
              </a:schemeClr>
            </a:solidFill>
          </a:ln>
          <a:effectLst>
            <a:outerShdw blurRad="50800" dist="38100" dir="2700000" algn="tl" rotWithShape="0">
              <a:prstClr val="black">
                <a:alpha val="40000"/>
              </a:prstClr>
            </a:outerShdw>
          </a:effectLst>
        </p:spPr>
      </p:pic>
      <p:sp>
        <p:nvSpPr>
          <p:cNvPr id="20" name="Subtitle 2"/>
          <p:cNvSpPr txBox="1">
            <a:spLocks/>
          </p:cNvSpPr>
          <p:nvPr/>
        </p:nvSpPr>
        <p:spPr>
          <a:xfrm>
            <a:off x="279541" y="1872918"/>
            <a:ext cx="2052000" cy="3888244"/>
          </a:xfrm>
          <a:prstGeom prst="rect">
            <a:avLst/>
          </a:prstGeom>
          <a:ln>
            <a:noFill/>
          </a:ln>
        </p:spPr>
        <p:txBody>
          <a:bodyPr vert="horz" wrap="square" lIns="0" tIns="0" rIns="0" bIns="0" rtlCol="0">
            <a:spAutoFit/>
          </a:bodyPr>
          <a:lstStyle/>
          <a:p>
            <a:pPr marL="92075" lvl="1">
              <a:spcAft>
                <a:spcPts val="600"/>
              </a:spcAft>
            </a:pPr>
            <a:r>
              <a:rPr lang="en-GB" sz="12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Biology</a:t>
            </a:r>
            <a:endPar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endParaRPr>
          </a:p>
          <a:p>
            <a:pPr marL="265113" lvl="1" indent="-173038">
              <a:spcAft>
                <a:spcPts val="200"/>
              </a:spcAft>
              <a:buFont typeface="Arial" panose="020B0604020202020204" pitchFamily="34" charset="0"/>
              <a:buChar char="•"/>
            </a:pPr>
            <a:r>
              <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Cells </a:t>
            </a:r>
          </a:p>
          <a:p>
            <a:pPr marL="265113" lvl="1" indent="-173038">
              <a:spcAft>
                <a:spcPts val="200"/>
              </a:spcAft>
              <a:buFont typeface="Arial" panose="020B0604020202020204" pitchFamily="34" charset="0"/>
              <a:buChar char="•"/>
            </a:pPr>
            <a:r>
              <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From cells to organ systems</a:t>
            </a:r>
          </a:p>
          <a:p>
            <a:pPr marL="265113" lvl="1" indent="-173038">
              <a:spcAft>
                <a:spcPts val="200"/>
              </a:spcAft>
              <a:buFont typeface="Arial" panose="020B0604020202020204" pitchFamily="34" charset="0"/>
              <a:buChar char="•"/>
            </a:pPr>
            <a:r>
              <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Inheritance and the genome</a:t>
            </a:r>
          </a:p>
          <a:p>
            <a:pPr marL="265113" lvl="1" indent="-173038">
              <a:spcAft>
                <a:spcPts val="200"/>
              </a:spcAft>
              <a:buFont typeface="Arial" panose="020B0604020202020204" pitchFamily="34" charset="0"/>
              <a:buChar char="•"/>
            </a:pPr>
            <a:r>
              <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Life cycles</a:t>
            </a:r>
          </a:p>
          <a:p>
            <a:pPr marL="265113" lvl="1" indent="-173038">
              <a:spcAft>
                <a:spcPts val="200"/>
              </a:spcAft>
              <a:buFont typeface="Arial" panose="020B0604020202020204" pitchFamily="34" charset="0"/>
              <a:buChar char="•"/>
            </a:pPr>
            <a:r>
              <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Reproduction</a:t>
            </a:r>
          </a:p>
          <a:p>
            <a:pPr marL="265113" lvl="1" indent="-173038">
              <a:spcAft>
                <a:spcPts val="200"/>
              </a:spcAft>
              <a:buFont typeface="Arial" panose="020B0604020202020204" pitchFamily="34" charset="0"/>
              <a:buChar char="•"/>
            </a:pPr>
            <a:r>
              <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Food chains and food webs</a:t>
            </a:r>
          </a:p>
          <a:p>
            <a:pPr marL="265113" lvl="1" indent="-173038">
              <a:spcAft>
                <a:spcPts val="200"/>
              </a:spcAft>
              <a:buFont typeface="Arial" panose="020B0604020202020204" pitchFamily="34" charset="0"/>
              <a:buChar char="•"/>
            </a:pPr>
            <a:r>
              <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Ecosystems</a:t>
            </a:r>
          </a:p>
          <a:p>
            <a:pPr marL="265113" lvl="1" indent="-173038">
              <a:spcAft>
                <a:spcPts val="200"/>
              </a:spcAft>
              <a:buFont typeface="Arial" panose="020B0604020202020204" pitchFamily="34" charset="0"/>
              <a:buChar char="•"/>
            </a:pPr>
            <a:r>
              <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Biodiversity and human impacts</a:t>
            </a:r>
          </a:p>
          <a:p>
            <a:pPr marL="265113" lvl="1" indent="-173038">
              <a:spcAft>
                <a:spcPts val="200"/>
              </a:spcAft>
              <a:buFont typeface="Arial" panose="020B0604020202020204" pitchFamily="34" charset="0"/>
              <a:buChar char="•"/>
            </a:pPr>
            <a:r>
              <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What are health and disease?</a:t>
            </a:r>
          </a:p>
          <a:p>
            <a:pPr marL="265113" lvl="1" indent="-173038">
              <a:spcAft>
                <a:spcPts val="200"/>
              </a:spcAft>
              <a:buFont typeface="Arial" panose="020B0604020202020204" pitchFamily="34" charset="0"/>
              <a:buChar char="•"/>
            </a:pPr>
            <a:r>
              <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Human lifestyles and health</a:t>
            </a:r>
          </a:p>
          <a:p>
            <a:pPr marL="265113" lvl="1" indent="-173038">
              <a:spcAft>
                <a:spcPts val="200"/>
              </a:spcAft>
              <a:buFont typeface="Arial" panose="020B0604020202020204" pitchFamily="34" charset="0"/>
              <a:buChar char="•"/>
            </a:pPr>
            <a:r>
              <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Infectious disease</a:t>
            </a:r>
          </a:p>
          <a:p>
            <a:pPr marL="265113" lvl="1" indent="-173038">
              <a:spcAft>
                <a:spcPts val="200"/>
              </a:spcAft>
              <a:buFont typeface="Arial" panose="020B0604020202020204" pitchFamily="34" charset="0"/>
              <a:buChar char="•"/>
            </a:pPr>
            <a:r>
              <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Plant nutrition and photosynthesis</a:t>
            </a:r>
          </a:p>
          <a:p>
            <a:pPr marL="265113" lvl="1" indent="-173038">
              <a:spcAft>
                <a:spcPts val="200"/>
              </a:spcAft>
              <a:buFont typeface="Arial" panose="020B0604020202020204" pitchFamily="34" charset="0"/>
              <a:buChar char="•"/>
            </a:pPr>
            <a:r>
              <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Cellular respiration</a:t>
            </a:r>
          </a:p>
          <a:p>
            <a:pPr marL="265113" lvl="1" indent="-173038">
              <a:spcAft>
                <a:spcPts val="200"/>
              </a:spcAft>
              <a:buFont typeface="Arial" panose="020B0604020202020204" pitchFamily="34" charset="0"/>
              <a:buChar char="•"/>
            </a:pPr>
            <a:r>
              <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Classification</a:t>
            </a:r>
          </a:p>
          <a:p>
            <a:pPr marL="265113" lvl="1" indent="-173038">
              <a:spcAft>
                <a:spcPts val="200"/>
              </a:spcAft>
              <a:buFont typeface="Arial" panose="020B0604020202020204" pitchFamily="34" charset="0"/>
              <a:buChar char="•"/>
            </a:pPr>
            <a:r>
              <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Variation</a:t>
            </a:r>
          </a:p>
          <a:p>
            <a:pPr marL="265113" lvl="1" indent="-173038">
              <a:spcAft>
                <a:spcPts val="200"/>
              </a:spcAft>
              <a:buFont typeface="Arial" panose="020B0604020202020204" pitchFamily="34" charset="0"/>
              <a:buChar char="•"/>
            </a:pPr>
            <a:r>
              <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Adaptations</a:t>
            </a:r>
          </a:p>
          <a:p>
            <a:pPr marL="265113" lvl="1" indent="-173038">
              <a:spcAft>
                <a:spcPts val="200"/>
              </a:spcAft>
              <a:buFont typeface="Arial" panose="020B0604020202020204" pitchFamily="34" charset="0"/>
              <a:buChar char="•"/>
            </a:pPr>
            <a:r>
              <a:rPr lang="en-GB" sz="1100" b="1" dirty="0">
                <a:solidFill>
                  <a:srgbClr val="77933C"/>
                </a:solidFill>
                <a:latin typeface="Calibri" panose="020F0502020204030204" pitchFamily="34" charset="0"/>
                <a:ea typeface="Times New Roman" panose="02020603050405020304" pitchFamily="18" charset="0"/>
                <a:cs typeface="Times New Roman" panose="02020603050405020304" pitchFamily="18" charset="0"/>
              </a:rPr>
              <a:t>Evolution by natural selection</a:t>
            </a:r>
          </a:p>
        </p:txBody>
      </p:sp>
      <p:sp>
        <p:nvSpPr>
          <p:cNvPr id="21" name="Rectangle 20"/>
          <p:cNvSpPr/>
          <p:nvPr/>
        </p:nvSpPr>
        <p:spPr>
          <a:xfrm>
            <a:off x="4612546" y="1872918"/>
            <a:ext cx="2052000" cy="3011081"/>
          </a:xfrm>
          <a:prstGeom prst="rect">
            <a:avLst/>
          </a:prstGeom>
        </p:spPr>
        <p:txBody>
          <a:bodyPr wrap="square" tIns="0">
            <a:spAutoFit/>
          </a:bodyPr>
          <a:lstStyle/>
          <a:p>
            <a:pPr marL="0" lvl="1">
              <a:spcAft>
                <a:spcPts val="600"/>
              </a:spcAft>
            </a:pPr>
            <a:r>
              <a:rPr lang="en-GB" sz="12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Physics</a:t>
            </a:r>
            <a:endParaRPr lang="en-GB" sz="11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a:p>
            <a:pPr marL="176213" lvl="1" indent="-176213">
              <a:spcAft>
                <a:spcPts val="200"/>
              </a:spcAft>
              <a:buFont typeface="Arial" panose="020B0604020202020204" pitchFamily="34" charset="0"/>
              <a:buChar char="•"/>
            </a:pPr>
            <a:r>
              <a:rPr lang="en-GB" sz="11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Heating and cooling</a:t>
            </a:r>
          </a:p>
          <a:p>
            <a:pPr marL="176213" lvl="1" indent="-176213">
              <a:spcAft>
                <a:spcPts val="200"/>
              </a:spcAft>
              <a:buFont typeface="Arial" panose="020B0604020202020204" pitchFamily="34" charset="0"/>
              <a:buChar char="•"/>
            </a:pPr>
            <a:r>
              <a:rPr lang="en-GB" sz="11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Floating and sinking</a:t>
            </a:r>
          </a:p>
          <a:p>
            <a:pPr marL="176213" lvl="1" indent="-176213">
              <a:spcAft>
                <a:spcPts val="200"/>
              </a:spcAft>
              <a:buFont typeface="Arial" panose="020B0604020202020204" pitchFamily="34" charset="0"/>
              <a:buChar char="•"/>
            </a:pPr>
            <a:r>
              <a:rPr lang="en-GB" sz="11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Forces</a:t>
            </a:r>
          </a:p>
          <a:p>
            <a:pPr marL="176213" lvl="1" indent="-176213">
              <a:spcAft>
                <a:spcPts val="200"/>
              </a:spcAft>
              <a:buFont typeface="Arial" panose="020B0604020202020204" pitchFamily="34" charset="0"/>
              <a:buChar char="•"/>
            </a:pPr>
            <a:r>
              <a:rPr lang="en-GB" sz="11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Moving by force</a:t>
            </a:r>
          </a:p>
          <a:p>
            <a:pPr marL="176213" lvl="1" indent="-176213">
              <a:spcAft>
                <a:spcPts val="200"/>
              </a:spcAft>
              <a:buFont typeface="Arial" panose="020B0604020202020204" pitchFamily="34" charset="0"/>
              <a:buChar char="•"/>
            </a:pPr>
            <a:r>
              <a:rPr lang="en-GB" sz="11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More about force</a:t>
            </a:r>
          </a:p>
          <a:p>
            <a:pPr marL="176213" lvl="1" indent="-176213">
              <a:spcAft>
                <a:spcPts val="200"/>
              </a:spcAft>
              <a:buFont typeface="Arial" panose="020B0604020202020204" pitchFamily="34" charset="0"/>
              <a:buChar char="•"/>
            </a:pPr>
            <a:r>
              <a:rPr lang="en-GB" sz="11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Sound and light</a:t>
            </a:r>
          </a:p>
          <a:p>
            <a:pPr marL="176213" lvl="1" indent="-176213">
              <a:spcAft>
                <a:spcPts val="200"/>
              </a:spcAft>
              <a:buFont typeface="Arial" panose="020B0604020202020204" pitchFamily="34" charset="0"/>
              <a:buChar char="•"/>
            </a:pPr>
            <a:r>
              <a:rPr lang="en-GB" sz="11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How we see</a:t>
            </a:r>
          </a:p>
          <a:p>
            <a:pPr marL="176213" lvl="1" indent="-176213">
              <a:spcAft>
                <a:spcPts val="200"/>
              </a:spcAft>
              <a:buFont typeface="Arial" panose="020B0604020202020204" pitchFamily="34" charset="0"/>
              <a:buChar char="•"/>
            </a:pPr>
            <a:r>
              <a:rPr lang="en-GB" sz="11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Making images</a:t>
            </a:r>
          </a:p>
          <a:p>
            <a:pPr marL="176213" lvl="1" indent="-176213">
              <a:spcAft>
                <a:spcPts val="200"/>
              </a:spcAft>
              <a:buFont typeface="Arial" panose="020B0604020202020204" pitchFamily="34" charset="0"/>
              <a:buChar char="•"/>
            </a:pPr>
            <a:r>
              <a:rPr lang="en-GB" sz="11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Waves</a:t>
            </a:r>
          </a:p>
          <a:p>
            <a:pPr marL="176213" lvl="1" indent="-176213">
              <a:spcAft>
                <a:spcPts val="200"/>
              </a:spcAft>
              <a:buFont typeface="Arial" panose="020B0604020202020204" pitchFamily="34" charset="0"/>
              <a:buChar char="•"/>
            </a:pPr>
            <a:r>
              <a:rPr lang="en-GB" sz="11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Simple electric circuits</a:t>
            </a:r>
          </a:p>
          <a:p>
            <a:pPr marL="176213" lvl="1" indent="-176213">
              <a:spcAft>
                <a:spcPts val="200"/>
              </a:spcAft>
              <a:buFont typeface="Arial" panose="020B0604020202020204" pitchFamily="34" charset="0"/>
              <a:buChar char="•"/>
            </a:pPr>
            <a:r>
              <a:rPr lang="en-GB" sz="11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More electric circuits</a:t>
            </a:r>
          </a:p>
          <a:p>
            <a:pPr marL="176213" lvl="1" indent="-176213">
              <a:spcAft>
                <a:spcPts val="200"/>
              </a:spcAft>
              <a:buFont typeface="Arial" panose="020B0604020202020204" pitchFamily="34" charset="0"/>
              <a:buChar char="•"/>
            </a:pPr>
            <a:r>
              <a:rPr lang="en-GB" sz="11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Magnets and electromagnets</a:t>
            </a:r>
          </a:p>
          <a:p>
            <a:pPr marL="176213" lvl="1" indent="-176213">
              <a:spcAft>
                <a:spcPts val="200"/>
              </a:spcAft>
              <a:buFont typeface="Arial" panose="020B0604020202020204" pitchFamily="34" charset="0"/>
              <a:buChar char="•"/>
            </a:pPr>
            <a:r>
              <a:rPr lang="en-GB" sz="11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Solar system and beyond</a:t>
            </a:r>
          </a:p>
          <a:p>
            <a:pPr marL="176213" lvl="1" indent="-176213">
              <a:spcAft>
                <a:spcPts val="200"/>
              </a:spcAft>
              <a:buFont typeface="Arial" panose="020B0604020202020204" pitchFamily="34" charset="0"/>
              <a:buChar char="•"/>
            </a:pPr>
            <a:r>
              <a:rPr lang="en-GB" sz="11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Earth, Moon and Sun</a:t>
            </a:r>
          </a:p>
        </p:txBody>
      </p:sp>
      <p:sp>
        <p:nvSpPr>
          <p:cNvPr id="25" name="Subtitle 2"/>
          <p:cNvSpPr txBox="1">
            <a:spLocks/>
          </p:cNvSpPr>
          <p:nvPr/>
        </p:nvSpPr>
        <p:spPr>
          <a:xfrm>
            <a:off x="2543151" y="1872918"/>
            <a:ext cx="2052000" cy="3785652"/>
          </a:xfrm>
          <a:prstGeom prst="rect">
            <a:avLst/>
          </a:prstGeom>
          <a:ln>
            <a:noFill/>
          </a:ln>
        </p:spPr>
        <p:txBody>
          <a:bodyPr vert="horz" wrap="square" lIns="0" tIns="0" rIns="0" bIns="0" rtlCol="0">
            <a:spAutoFit/>
          </a:bodyPr>
          <a:lstStyle/>
          <a:p>
            <a:pPr marL="92075" lvl="1">
              <a:spcAft>
                <a:spcPts val="600"/>
              </a:spcAft>
            </a:pPr>
            <a:r>
              <a:rPr lang="en-GB" sz="12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rPr>
              <a:t>Chemistry</a:t>
            </a:r>
            <a:endPar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endParaRPr>
          </a:p>
          <a:p>
            <a:pPr marL="265113" lvl="1" indent="-173038">
              <a:spcAft>
                <a:spcPts val="200"/>
              </a:spcAft>
              <a:buFont typeface="Arial" panose="020B0604020202020204" pitchFamily="34" charset="0"/>
              <a:buChar char="•"/>
            </a:pPr>
            <a:r>
              <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rPr>
              <a:t>Substances and mixtures</a:t>
            </a:r>
          </a:p>
          <a:p>
            <a:pPr marL="265113" lvl="1" indent="-173038">
              <a:spcAft>
                <a:spcPts val="200"/>
              </a:spcAft>
              <a:buFont typeface="Arial" panose="020B0604020202020204" pitchFamily="34" charset="0"/>
              <a:buChar char="•"/>
            </a:pPr>
            <a:r>
              <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rPr>
              <a:t>Elements and compounds</a:t>
            </a:r>
          </a:p>
          <a:p>
            <a:pPr marL="265113" lvl="1" indent="-173038">
              <a:spcAft>
                <a:spcPts val="200"/>
              </a:spcAft>
              <a:buFont typeface="Arial" panose="020B0604020202020204" pitchFamily="34" charset="0"/>
              <a:buChar char="•"/>
            </a:pPr>
            <a:r>
              <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rPr>
              <a:t>Solubility</a:t>
            </a:r>
          </a:p>
          <a:p>
            <a:pPr marL="265113" lvl="1" indent="-173038">
              <a:spcAft>
                <a:spcPts val="200"/>
              </a:spcAft>
              <a:buFont typeface="Arial" panose="020B0604020202020204" pitchFamily="34" charset="0"/>
              <a:buChar char="•"/>
            </a:pPr>
            <a:r>
              <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rPr>
              <a:t>Chemical change</a:t>
            </a:r>
          </a:p>
          <a:p>
            <a:pPr marL="265113" lvl="1" indent="-173038">
              <a:spcAft>
                <a:spcPts val="200"/>
              </a:spcAft>
              <a:buFont typeface="Arial" panose="020B0604020202020204" pitchFamily="34" charset="0"/>
              <a:buChar char="•"/>
            </a:pPr>
            <a:r>
              <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rPr>
              <a:t>Understanding chemical reactions</a:t>
            </a:r>
          </a:p>
          <a:p>
            <a:pPr marL="265113" lvl="1" indent="-173038">
              <a:spcAft>
                <a:spcPts val="200"/>
              </a:spcAft>
              <a:buFont typeface="Arial" panose="020B0604020202020204" pitchFamily="34" charset="0"/>
              <a:buChar char="•"/>
            </a:pPr>
            <a:r>
              <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rPr>
              <a:t>Energy and reactions</a:t>
            </a:r>
          </a:p>
          <a:p>
            <a:pPr marL="265113" lvl="1" indent="-173038">
              <a:spcAft>
                <a:spcPts val="200"/>
              </a:spcAft>
              <a:buFont typeface="Arial" panose="020B0604020202020204" pitchFamily="34" charset="0"/>
              <a:buChar char="•"/>
            </a:pPr>
            <a:r>
              <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rPr>
              <a:t>Acids and alkalis</a:t>
            </a:r>
          </a:p>
          <a:p>
            <a:pPr marL="265113" lvl="1" indent="-173038">
              <a:spcAft>
                <a:spcPts val="200"/>
              </a:spcAft>
              <a:buFont typeface="Arial" panose="020B0604020202020204" pitchFamily="34" charset="0"/>
              <a:buChar char="•"/>
            </a:pPr>
            <a:r>
              <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rPr>
              <a:t>Periodic table</a:t>
            </a:r>
          </a:p>
          <a:p>
            <a:pPr marL="265113" lvl="1" indent="-173038">
              <a:spcAft>
                <a:spcPts val="200"/>
              </a:spcAft>
              <a:buFont typeface="Arial" panose="020B0604020202020204" pitchFamily="34" charset="0"/>
              <a:buChar char="•"/>
            </a:pPr>
            <a:endPar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endParaRPr>
          </a:p>
          <a:p>
            <a:pPr marL="92075" lvl="1">
              <a:spcAft>
                <a:spcPts val="600"/>
              </a:spcAft>
            </a:pPr>
            <a:r>
              <a:rPr lang="en-GB" sz="12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rPr>
              <a:t>Earth science</a:t>
            </a:r>
            <a:endPar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endParaRPr>
          </a:p>
          <a:p>
            <a:pPr marL="265113" lvl="1" indent="-173038">
              <a:spcAft>
                <a:spcPts val="200"/>
              </a:spcAft>
              <a:buFont typeface="Arial" panose="020B0604020202020204" pitchFamily="34" charset="0"/>
              <a:buChar char="•"/>
            </a:pPr>
            <a:r>
              <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rPr>
              <a:t>Earth’s resources </a:t>
            </a:r>
          </a:p>
          <a:p>
            <a:pPr marL="265113" lvl="1" indent="-173038">
              <a:spcAft>
                <a:spcPts val="200"/>
              </a:spcAft>
              <a:buFont typeface="Arial" panose="020B0604020202020204" pitchFamily="34" charset="0"/>
              <a:buChar char="•"/>
            </a:pPr>
            <a:r>
              <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rPr>
              <a:t>Air pollution</a:t>
            </a:r>
          </a:p>
          <a:p>
            <a:pPr marL="265113" lvl="1" indent="-173038">
              <a:spcAft>
                <a:spcPts val="200"/>
              </a:spcAft>
              <a:buFont typeface="Arial" panose="020B0604020202020204" pitchFamily="34" charset="0"/>
              <a:buChar char="•"/>
            </a:pPr>
            <a:r>
              <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rPr>
              <a:t>Acid rain</a:t>
            </a:r>
          </a:p>
          <a:p>
            <a:pPr marL="265113" lvl="1" indent="-173038">
              <a:spcAft>
                <a:spcPts val="200"/>
              </a:spcAft>
              <a:buFont typeface="Arial" panose="020B0604020202020204" pitchFamily="34" charset="0"/>
              <a:buChar char="•"/>
            </a:pPr>
            <a:r>
              <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rPr>
              <a:t>Water cycle</a:t>
            </a:r>
          </a:p>
          <a:p>
            <a:pPr marL="265113" lvl="1" indent="-173038">
              <a:spcAft>
                <a:spcPts val="200"/>
              </a:spcAft>
              <a:buFont typeface="Arial" panose="020B0604020202020204" pitchFamily="34" charset="0"/>
              <a:buChar char="•"/>
            </a:pPr>
            <a:r>
              <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rPr>
              <a:t>Weathering and erosion</a:t>
            </a:r>
          </a:p>
          <a:p>
            <a:pPr marL="265113" lvl="1" indent="-173038">
              <a:spcAft>
                <a:spcPts val="200"/>
              </a:spcAft>
              <a:buFont typeface="Arial" panose="020B0604020202020204" pitchFamily="34" charset="0"/>
              <a:buChar char="•"/>
            </a:pPr>
            <a:r>
              <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rPr>
              <a:t>Rock changes</a:t>
            </a:r>
          </a:p>
          <a:p>
            <a:pPr marL="265113" lvl="1" indent="-173038">
              <a:spcAft>
                <a:spcPts val="200"/>
              </a:spcAft>
              <a:buFont typeface="Arial" panose="020B0604020202020204" pitchFamily="34" charset="0"/>
              <a:buChar char="•"/>
            </a:pPr>
            <a:endParaRPr lang="en-GB" sz="1100" b="1" dirty="0">
              <a:solidFill>
                <a:srgbClr val="E46C0A"/>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23263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a:spLocks/>
          </p:cNvSpPr>
          <p:nvPr/>
        </p:nvSpPr>
        <p:spPr>
          <a:xfrm rot="650205">
            <a:off x="1802647" y="-2107954"/>
            <a:ext cx="5879853" cy="5879853"/>
          </a:xfrm>
          <a:prstGeom prst="triangle">
            <a:avLst/>
          </a:prstGeom>
          <a:gradFill flip="none" rotWithShape="1">
            <a:gsLst>
              <a:gs pos="0">
                <a:schemeClr val="bg1">
                  <a:lumMod val="85000"/>
                </a:schemeClr>
              </a:gs>
              <a:gs pos="50000">
                <a:schemeClr val="bg1"/>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93108" flipH="1">
            <a:off x="985251" y="2694323"/>
            <a:ext cx="960494" cy="815419"/>
          </a:xfrm>
          <a:prstGeom prst="rect">
            <a:avLst/>
          </a:prstGeom>
        </p:spPr>
      </p:pic>
      <p:sp>
        <p:nvSpPr>
          <p:cNvPr id="4" name="TextBox 3"/>
          <p:cNvSpPr txBox="1"/>
          <p:nvPr/>
        </p:nvSpPr>
        <p:spPr>
          <a:xfrm>
            <a:off x="2264570" y="4867303"/>
            <a:ext cx="4424753" cy="1587715"/>
          </a:xfrm>
          <a:prstGeom prst="rect">
            <a:avLst/>
          </a:prstGeom>
          <a:noFill/>
        </p:spPr>
        <p:txBody>
          <a:bodyPr vert="horz" wrap="square" lIns="36000" tIns="108000" rIns="72000" bIns="108000" rtlCol="0" anchor="t" anchorCtr="0">
            <a:spAutoFit/>
          </a:bodyPr>
          <a:lstStyle/>
          <a:p>
            <a:pPr algn="ctr"/>
            <a:r>
              <a:rPr lang="en-GB" sz="1400" dirty="0">
                <a:solidFill>
                  <a:srgbClr val="333F48"/>
                </a:solidFill>
              </a:rPr>
              <a:t>Thanks to the generosity of the </a:t>
            </a:r>
            <a:r>
              <a:rPr lang="en-GB" sz="1400" b="1" dirty="0">
                <a:solidFill>
                  <a:srgbClr val="006580"/>
                </a:solidFill>
              </a:rPr>
              <a:t>Salters’ Institute</a:t>
            </a:r>
            <a:r>
              <a:rPr lang="en-GB" sz="1400" dirty="0">
                <a:solidFill>
                  <a:srgbClr val="333F48"/>
                </a:solidFill>
              </a:rPr>
              <a:t>, we now have funding to expand </a:t>
            </a:r>
            <a:r>
              <a:rPr lang="en-GB" sz="1400" i="1" dirty="0">
                <a:solidFill>
                  <a:srgbClr val="333F48"/>
                </a:solidFill>
              </a:rPr>
              <a:t>Best Evidence Science Teaching</a:t>
            </a:r>
            <a:endParaRPr lang="en-GB" sz="1400" dirty="0">
              <a:solidFill>
                <a:srgbClr val="333F48"/>
              </a:solidFill>
            </a:endParaRPr>
          </a:p>
          <a:p>
            <a:pPr algn="ctr">
              <a:spcAft>
                <a:spcPts val="600"/>
              </a:spcAft>
            </a:pPr>
            <a:r>
              <a:rPr lang="en-GB" sz="1400" dirty="0">
                <a:solidFill>
                  <a:srgbClr val="333F48"/>
                </a:solidFill>
              </a:rPr>
              <a:t>to cover the complete </a:t>
            </a:r>
            <a:r>
              <a:rPr lang="en-GB" sz="1400" b="1" dirty="0">
                <a:solidFill>
                  <a:srgbClr val="006580"/>
                </a:solidFill>
              </a:rPr>
              <a:t>5-year secondary science curriculum</a:t>
            </a:r>
            <a:r>
              <a:rPr lang="en-GB" sz="1400" dirty="0">
                <a:solidFill>
                  <a:srgbClr val="333F48"/>
                </a:solidFill>
              </a:rPr>
              <a:t> from age 11 to 16.</a:t>
            </a:r>
          </a:p>
          <a:p>
            <a:pPr algn="ctr"/>
            <a:r>
              <a:rPr lang="en-GB" sz="1400" b="1" dirty="0">
                <a:solidFill>
                  <a:srgbClr val="333F48"/>
                </a:solidFill>
              </a:rPr>
              <a:t>Publication will proceed on a</a:t>
            </a:r>
          </a:p>
          <a:p>
            <a:pPr algn="ctr"/>
            <a:r>
              <a:rPr lang="en-GB" sz="1400" b="1" dirty="0">
                <a:solidFill>
                  <a:srgbClr val="333F48"/>
                </a:solidFill>
              </a:rPr>
              <a:t>topic-by-topic basis to the end of 2022.</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23380">
            <a:off x="2408400" y="467557"/>
            <a:ext cx="4327200" cy="401911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099" y="5556620"/>
            <a:ext cx="1579517" cy="665560"/>
          </a:xfrm>
          <a:prstGeom prst="rect">
            <a:avLst/>
          </a:prstGeom>
        </p:spPr>
      </p:pic>
      <p:sp>
        <p:nvSpPr>
          <p:cNvPr id="7" name="TextBox 6"/>
          <p:cNvSpPr txBox="1"/>
          <p:nvPr/>
        </p:nvSpPr>
        <p:spPr>
          <a:xfrm>
            <a:off x="7145" y="5095903"/>
            <a:ext cx="2257425" cy="433553"/>
          </a:xfrm>
          <a:prstGeom prst="rect">
            <a:avLst/>
          </a:prstGeom>
          <a:noFill/>
        </p:spPr>
        <p:txBody>
          <a:bodyPr vert="horz" wrap="square" lIns="36000" tIns="108000" rIns="72000" bIns="108000" rtlCol="0" anchor="t" anchorCtr="0">
            <a:spAutoFit/>
          </a:bodyPr>
          <a:lstStyle/>
          <a:p>
            <a:pPr algn="ctr"/>
            <a:r>
              <a:rPr lang="en-GB" sz="1400" b="1" dirty="0">
                <a:solidFill>
                  <a:schemeClr val="bg1">
                    <a:lumMod val="50000"/>
                  </a:schemeClr>
                </a:solidFill>
              </a:rPr>
              <a:t>FUNDED BY</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0421" y="5716662"/>
            <a:ext cx="2016000" cy="345477"/>
          </a:xfrm>
          <a:prstGeom prst="rect">
            <a:avLst/>
          </a:prstGeom>
        </p:spPr>
      </p:pic>
      <p:sp>
        <p:nvSpPr>
          <p:cNvPr id="9" name="TextBox 8"/>
          <p:cNvSpPr txBox="1"/>
          <p:nvPr/>
        </p:nvSpPr>
        <p:spPr>
          <a:xfrm>
            <a:off x="6889709" y="5095903"/>
            <a:ext cx="2257425" cy="433553"/>
          </a:xfrm>
          <a:prstGeom prst="rect">
            <a:avLst/>
          </a:prstGeom>
          <a:noFill/>
        </p:spPr>
        <p:txBody>
          <a:bodyPr vert="horz" wrap="square" lIns="36000" tIns="108000" rIns="72000" bIns="108000" rtlCol="0" anchor="t" anchorCtr="0">
            <a:spAutoFit/>
          </a:bodyPr>
          <a:lstStyle/>
          <a:p>
            <a:pPr algn="ctr"/>
            <a:r>
              <a:rPr lang="en-GB" sz="1400" b="1" dirty="0">
                <a:solidFill>
                  <a:schemeClr val="bg1">
                    <a:lumMod val="50000"/>
                  </a:schemeClr>
                </a:solidFill>
              </a:rPr>
              <a:t>DEVELOPED BY</a:t>
            </a:r>
          </a:p>
        </p:txBody>
      </p:sp>
      <p:sp>
        <p:nvSpPr>
          <p:cNvPr id="18" name="TextBox 17"/>
          <p:cNvSpPr txBox="1"/>
          <p:nvPr/>
        </p:nvSpPr>
        <p:spPr>
          <a:xfrm>
            <a:off x="0" y="6606000"/>
            <a:ext cx="9144000" cy="252000"/>
          </a:xfrm>
          <a:prstGeom prst="rect">
            <a:avLst/>
          </a:prstGeom>
          <a:solidFill>
            <a:schemeClr val="bg1">
              <a:lumMod val="50000"/>
            </a:schemeClr>
          </a:solidFill>
        </p:spPr>
        <p:txBody>
          <a:bodyPr vert="horz" wrap="square" lIns="0" tIns="0" rIns="0" bIns="0" rtlCol="0" anchor="ctr" anchorCtr="0">
            <a:noAutofit/>
          </a:bodyPr>
          <a:lstStyle/>
          <a:p>
            <a:pPr algn="ctr"/>
            <a:r>
              <a:rPr lang="en-GB" sz="1400" b="1" dirty="0">
                <a:solidFill>
                  <a:schemeClr val="bg1"/>
                </a:solidFill>
              </a:rPr>
              <a:t>FREE  •  ONLINE  •  OPEN-ACCESS                                                                                           www.BestEvidenceScienceTeaching.org</a:t>
            </a:r>
          </a:p>
        </p:txBody>
      </p:sp>
    </p:spTree>
    <p:extLst>
      <p:ext uri="{BB962C8B-B14F-4D97-AF65-F5344CB8AC3E}">
        <p14:creationId xmlns:p14="http://schemas.microsoft.com/office/powerpoint/2010/main" val="267426433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79383"/>
            <a:ext cx="9144000" cy="52286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B931AD8-26FA-4231-8C91-087F0E77CC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54" b="24434"/>
          <a:stretch/>
        </p:blipFill>
        <p:spPr>
          <a:xfrm>
            <a:off x="5605697" y="4064384"/>
            <a:ext cx="2634344" cy="818197"/>
          </a:xfrm>
          <a:prstGeom prst="rect">
            <a:avLst/>
          </a:prstGeom>
          <a:ln>
            <a:noFill/>
          </a:ln>
        </p:spPr>
      </p:pic>
      <p:sp>
        <p:nvSpPr>
          <p:cNvPr id="5" name="TextBox 4"/>
          <p:cNvSpPr txBox="1"/>
          <p:nvPr/>
        </p:nvSpPr>
        <p:spPr>
          <a:xfrm>
            <a:off x="3363239" y="4151468"/>
            <a:ext cx="2015348" cy="956773"/>
          </a:xfrm>
          <a:prstGeom prst="rect">
            <a:avLst/>
          </a:prstGeom>
          <a:noFill/>
        </p:spPr>
        <p:txBody>
          <a:bodyPr vert="horz" wrap="square" lIns="36000" tIns="108000" rIns="72000" bIns="108000" rtlCol="0" anchor="t" anchorCtr="0">
            <a:spAutoFit/>
          </a:bodyPr>
          <a:lstStyle/>
          <a:p>
            <a:pPr algn="r"/>
            <a:r>
              <a:rPr lang="en-GB" sz="4800" b="1" dirty="0"/>
              <a:t>Why</a:t>
            </a:r>
            <a:endParaRPr lang="en-GB" sz="4800" b="1" dirty="0">
              <a:solidFill>
                <a:schemeClr val="tx1"/>
              </a:solidFill>
            </a:endParaRPr>
          </a:p>
        </p:txBody>
      </p:sp>
      <p:sp>
        <p:nvSpPr>
          <p:cNvPr id="6" name="TextBox 5"/>
          <p:cNvSpPr txBox="1"/>
          <p:nvPr/>
        </p:nvSpPr>
        <p:spPr>
          <a:xfrm>
            <a:off x="7991073" y="4151468"/>
            <a:ext cx="629100" cy="956773"/>
          </a:xfrm>
          <a:prstGeom prst="rect">
            <a:avLst/>
          </a:prstGeom>
          <a:noFill/>
        </p:spPr>
        <p:txBody>
          <a:bodyPr vert="horz" wrap="square" lIns="36000" tIns="108000" rIns="72000" bIns="108000" rtlCol="0" anchor="t" anchorCtr="0">
            <a:spAutoFit/>
          </a:bodyPr>
          <a:lstStyle/>
          <a:p>
            <a:pPr algn="r"/>
            <a:r>
              <a:rPr lang="en-GB" sz="4800" b="1" dirty="0"/>
              <a:t>?</a:t>
            </a:r>
            <a:endParaRPr lang="en-GB" sz="4800" b="1" dirty="0">
              <a:solidFill>
                <a:schemeClr val="tx1"/>
              </a:solidFill>
            </a:endParaRPr>
          </a:p>
        </p:txBody>
      </p:sp>
      <p:sp>
        <p:nvSpPr>
          <p:cNvPr id="7" name="Rectangle 6"/>
          <p:cNvSpPr/>
          <p:nvPr/>
        </p:nvSpPr>
        <p:spPr>
          <a:xfrm rot="5400000">
            <a:off x="6570000" y="2672312"/>
            <a:ext cx="108000" cy="50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94180645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High-level calls for evidence-based practice</a:t>
            </a:r>
          </a:p>
        </p:txBody>
      </p:sp>
      <p:sp>
        <p:nvSpPr>
          <p:cNvPr id="13" name="Content Placeholder 2"/>
          <p:cNvSpPr txBox="1">
            <a:spLocks/>
          </p:cNvSpPr>
          <p:nvPr/>
        </p:nvSpPr>
        <p:spPr>
          <a:xfrm>
            <a:off x="603116" y="3299512"/>
            <a:ext cx="2642056" cy="2123658"/>
          </a:xfrm>
          <a:prstGeom prst="rect">
            <a:avLst/>
          </a:prstGeom>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solidFill>
                  <a:srgbClr val="333F48"/>
                </a:solidFill>
              </a:rPr>
              <a:t>We want a high quality teaching profession which embraces </a:t>
            </a:r>
            <a:r>
              <a:rPr lang="en-GB" sz="1600" b="1" dirty="0">
                <a:solidFill>
                  <a:srgbClr val="006580"/>
                </a:solidFill>
              </a:rPr>
              <a:t>evidence-based practice </a:t>
            </a:r>
            <a:r>
              <a:rPr lang="en-GB" sz="1600" dirty="0">
                <a:solidFill>
                  <a:srgbClr val="333F48"/>
                </a:solidFill>
              </a:rPr>
              <a:t>to drive up standards in schools.</a:t>
            </a:r>
          </a:p>
          <a:p>
            <a:pPr marL="0" indent="0">
              <a:spcBef>
                <a:spcPts val="2400"/>
              </a:spcBef>
              <a:buNone/>
            </a:pPr>
            <a:r>
              <a:rPr lang="en-GB" sz="1600" dirty="0" err="1">
                <a:solidFill>
                  <a:srgbClr val="23647F"/>
                </a:solidFill>
              </a:rPr>
              <a:t>DfE</a:t>
            </a:r>
            <a:r>
              <a:rPr lang="en-GB" sz="1600" dirty="0">
                <a:solidFill>
                  <a:srgbClr val="23647F"/>
                </a:solidFill>
              </a:rPr>
              <a:t> white paper: </a:t>
            </a:r>
            <a:r>
              <a:rPr lang="en-GB" sz="1600" i="1" dirty="0">
                <a:solidFill>
                  <a:srgbClr val="23647F"/>
                </a:solidFill>
              </a:rPr>
              <a:t>Educational Excellence Everywhere</a:t>
            </a:r>
            <a:r>
              <a:rPr lang="en-GB" sz="1600" dirty="0">
                <a:solidFill>
                  <a:srgbClr val="23647F"/>
                </a:solidFill>
              </a:rPr>
              <a:t> (2016)</a:t>
            </a:r>
          </a:p>
        </p:txBody>
      </p:sp>
      <p:grpSp>
        <p:nvGrpSpPr>
          <p:cNvPr id="14" name="Group 13"/>
          <p:cNvGrpSpPr>
            <a:grpSpLocks noChangeAspect="1"/>
          </p:cNvGrpSpPr>
          <p:nvPr/>
        </p:nvGrpSpPr>
        <p:grpSpPr>
          <a:xfrm>
            <a:off x="283586" y="3353671"/>
            <a:ext cx="316371" cy="252000"/>
            <a:chOff x="147160" y="1500008"/>
            <a:chExt cx="453134" cy="360936"/>
          </a:xfrm>
        </p:grpSpPr>
        <p:sp>
          <p:nvSpPr>
            <p:cNvPr id="19" name="Freeform 18"/>
            <p:cNvSpPr>
              <a:spLocks noChangeAspect="1"/>
            </p:cNvSpPr>
            <p:nvPr/>
          </p:nvSpPr>
          <p:spPr>
            <a:xfrm>
              <a:off x="147160" y="1500008"/>
              <a:ext cx="211295" cy="360000"/>
            </a:xfrm>
            <a:custGeom>
              <a:avLst/>
              <a:gdLst>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300568"/>
                <a:gd name="connsiteX1" fmla="*/ 753035 w 881300"/>
                <a:gd name="connsiteY1" fmla="*/ 132402 h 1300568"/>
                <a:gd name="connsiteX2" fmla="*/ 757173 w 881300"/>
                <a:gd name="connsiteY2" fmla="*/ 0 h 1300568"/>
                <a:gd name="connsiteX3" fmla="*/ 0 w 881300"/>
                <a:gd name="connsiteY3" fmla="*/ 955776 h 1300568"/>
                <a:gd name="connsiteX4" fmla="*/ 881300 w 881300"/>
                <a:gd name="connsiteY4" fmla="*/ 1187479 h 1300568"/>
                <a:gd name="connsiteX5" fmla="*/ 881300 w 881300"/>
                <a:gd name="connsiteY5" fmla="*/ 1187479 h 1300568"/>
                <a:gd name="connsiteX6" fmla="*/ 384793 w 881300"/>
                <a:gd name="connsiteY6" fmla="*/ 930951 h 1300568"/>
                <a:gd name="connsiteX0" fmla="*/ 384793 w 881300"/>
                <a:gd name="connsiteY0" fmla="*/ 930951 h 1534165"/>
                <a:gd name="connsiteX1" fmla="*/ 753035 w 881300"/>
                <a:gd name="connsiteY1" fmla="*/ 132402 h 1534165"/>
                <a:gd name="connsiteX2" fmla="*/ 757173 w 881300"/>
                <a:gd name="connsiteY2" fmla="*/ 0 h 1534165"/>
                <a:gd name="connsiteX3" fmla="*/ 0 w 881300"/>
                <a:gd name="connsiteY3" fmla="*/ 955776 h 1534165"/>
                <a:gd name="connsiteX4" fmla="*/ 881300 w 881300"/>
                <a:gd name="connsiteY4" fmla="*/ 1187479 h 1534165"/>
                <a:gd name="connsiteX5" fmla="*/ 881300 w 881300"/>
                <a:gd name="connsiteY5" fmla="*/ 1187479 h 1534165"/>
                <a:gd name="connsiteX6" fmla="*/ 384793 w 881300"/>
                <a:gd name="connsiteY6" fmla="*/ 930951 h 1534165"/>
                <a:gd name="connsiteX0" fmla="*/ 384793 w 881300"/>
                <a:gd name="connsiteY0" fmla="*/ 930951 h 1546029"/>
                <a:gd name="connsiteX1" fmla="*/ 753035 w 881300"/>
                <a:gd name="connsiteY1" fmla="*/ 132402 h 1546029"/>
                <a:gd name="connsiteX2" fmla="*/ 757173 w 881300"/>
                <a:gd name="connsiteY2" fmla="*/ 0 h 1546029"/>
                <a:gd name="connsiteX3" fmla="*/ 0 w 881300"/>
                <a:gd name="connsiteY3" fmla="*/ 955776 h 1546029"/>
                <a:gd name="connsiteX4" fmla="*/ 881300 w 881300"/>
                <a:gd name="connsiteY4" fmla="*/ 1187479 h 1546029"/>
                <a:gd name="connsiteX5" fmla="*/ 881300 w 881300"/>
                <a:gd name="connsiteY5" fmla="*/ 1187479 h 1546029"/>
                <a:gd name="connsiteX6" fmla="*/ 384793 w 881300"/>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37" h="1546029">
                  <a:moveTo>
                    <a:pt x="384793" y="930951"/>
                  </a:moveTo>
                  <a:cubicBezTo>
                    <a:pt x="68959" y="805444"/>
                    <a:pt x="406860" y="266184"/>
                    <a:pt x="753035" y="132402"/>
                  </a:cubicBezTo>
                  <a:lnTo>
                    <a:pt x="757173" y="0"/>
                  </a:lnTo>
                  <a:cubicBezTo>
                    <a:pt x="364104" y="132402"/>
                    <a:pt x="4138" y="450994"/>
                    <a:pt x="0" y="955776"/>
                  </a:cubicBezTo>
                  <a:cubicBezTo>
                    <a:pt x="12413" y="1653643"/>
                    <a:pt x="864749" y="1735016"/>
                    <a:pt x="881300" y="1187479"/>
                  </a:cubicBezTo>
                  <a:lnTo>
                    <a:pt x="885437" y="1187479"/>
                  </a:lnTo>
                  <a:cubicBezTo>
                    <a:pt x="884059" y="919917"/>
                    <a:pt x="642700" y="817857"/>
                    <a:pt x="384793" y="9309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a:spLocks noChangeAspect="1"/>
            </p:cNvSpPr>
            <p:nvPr/>
          </p:nvSpPr>
          <p:spPr>
            <a:xfrm>
              <a:off x="388999" y="1500944"/>
              <a:ext cx="211295" cy="360000"/>
            </a:xfrm>
            <a:custGeom>
              <a:avLst/>
              <a:gdLst>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300568"/>
                <a:gd name="connsiteX1" fmla="*/ 753035 w 881300"/>
                <a:gd name="connsiteY1" fmla="*/ 132402 h 1300568"/>
                <a:gd name="connsiteX2" fmla="*/ 757173 w 881300"/>
                <a:gd name="connsiteY2" fmla="*/ 0 h 1300568"/>
                <a:gd name="connsiteX3" fmla="*/ 0 w 881300"/>
                <a:gd name="connsiteY3" fmla="*/ 955776 h 1300568"/>
                <a:gd name="connsiteX4" fmla="*/ 881300 w 881300"/>
                <a:gd name="connsiteY4" fmla="*/ 1187479 h 1300568"/>
                <a:gd name="connsiteX5" fmla="*/ 881300 w 881300"/>
                <a:gd name="connsiteY5" fmla="*/ 1187479 h 1300568"/>
                <a:gd name="connsiteX6" fmla="*/ 384793 w 881300"/>
                <a:gd name="connsiteY6" fmla="*/ 930951 h 1300568"/>
                <a:gd name="connsiteX0" fmla="*/ 384793 w 881300"/>
                <a:gd name="connsiteY0" fmla="*/ 930951 h 1534165"/>
                <a:gd name="connsiteX1" fmla="*/ 753035 w 881300"/>
                <a:gd name="connsiteY1" fmla="*/ 132402 h 1534165"/>
                <a:gd name="connsiteX2" fmla="*/ 757173 w 881300"/>
                <a:gd name="connsiteY2" fmla="*/ 0 h 1534165"/>
                <a:gd name="connsiteX3" fmla="*/ 0 w 881300"/>
                <a:gd name="connsiteY3" fmla="*/ 955776 h 1534165"/>
                <a:gd name="connsiteX4" fmla="*/ 881300 w 881300"/>
                <a:gd name="connsiteY4" fmla="*/ 1187479 h 1534165"/>
                <a:gd name="connsiteX5" fmla="*/ 881300 w 881300"/>
                <a:gd name="connsiteY5" fmla="*/ 1187479 h 1534165"/>
                <a:gd name="connsiteX6" fmla="*/ 384793 w 881300"/>
                <a:gd name="connsiteY6" fmla="*/ 930951 h 1534165"/>
                <a:gd name="connsiteX0" fmla="*/ 384793 w 881300"/>
                <a:gd name="connsiteY0" fmla="*/ 930951 h 1546029"/>
                <a:gd name="connsiteX1" fmla="*/ 753035 w 881300"/>
                <a:gd name="connsiteY1" fmla="*/ 132402 h 1546029"/>
                <a:gd name="connsiteX2" fmla="*/ 757173 w 881300"/>
                <a:gd name="connsiteY2" fmla="*/ 0 h 1546029"/>
                <a:gd name="connsiteX3" fmla="*/ 0 w 881300"/>
                <a:gd name="connsiteY3" fmla="*/ 955776 h 1546029"/>
                <a:gd name="connsiteX4" fmla="*/ 881300 w 881300"/>
                <a:gd name="connsiteY4" fmla="*/ 1187479 h 1546029"/>
                <a:gd name="connsiteX5" fmla="*/ 881300 w 881300"/>
                <a:gd name="connsiteY5" fmla="*/ 1187479 h 1546029"/>
                <a:gd name="connsiteX6" fmla="*/ 384793 w 881300"/>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37" h="1546029">
                  <a:moveTo>
                    <a:pt x="384793" y="930951"/>
                  </a:moveTo>
                  <a:cubicBezTo>
                    <a:pt x="68959" y="805444"/>
                    <a:pt x="406860" y="266184"/>
                    <a:pt x="753035" y="132402"/>
                  </a:cubicBezTo>
                  <a:lnTo>
                    <a:pt x="757173" y="0"/>
                  </a:lnTo>
                  <a:cubicBezTo>
                    <a:pt x="364104" y="132402"/>
                    <a:pt x="4138" y="450994"/>
                    <a:pt x="0" y="955776"/>
                  </a:cubicBezTo>
                  <a:cubicBezTo>
                    <a:pt x="12413" y="1653643"/>
                    <a:pt x="864749" y="1735016"/>
                    <a:pt x="881300" y="1187479"/>
                  </a:cubicBezTo>
                  <a:lnTo>
                    <a:pt x="885437" y="1187479"/>
                  </a:lnTo>
                  <a:cubicBezTo>
                    <a:pt x="884059" y="919917"/>
                    <a:pt x="642700" y="817857"/>
                    <a:pt x="384793" y="9309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a:grpSpLocks noChangeAspect="1"/>
          </p:cNvGrpSpPr>
          <p:nvPr/>
        </p:nvGrpSpPr>
        <p:grpSpPr>
          <a:xfrm rot="10800000">
            <a:off x="2934084" y="4406729"/>
            <a:ext cx="316371" cy="252000"/>
            <a:chOff x="147160" y="1500008"/>
            <a:chExt cx="453134" cy="360936"/>
          </a:xfrm>
        </p:grpSpPr>
        <p:sp>
          <p:nvSpPr>
            <p:cNvPr id="17" name="Freeform 16"/>
            <p:cNvSpPr>
              <a:spLocks noChangeAspect="1"/>
            </p:cNvSpPr>
            <p:nvPr/>
          </p:nvSpPr>
          <p:spPr>
            <a:xfrm>
              <a:off x="147160" y="1500008"/>
              <a:ext cx="211295" cy="360000"/>
            </a:xfrm>
            <a:custGeom>
              <a:avLst/>
              <a:gdLst>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300568"/>
                <a:gd name="connsiteX1" fmla="*/ 753035 w 881300"/>
                <a:gd name="connsiteY1" fmla="*/ 132402 h 1300568"/>
                <a:gd name="connsiteX2" fmla="*/ 757173 w 881300"/>
                <a:gd name="connsiteY2" fmla="*/ 0 h 1300568"/>
                <a:gd name="connsiteX3" fmla="*/ 0 w 881300"/>
                <a:gd name="connsiteY3" fmla="*/ 955776 h 1300568"/>
                <a:gd name="connsiteX4" fmla="*/ 881300 w 881300"/>
                <a:gd name="connsiteY4" fmla="*/ 1187479 h 1300568"/>
                <a:gd name="connsiteX5" fmla="*/ 881300 w 881300"/>
                <a:gd name="connsiteY5" fmla="*/ 1187479 h 1300568"/>
                <a:gd name="connsiteX6" fmla="*/ 384793 w 881300"/>
                <a:gd name="connsiteY6" fmla="*/ 930951 h 1300568"/>
                <a:gd name="connsiteX0" fmla="*/ 384793 w 881300"/>
                <a:gd name="connsiteY0" fmla="*/ 930951 h 1534165"/>
                <a:gd name="connsiteX1" fmla="*/ 753035 w 881300"/>
                <a:gd name="connsiteY1" fmla="*/ 132402 h 1534165"/>
                <a:gd name="connsiteX2" fmla="*/ 757173 w 881300"/>
                <a:gd name="connsiteY2" fmla="*/ 0 h 1534165"/>
                <a:gd name="connsiteX3" fmla="*/ 0 w 881300"/>
                <a:gd name="connsiteY3" fmla="*/ 955776 h 1534165"/>
                <a:gd name="connsiteX4" fmla="*/ 881300 w 881300"/>
                <a:gd name="connsiteY4" fmla="*/ 1187479 h 1534165"/>
                <a:gd name="connsiteX5" fmla="*/ 881300 w 881300"/>
                <a:gd name="connsiteY5" fmla="*/ 1187479 h 1534165"/>
                <a:gd name="connsiteX6" fmla="*/ 384793 w 881300"/>
                <a:gd name="connsiteY6" fmla="*/ 930951 h 1534165"/>
                <a:gd name="connsiteX0" fmla="*/ 384793 w 881300"/>
                <a:gd name="connsiteY0" fmla="*/ 930951 h 1546029"/>
                <a:gd name="connsiteX1" fmla="*/ 753035 w 881300"/>
                <a:gd name="connsiteY1" fmla="*/ 132402 h 1546029"/>
                <a:gd name="connsiteX2" fmla="*/ 757173 w 881300"/>
                <a:gd name="connsiteY2" fmla="*/ 0 h 1546029"/>
                <a:gd name="connsiteX3" fmla="*/ 0 w 881300"/>
                <a:gd name="connsiteY3" fmla="*/ 955776 h 1546029"/>
                <a:gd name="connsiteX4" fmla="*/ 881300 w 881300"/>
                <a:gd name="connsiteY4" fmla="*/ 1187479 h 1546029"/>
                <a:gd name="connsiteX5" fmla="*/ 881300 w 881300"/>
                <a:gd name="connsiteY5" fmla="*/ 1187479 h 1546029"/>
                <a:gd name="connsiteX6" fmla="*/ 384793 w 881300"/>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37" h="1546029">
                  <a:moveTo>
                    <a:pt x="384793" y="930951"/>
                  </a:moveTo>
                  <a:cubicBezTo>
                    <a:pt x="68959" y="805444"/>
                    <a:pt x="406860" y="266184"/>
                    <a:pt x="753035" y="132402"/>
                  </a:cubicBezTo>
                  <a:lnTo>
                    <a:pt x="757173" y="0"/>
                  </a:lnTo>
                  <a:cubicBezTo>
                    <a:pt x="364104" y="132402"/>
                    <a:pt x="4138" y="450994"/>
                    <a:pt x="0" y="955776"/>
                  </a:cubicBezTo>
                  <a:cubicBezTo>
                    <a:pt x="12413" y="1653643"/>
                    <a:pt x="864749" y="1735016"/>
                    <a:pt x="881300" y="1187479"/>
                  </a:cubicBezTo>
                  <a:lnTo>
                    <a:pt x="885437" y="1187479"/>
                  </a:lnTo>
                  <a:cubicBezTo>
                    <a:pt x="884059" y="919917"/>
                    <a:pt x="642700" y="817857"/>
                    <a:pt x="384793" y="9309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a:spLocks noChangeAspect="1"/>
            </p:cNvSpPr>
            <p:nvPr/>
          </p:nvSpPr>
          <p:spPr>
            <a:xfrm>
              <a:off x="388999" y="1500944"/>
              <a:ext cx="211295" cy="360000"/>
            </a:xfrm>
            <a:custGeom>
              <a:avLst/>
              <a:gdLst>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300568"/>
                <a:gd name="connsiteX1" fmla="*/ 753035 w 881300"/>
                <a:gd name="connsiteY1" fmla="*/ 132402 h 1300568"/>
                <a:gd name="connsiteX2" fmla="*/ 757173 w 881300"/>
                <a:gd name="connsiteY2" fmla="*/ 0 h 1300568"/>
                <a:gd name="connsiteX3" fmla="*/ 0 w 881300"/>
                <a:gd name="connsiteY3" fmla="*/ 955776 h 1300568"/>
                <a:gd name="connsiteX4" fmla="*/ 881300 w 881300"/>
                <a:gd name="connsiteY4" fmla="*/ 1187479 h 1300568"/>
                <a:gd name="connsiteX5" fmla="*/ 881300 w 881300"/>
                <a:gd name="connsiteY5" fmla="*/ 1187479 h 1300568"/>
                <a:gd name="connsiteX6" fmla="*/ 384793 w 881300"/>
                <a:gd name="connsiteY6" fmla="*/ 930951 h 1300568"/>
                <a:gd name="connsiteX0" fmla="*/ 384793 w 881300"/>
                <a:gd name="connsiteY0" fmla="*/ 930951 h 1534165"/>
                <a:gd name="connsiteX1" fmla="*/ 753035 w 881300"/>
                <a:gd name="connsiteY1" fmla="*/ 132402 h 1534165"/>
                <a:gd name="connsiteX2" fmla="*/ 757173 w 881300"/>
                <a:gd name="connsiteY2" fmla="*/ 0 h 1534165"/>
                <a:gd name="connsiteX3" fmla="*/ 0 w 881300"/>
                <a:gd name="connsiteY3" fmla="*/ 955776 h 1534165"/>
                <a:gd name="connsiteX4" fmla="*/ 881300 w 881300"/>
                <a:gd name="connsiteY4" fmla="*/ 1187479 h 1534165"/>
                <a:gd name="connsiteX5" fmla="*/ 881300 w 881300"/>
                <a:gd name="connsiteY5" fmla="*/ 1187479 h 1534165"/>
                <a:gd name="connsiteX6" fmla="*/ 384793 w 881300"/>
                <a:gd name="connsiteY6" fmla="*/ 930951 h 1534165"/>
                <a:gd name="connsiteX0" fmla="*/ 384793 w 881300"/>
                <a:gd name="connsiteY0" fmla="*/ 930951 h 1546029"/>
                <a:gd name="connsiteX1" fmla="*/ 753035 w 881300"/>
                <a:gd name="connsiteY1" fmla="*/ 132402 h 1546029"/>
                <a:gd name="connsiteX2" fmla="*/ 757173 w 881300"/>
                <a:gd name="connsiteY2" fmla="*/ 0 h 1546029"/>
                <a:gd name="connsiteX3" fmla="*/ 0 w 881300"/>
                <a:gd name="connsiteY3" fmla="*/ 955776 h 1546029"/>
                <a:gd name="connsiteX4" fmla="*/ 881300 w 881300"/>
                <a:gd name="connsiteY4" fmla="*/ 1187479 h 1546029"/>
                <a:gd name="connsiteX5" fmla="*/ 881300 w 881300"/>
                <a:gd name="connsiteY5" fmla="*/ 1187479 h 1546029"/>
                <a:gd name="connsiteX6" fmla="*/ 384793 w 881300"/>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37" h="1546029">
                  <a:moveTo>
                    <a:pt x="384793" y="930951"/>
                  </a:moveTo>
                  <a:cubicBezTo>
                    <a:pt x="68959" y="805444"/>
                    <a:pt x="406860" y="266184"/>
                    <a:pt x="753035" y="132402"/>
                  </a:cubicBezTo>
                  <a:lnTo>
                    <a:pt x="757173" y="0"/>
                  </a:lnTo>
                  <a:cubicBezTo>
                    <a:pt x="364104" y="132402"/>
                    <a:pt x="4138" y="450994"/>
                    <a:pt x="0" y="955776"/>
                  </a:cubicBezTo>
                  <a:cubicBezTo>
                    <a:pt x="12413" y="1653643"/>
                    <a:pt x="864749" y="1735016"/>
                    <a:pt x="881300" y="1187479"/>
                  </a:cubicBezTo>
                  <a:lnTo>
                    <a:pt x="885437" y="1187479"/>
                  </a:lnTo>
                  <a:cubicBezTo>
                    <a:pt x="884059" y="919917"/>
                    <a:pt x="642700" y="817857"/>
                    <a:pt x="384793" y="9309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294" y="1864593"/>
            <a:ext cx="1563625" cy="935341"/>
          </a:xfrm>
          <a:prstGeom prst="rect">
            <a:avLst/>
          </a:prstGeom>
        </p:spPr>
      </p:pic>
      <p:grpSp>
        <p:nvGrpSpPr>
          <p:cNvPr id="3" name="Group 2"/>
          <p:cNvGrpSpPr/>
          <p:nvPr/>
        </p:nvGrpSpPr>
        <p:grpSpPr>
          <a:xfrm>
            <a:off x="4465345" y="1972263"/>
            <a:ext cx="4213892" cy="3450907"/>
            <a:chOff x="4465345" y="1972263"/>
            <a:chExt cx="4213892" cy="3450907"/>
          </a:xfrm>
        </p:grpSpPr>
        <p:sp>
          <p:nvSpPr>
            <p:cNvPr id="24" name="Content Placeholder 2"/>
            <p:cNvSpPr txBox="1">
              <a:spLocks/>
            </p:cNvSpPr>
            <p:nvPr/>
          </p:nvSpPr>
          <p:spPr>
            <a:xfrm>
              <a:off x="4780514" y="3299512"/>
              <a:ext cx="3648595" cy="2123658"/>
            </a:xfrm>
            <a:prstGeom prst="rect">
              <a:avLst/>
            </a:prstGeom>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solidFill>
                    <a:srgbClr val="333F48"/>
                  </a:solidFill>
                </a:rPr>
                <a:t>Educational policy and practice should be </a:t>
              </a:r>
              <a:r>
                <a:rPr lang="en-GB" sz="1600" b="1" dirty="0">
                  <a:solidFill>
                    <a:srgbClr val="006580"/>
                  </a:solidFill>
                </a:rPr>
                <a:t>informed by the best available research evidence</a:t>
              </a:r>
              <a:r>
                <a:rPr lang="en-GB" sz="1600" dirty="0">
                  <a:solidFill>
                    <a:srgbClr val="333F48"/>
                  </a:solidFill>
                </a:rPr>
                <a:t>. There is increasing recognition of the need for the teaching profession to be research-informed.</a:t>
              </a:r>
            </a:p>
            <a:p>
              <a:pPr marL="0" indent="0">
                <a:spcBef>
                  <a:spcPts val="2400"/>
                </a:spcBef>
                <a:buNone/>
              </a:pPr>
              <a:r>
                <a:rPr lang="en-GB" sz="1600" dirty="0">
                  <a:solidFill>
                    <a:srgbClr val="23647F"/>
                  </a:solidFill>
                </a:rPr>
                <a:t>The Royal Society &amp; The British Academy, </a:t>
              </a:r>
              <a:r>
                <a:rPr lang="en-GB" sz="1600" i="1" dirty="0">
                  <a:solidFill>
                    <a:srgbClr val="23647F"/>
                  </a:solidFill>
                </a:rPr>
                <a:t>Harnessing Educational Research</a:t>
              </a:r>
              <a:r>
                <a:rPr lang="en-GB" sz="1600" dirty="0">
                  <a:solidFill>
                    <a:srgbClr val="23647F"/>
                  </a:solidFill>
                </a:rPr>
                <a:t> (2018)</a:t>
              </a:r>
            </a:p>
          </p:txBody>
        </p:sp>
        <p:grpSp>
          <p:nvGrpSpPr>
            <p:cNvPr id="25" name="Group 24"/>
            <p:cNvGrpSpPr>
              <a:grpSpLocks noChangeAspect="1"/>
            </p:cNvGrpSpPr>
            <p:nvPr/>
          </p:nvGrpSpPr>
          <p:grpSpPr>
            <a:xfrm>
              <a:off x="4465345" y="3353671"/>
              <a:ext cx="316371" cy="252000"/>
              <a:chOff x="147160" y="1500008"/>
              <a:chExt cx="453134" cy="360936"/>
            </a:xfrm>
          </p:grpSpPr>
          <p:sp>
            <p:nvSpPr>
              <p:cNvPr id="30" name="Freeform 29"/>
              <p:cNvSpPr>
                <a:spLocks noChangeAspect="1"/>
              </p:cNvSpPr>
              <p:nvPr/>
            </p:nvSpPr>
            <p:spPr>
              <a:xfrm>
                <a:off x="147160" y="1500008"/>
                <a:ext cx="211295" cy="360000"/>
              </a:xfrm>
              <a:custGeom>
                <a:avLst/>
                <a:gdLst>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300568"/>
                  <a:gd name="connsiteX1" fmla="*/ 753035 w 881300"/>
                  <a:gd name="connsiteY1" fmla="*/ 132402 h 1300568"/>
                  <a:gd name="connsiteX2" fmla="*/ 757173 w 881300"/>
                  <a:gd name="connsiteY2" fmla="*/ 0 h 1300568"/>
                  <a:gd name="connsiteX3" fmla="*/ 0 w 881300"/>
                  <a:gd name="connsiteY3" fmla="*/ 955776 h 1300568"/>
                  <a:gd name="connsiteX4" fmla="*/ 881300 w 881300"/>
                  <a:gd name="connsiteY4" fmla="*/ 1187479 h 1300568"/>
                  <a:gd name="connsiteX5" fmla="*/ 881300 w 881300"/>
                  <a:gd name="connsiteY5" fmla="*/ 1187479 h 1300568"/>
                  <a:gd name="connsiteX6" fmla="*/ 384793 w 881300"/>
                  <a:gd name="connsiteY6" fmla="*/ 930951 h 1300568"/>
                  <a:gd name="connsiteX0" fmla="*/ 384793 w 881300"/>
                  <a:gd name="connsiteY0" fmla="*/ 930951 h 1534165"/>
                  <a:gd name="connsiteX1" fmla="*/ 753035 w 881300"/>
                  <a:gd name="connsiteY1" fmla="*/ 132402 h 1534165"/>
                  <a:gd name="connsiteX2" fmla="*/ 757173 w 881300"/>
                  <a:gd name="connsiteY2" fmla="*/ 0 h 1534165"/>
                  <a:gd name="connsiteX3" fmla="*/ 0 w 881300"/>
                  <a:gd name="connsiteY3" fmla="*/ 955776 h 1534165"/>
                  <a:gd name="connsiteX4" fmla="*/ 881300 w 881300"/>
                  <a:gd name="connsiteY4" fmla="*/ 1187479 h 1534165"/>
                  <a:gd name="connsiteX5" fmla="*/ 881300 w 881300"/>
                  <a:gd name="connsiteY5" fmla="*/ 1187479 h 1534165"/>
                  <a:gd name="connsiteX6" fmla="*/ 384793 w 881300"/>
                  <a:gd name="connsiteY6" fmla="*/ 930951 h 1534165"/>
                  <a:gd name="connsiteX0" fmla="*/ 384793 w 881300"/>
                  <a:gd name="connsiteY0" fmla="*/ 930951 h 1546029"/>
                  <a:gd name="connsiteX1" fmla="*/ 753035 w 881300"/>
                  <a:gd name="connsiteY1" fmla="*/ 132402 h 1546029"/>
                  <a:gd name="connsiteX2" fmla="*/ 757173 w 881300"/>
                  <a:gd name="connsiteY2" fmla="*/ 0 h 1546029"/>
                  <a:gd name="connsiteX3" fmla="*/ 0 w 881300"/>
                  <a:gd name="connsiteY3" fmla="*/ 955776 h 1546029"/>
                  <a:gd name="connsiteX4" fmla="*/ 881300 w 881300"/>
                  <a:gd name="connsiteY4" fmla="*/ 1187479 h 1546029"/>
                  <a:gd name="connsiteX5" fmla="*/ 881300 w 881300"/>
                  <a:gd name="connsiteY5" fmla="*/ 1187479 h 1546029"/>
                  <a:gd name="connsiteX6" fmla="*/ 384793 w 881300"/>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37" h="1546029">
                    <a:moveTo>
                      <a:pt x="384793" y="930951"/>
                    </a:moveTo>
                    <a:cubicBezTo>
                      <a:pt x="68959" y="805444"/>
                      <a:pt x="406860" y="266184"/>
                      <a:pt x="753035" y="132402"/>
                    </a:cubicBezTo>
                    <a:lnTo>
                      <a:pt x="757173" y="0"/>
                    </a:lnTo>
                    <a:cubicBezTo>
                      <a:pt x="364104" y="132402"/>
                      <a:pt x="4138" y="450994"/>
                      <a:pt x="0" y="955776"/>
                    </a:cubicBezTo>
                    <a:cubicBezTo>
                      <a:pt x="12413" y="1653643"/>
                      <a:pt x="864749" y="1735016"/>
                      <a:pt x="881300" y="1187479"/>
                    </a:cubicBezTo>
                    <a:lnTo>
                      <a:pt x="885437" y="1187479"/>
                    </a:lnTo>
                    <a:cubicBezTo>
                      <a:pt x="884059" y="919917"/>
                      <a:pt x="642700" y="817857"/>
                      <a:pt x="384793" y="9309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a:spLocks noChangeAspect="1"/>
              </p:cNvSpPr>
              <p:nvPr/>
            </p:nvSpPr>
            <p:spPr>
              <a:xfrm>
                <a:off x="388999" y="1500944"/>
                <a:ext cx="211295" cy="360000"/>
              </a:xfrm>
              <a:custGeom>
                <a:avLst/>
                <a:gdLst>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300568"/>
                  <a:gd name="connsiteX1" fmla="*/ 753035 w 881300"/>
                  <a:gd name="connsiteY1" fmla="*/ 132402 h 1300568"/>
                  <a:gd name="connsiteX2" fmla="*/ 757173 w 881300"/>
                  <a:gd name="connsiteY2" fmla="*/ 0 h 1300568"/>
                  <a:gd name="connsiteX3" fmla="*/ 0 w 881300"/>
                  <a:gd name="connsiteY3" fmla="*/ 955776 h 1300568"/>
                  <a:gd name="connsiteX4" fmla="*/ 881300 w 881300"/>
                  <a:gd name="connsiteY4" fmla="*/ 1187479 h 1300568"/>
                  <a:gd name="connsiteX5" fmla="*/ 881300 w 881300"/>
                  <a:gd name="connsiteY5" fmla="*/ 1187479 h 1300568"/>
                  <a:gd name="connsiteX6" fmla="*/ 384793 w 881300"/>
                  <a:gd name="connsiteY6" fmla="*/ 930951 h 1300568"/>
                  <a:gd name="connsiteX0" fmla="*/ 384793 w 881300"/>
                  <a:gd name="connsiteY0" fmla="*/ 930951 h 1534165"/>
                  <a:gd name="connsiteX1" fmla="*/ 753035 w 881300"/>
                  <a:gd name="connsiteY1" fmla="*/ 132402 h 1534165"/>
                  <a:gd name="connsiteX2" fmla="*/ 757173 w 881300"/>
                  <a:gd name="connsiteY2" fmla="*/ 0 h 1534165"/>
                  <a:gd name="connsiteX3" fmla="*/ 0 w 881300"/>
                  <a:gd name="connsiteY3" fmla="*/ 955776 h 1534165"/>
                  <a:gd name="connsiteX4" fmla="*/ 881300 w 881300"/>
                  <a:gd name="connsiteY4" fmla="*/ 1187479 h 1534165"/>
                  <a:gd name="connsiteX5" fmla="*/ 881300 w 881300"/>
                  <a:gd name="connsiteY5" fmla="*/ 1187479 h 1534165"/>
                  <a:gd name="connsiteX6" fmla="*/ 384793 w 881300"/>
                  <a:gd name="connsiteY6" fmla="*/ 930951 h 1534165"/>
                  <a:gd name="connsiteX0" fmla="*/ 384793 w 881300"/>
                  <a:gd name="connsiteY0" fmla="*/ 930951 h 1546029"/>
                  <a:gd name="connsiteX1" fmla="*/ 753035 w 881300"/>
                  <a:gd name="connsiteY1" fmla="*/ 132402 h 1546029"/>
                  <a:gd name="connsiteX2" fmla="*/ 757173 w 881300"/>
                  <a:gd name="connsiteY2" fmla="*/ 0 h 1546029"/>
                  <a:gd name="connsiteX3" fmla="*/ 0 w 881300"/>
                  <a:gd name="connsiteY3" fmla="*/ 955776 h 1546029"/>
                  <a:gd name="connsiteX4" fmla="*/ 881300 w 881300"/>
                  <a:gd name="connsiteY4" fmla="*/ 1187479 h 1546029"/>
                  <a:gd name="connsiteX5" fmla="*/ 881300 w 881300"/>
                  <a:gd name="connsiteY5" fmla="*/ 1187479 h 1546029"/>
                  <a:gd name="connsiteX6" fmla="*/ 384793 w 881300"/>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37" h="1546029">
                    <a:moveTo>
                      <a:pt x="384793" y="930951"/>
                    </a:moveTo>
                    <a:cubicBezTo>
                      <a:pt x="68959" y="805444"/>
                      <a:pt x="406860" y="266184"/>
                      <a:pt x="753035" y="132402"/>
                    </a:cubicBezTo>
                    <a:lnTo>
                      <a:pt x="757173" y="0"/>
                    </a:lnTo>
                    <a:cubicBezTo>
                      <a:pt x="364104" y="132402"/>
                      <a:pt x="4138" y="450994"/>
                      <a:pt x="0" y="955776"/>
                    </a:cubicBezTo>
                    <a:cubicBezTo>
                      <a:pt x="12413" y="1653643"/>
                      <a:pt x="864749" y="1735016"/>
                      <a:pt x="881300" y="1187479"/>
                    </a:cubicBezTo>
                    <a:lnTo>
                      <a:pt x="885437" y="1187479"/>
                    </a:lnTo>
                    <a:cubicBezTo>
                      <a:pt x="884059" y="919917"/>
                      <a:pt x="642700" y="817857"/>
                      <a:pt x="384793" y="9309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p:cNvGrpSpPr>
              <a:grpSpLocks noChangeAspect="1"/>
            </p:cNvGrpSpPr>
            <p:nvPr/>
          </p:nvGrpSpPr>
          <p:grpSpPr>
            <a:xfrm rot="10800000">
              <a:off x="8362866" y="4396569"/>
              <a:ext cx="316371" cy="252000"/>
              <a:chOff x="286490" y="1639338"/>
              <a:chExt cx="453133" cy="360936"/>
            </a:xfrm>
          </p:grpSpPr>
          <p:sp>
            <p:nvSpPr>
              <p:cNvPr id="28" name="Freeform 27"/>
              <p:cNvSpPr>
                <a:spLocks noChangeAspect="1"/>
              </p:cNvSpPr>
              <p:nvPr/>
            </p:nvSpPr>
            <p:spPr>
              <a:xfrm>
                <a:off x="286490" y="1639338"/>
                <a:ext cx="211295" cy="359999"/>
              </a:xfrm>
              <a:custGeom>
                <a:avLst/>
                <a:gdLst>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300568"/>
                  <a:gd name="connsiteX1" fmla="*/ 753035 w 881300"/>
                  <a:gd name="connsiteY1" fmla="*/ 132402 h 1300568"/>
                  <a:gd name="connsiteX2" fmla="*/ 757173 w 881300"/>
                  <a:gd name="connsiteY2" fmla="*/ 0 h 1300568"/>
                  <a:gd name="connsiteX3" fmla="*/ 0 w 881300"/>
                  <a:gd name="connsiteY3" fmla="*/ 955776 h 1300568"/>
                  <a:gd name="connsiteX4" fmla="*/ 881300 w 881300"/>
                  <a:gd name="connsiteY4" fmla="*/ 1187479 h 1300568"/>
                  <a:gd name="connsiteX5" fmla="*/ 881300 w 881300"/>
                  <a:gd name="connsiteY5" fmla="*/ 1187479 h 1300568"/>
                  <a:gd name="connsiteX6" fmla="*/ 384793 w 881300"/>
                  <a:gd name="connsiteY6" fmla="*/ 930951 h 1300568"/>
                  <a:gd name="connsiteX0" fmla="*/ 384793 w 881300"/>
                  <a:gd name="connsiteY0" fmla="*/ 930951 h 1534165"/>
                  <a:gd name="connsiteX1" fmla="*/ 753035 w 881300"/>
                  <a:gd name="connsiteY1" fmla="*/ 132402 h 1534165"/>
                  <a:gd name="connsiteX2" fmla="*/ 757173 w 881300"/>
                  <a:gd name="connsiteY2" fmla="*/ 0 h 1534165"/>
                  <a:gd name="connsiteX3" fmla="*/ 0 w 881300"/>
                  <a:gd name="connsiteY3" fmla="*/ 955776 h 1534165"/>
                  <a:gd name="connsiteX4" fmla="*/ 881300 w 881300"/>
                  <a:gd name="connsiteY4" fmla="*/ 1187479 h 1534165"/>
                  <a:gd name="connsiteX5" fmla="*/ 881300 w 881300"/>
                  <a:gd name="connsiteY5" fmla="*/ 1187479 h 1534165"/>
                  <a:gd name="connsiteX6" fmla="*/ 384793 w 881300"/>
                  <a:gd name="connsiteY6" fmla="*/ 930951 h 1534165"/>
                  <a:gd name="connsiteX0" fmla="*/ 384793 w 881300"/>
                  <a:gd name="connsiteY0" fmla="*/ 930951 h 1546029"/>
                  <a:gd name="connsiteX1" fmla="*/ 753035 w 881300"/>
                  <a:gd name="connsiteY1" fmla="*/ 132402 h 1546029"/>
                  <a:gd name="connsiteX2" fmla="*/ 757173 w 881300"/>
                  <a:gd name="connsiteY2" fmla="*/ 0 h 1546029"/>
                  <a:gd name="connsiteX3" fmla="*/ 0 w 881300"/>
                  <a:gd name="connsiteY3" fmla="*/ 955776 h 1546029"/>
                  <a:gd name="connsiteX4" fmla="*/ 881300 w 881300"/>
                  <a:gd name="connsiteY4" fmla="*/ 1187479 h 1546029"/>
                  <a:gd name="connsiteX5" fmla="*/ 881300 w 881300"/>
                  <a:gd name="connsiteY5" fmla="*/ 1187479 h 1546029"/>
                  <a:gd name="connsiteX6" fmla="*/ 384793 w 881300"/>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37" h="1546029">
                    <a:moveTo>
                      <a:pt x="384793" y="930951"/>
                    </a:moveTo>
                    <a:cubicBezTo>
                      <a:pt x="68959" y="805444"/>
                      <a:pt x="406860" y="266184"/>
                      <a:pt x="753035" y="132402"/>
                    </a:cubicBezTo>
                    <a:lnTo>
                      <a:pt x="757173" y="0"/>
                    </a:lnTo>
                    <a:cubicBezTo>
                      <a:pt x="364104" y="132402"/>
                      <a:pt x="4138" y="450994"/>
                      <a:pt x="0" y="955776"/>
                    </a:cubicBezTo>
                    <a:cubicBezTo>
                      <a:pt x="12413" y="1653643"/>
                      <a:pt x="864749" y="1735016"/>
                      <a:pt x="881300" y="1187479"/>
                    </a:cubicBezTo>
                    <a:lnTo>
                      <a:pt x="885437" y="1187479"/>
                    </a:lnTo>
                    <a:cubicBezTo>
                      <a:pt x="884059" y="919917"/>
                      <a:pt x="642700" y="817857"/>
                      <a:pt x="384793" y="9309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a:spLocks noChangeAspect="1"/>
              </p:cNvSpPr>
              <p:nvPr/>
            </p:nvSpPr>
            <p:spPr>
              <a:xfrm>
                <a:off x="528328" y="1640275"/>
                <a:ext cx="211295" cy="359999"/>
              </a:xfrm>
              <a:custGeom>
                <a:avLst/>
                <a:gdLst>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300568"/>
                  <a:gd name="connsiteX1" fmla="*/ 753035 w 881300"/>
                  <a:gd name="connsiteY1" fmla="*/ 132402 h 1300568"/>
                  <a:gd name="connsiteX2" fmla="*/ 757173 w 881300"/>
                  <a:gd name="connsiteY2" fmla="*/ 0 h 1300568"/>
                  <a:gd name="connsiteX3" fmla="*/ 0 w 881300"/>
                  <a:gd name="connsiteY3" fmla="*/ 955776 h 1300568"/>
                  <a:gd name="connsiteX4" fmla="*/ 881300 w 881300"/>
                  <a:gd name="connsiteY4" fmla="*/ 1187479 h 1300568"/>
                  <a:gd name="connsiteX5" fmla="*/ 881300 w 881300"/>
                  <a:gd name="connsiteY5" fmla="*/ 1187479 h 1300568"/>
                  <a:gd name="connsiteX6" fmla="*/ 384793 w 881300"/>
                  <a:gd name="connsiteY6" fmla="*/ 930951 h 1300568"/>
                  <a:gd name="connsiteX0" fmla="*/ 384793 w 881300"/>
                  <a:gd name="connsiteY0" fmla="*/ 930951 h 1534165"/>
                  <a:gd name="connsiteX1" fmla="*/ 753035 w 881300"/>
                  <a:gd name="connsiteY1" fmla="*/ 132402 h 1534165"/>
                  <a:gd name="connsiteX2" fmla="*/ 757173 w 881300"/>
                  <a:gd name="connsiteY2" fmla="*/ 0 h 1534165"/>
                  <a:gd name="connsiteX3" fmla="*/ 0 w 881300"/>
                  <a:gd name="connsiteY3" fmla="*/ 955776 h 1534165"/>
                  <a:gd name="connsiteX4" fmla="*/ 881300 w 881300"/>
                  <a:gd name="connsiteY4" fmla="*/ 1187479 h 1534165"/>
                  <a:gd name="connsiteX5" fmla="*/ 881300 w 881300"/>
                  <a:gd name="connsiteY5" fmla="*/ 1187479 h 1534165"/>
                  <a:gd name="connsiteX6" fmla="*/ 384793 w 881300"/>
                  <a:gd name="connsiteY6" fmla="*/ 930951 h 1534165"/>
                  <a:gd name="connsiteX0" fmla="*/ 384793 w 881300"/>
                  <a:gd name="connsiteY0" fmla="*/ 930951 h 1546029"/>
                  <a:gd name="connsiteX1" fmla="*/ 753035 w 881300"/>
                  <a:gd name="connsiteY1" fmla="*/ 132402 h 1546029"/>
                  <a:gd name="connsiteX2" fmla="*/ 757173 w 881300"/>
                  <a:gd name="connsiteY2" fmla="*/ 0 h 1546029"/>
                  <a:gd name="connsiteX3" fmla="*/ 0 w 881300"/>
                  <a:gd name="connsiteY3" fmla="*/ 955776 h 1546029"/>
                  <a:gd name="connsiteX4" fmla="*/ 881300 w 881300"/>
                  <a:gd name="connsiteY4" fmla="*/ 1187479 h 1546029"/>
                  <a:gd name="connsiteX5" fmla="*/ 881300 w 881300"/>
                  <a:gd name="connsiteY5" fmla="*/ 1187479 h 1546029"/>
                  <a:gd name="connsiteX6" fmla="*/ 384793 w 881300"/>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37" h="1546029">
                    <a:moveTo>
                      <a:pt x="384793" y="930951"/>
                    </a:moveTo>
                    <a:cubicBezTo>
                      <a:pt x="68959" y="805444"/>
                      <a:pt x="406860" y="266184"/>
                      <a:pt x="753035" y="132402"/>
                    </a:cubicBezTo>
                    <a:lnTo>
                      <a:pt x="757173" y="0"/>
                    </a:lnTo>
                    <a:cubicBezTo>
                      <a:pt x="364104" y="132402"/>
                      <a:pt x="4138" y="450994"/>
                      <a:pt x="0" y="955776"/>
                    </a:cubicBezTo>
                    <a:cubicBezTo>
                      <a:pt x="12413" y="1653643"/>
                      <a:pt x="864749" y="1735016"/>
                      <a:pt x="881300" y="1187479"/>
                    </a:cubicBezTo>
                    <a:lnTo>
                      <a:pt x="885437" y="1187479"/>
                    </a:lnTo>
                    <a:cubicBezTo>
                      <a:pt x="884059" y="919917"/>
                      <a:pt x="642700" y="817857"/>
                      <a:pt x="384793" y="9309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5814" y="1972263"/>
              <a:ext cx="1440000" cy="720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0674" y="1972263"/>
              <a:ext cx="1947494" cy="720000"/>
            </a:xfrm>
            <a:prstGeom prst="rect">
              <a:avLst/>
            </a:prstGeom>
          </p:spPr>
        </p:pic>
      </p:grpSp>
    </p:spTree>
    <p:extLst>
      <p:ext uri="{BB962C8B-B14F-4D97-AF65-F5344CB8AC3E}">
        <p14:creationId xmlns:p14="http://schemas.microsoft.com/office/powerpoint/2010/main" val="213304154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The challenges of transforming evidence into practice</a:t>
            </a:r>
          </a:p>
        </p:txBody>
      </p:sp>
      <p:grpSp>
        <p:nvGrpSpPr>
          <p:cNvPr id="5" name="Group 4"/>
          <p:cNvGrpSpPr/>
          <p:nvPr/>
        </p:nvGrpSpPr>
        <p:grpSpPr>
          <a:xfrm>
            <a:off x="5074945" y="1474898"/>
            <a:ext cx="3695732" cy="4807548"/>
            <a:chOff x="5074945" y="1562580"/>
            <a:chExt cx="3695732" cy="4807548"/>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494" y="1562580"/>
              <a:ext cx="1618901" cy="920975"/>
            </a:xfrm>
            <a:prstGeom prst="rect">
              <a:avLst/>
            </a:prstGeom>
          </p:spPr>
        </p:pic>
        <p:sp>
          <p:nvSpPr>
            <p:cNvPr id="24" name="Content Placeholder 2"/>
            <p:cNvSpPr txBox="1">
              <a:spLocks/>
            </p:cNvSpPr>
            <p:nvPr/>
          </p:nvSpPr>
          <p:spPr>
            <a:xfrm>
              <a:off x="5390115" y="3086152"/>
              <a:ext cx="3190946" cy="3283976"/>
            </a:xfrm>
            <a:prstGeom prst="rect">
              <a:avLst/>
            </a:prstGeom>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700" dirty="0">
                  <a:solidFill>
                    <a:srgbClr val="333F48"/>
                  </a:solidFill>
                </a:rPr>
                <a:t>Teachers are seeking to develop strategies that make best use of evidence.</a:t>
              </a:r>
            </a:p>
            <a:p>
              <a:pPr marL="0" indent="0">
                <a:buFont typeface="Arial" panose="020B0604020202020204" pitchFamily="34" charset="0"/>
                <a:buNone/>
              </a:pPr>
              <a:r>
                <a:rPr lang="en-GB" sz="1700" b="1" dirty="0">
                  <a:solidFill>
                    <a:srgbClr val="006580"/>
                  </a:solidFill>
                </a:rPr>
                <a:t>Research organisations and intermediary bodies need to transform evidence for practice</a:t>
              </a:r>
              <a:endParaRPr lang="en-GB" sz="1700" dirty="0">
                <a:solidFill>
                  <a:srgbClr val="333F48"/>
                </a:solidFill>
              </a:endParaRPr>
            </a:p>
            <a:p>
              <a:pPr marL="0" indent="0">
                <a:spcBef>
                  <a:spcPts val="0"/>
                </a:spcBef>
                <a:buFont typeface="Arial" panose="020B0604020202020204" pitchFamily="34" charset="0"/>
                <a:buNone/>
              </a:pPr>
              <a:r>
                <a:rPr lang="en-GB" sz="1700" dirty="0">
                  <a:solidFill>
                    <a:srgbClr val="333F48"/>
                  </a:solidFill>
                </a:rPr>
                <a:t>[if it is to be effectively utilised by teachers].</a:t>
              </a:r>
            </a:p>
            <a:p>
              <a:pPr marL="0" indent="0">
                <a:spcBef>
                  <a:spcPts val="2400"/>
                </a:spcBef>
                <a:buNone/>
              </a:pPr>
              <a:r>
                <a:rPr lang="en-GB" sz="1600" dirty="0">
                  <a:solidFill>
                    <a:srgbClr val="23647F"/>
                  </a:solidFill>
                </a:rPr>
                <a:t>NFER, </a:t>
              </a:r>
              <a:r>
                <a:rPr lang="en-GB" sz="1600" i="1" dirty="0">
                  <a:solidFill>
                    <a:srgbClr val="23647F"/>
                  </a:solidFill>
                </a:rPr>
                <a:t>Using Evidence in the Classroom: What Works and Why? </a:t>
              </a:r>
              <a:r>
                <a:rPr lang="en-GB" sz="1600" dirty="0">
                  <a:solidFill>
                    <a:srgbClr val="23647F"/>
                  </a:solidFill>
                </a:rPr>
                <a:t>(2014)</a:t>
              </a:r>
            </a:p>
          </p:txBody>
        </p:sp>
        <p:grpSp>
          <p:nvGrpSpPr>
            <p:cNvPr id="25" name="Group 24"/>
            <p:cNvGrpSpPr>
              <a:grpSpLocks noChangeAspect="1"/>
            </p:cNvGrpSpPr>
            <p:nvPr/>
          </p:nvGrpSpPr>
          <p:grpSpPr>
            <a:xfrm>
              <a:off x="5074945" y="3140311"/>
              <a:ext cx="316371" cy="252000"/>
              <a:chOff x="147160" y="1500008"/>
              <a:chExt cx="453134" cy="360936"/>
            </a:xfrm>
          </p:grpSpPr>
          <p:sp>
            <p:nvSpPr>
              <p:cNvPr id="30" name="Freeform 29"/>
              <p:cNvSpPr>
                <a:spLocks noChangeAspect="1"/>
              </p:cNvSpPr>
              <p:nvPr/>
            </p:nvSpPr>
            <p:spPr>
              <a:xfrm>
                <a:off x="147160" y="1500008"/>
                <a:ext cx="211295" cy="360000"/>
              </a:xfrm>
              <a:custGeom>
                <a:avLst/>
                <a:gdLst>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300568"/>
                  <a:gd name="connsiteX1" fmla="*/ 753035 w 881300"/>
                  <a:gd name="connsiteY1" fmla="*/ 132402 h 1300568"/>
                  <a:gd name="connsiteX2" fmla="*/ 757173 w 881300"/>
                  <a:gd name="connsiteY2" fmla="*/ 0 h 1300568"/>
                  <a:gd name="connsiteX3" fmla="*/ 0 w 881300"/>
                  <a:gd name="connsiteY3" fmla="*/ 955776 h 1300568"/>
                  <a:gd name="connsiteX4" fmla="*/ 881300 w 881300"/>
                  <a:gd name="connsiteY4" fmla="*/ 1187479 h 1300568"/>
                  <a:gd name="connsiteX5" fmla="*/ 881300 w 881300"/>
                  <a:gd name="connsiteY5" fmla="*/ 1187479 h 1300568"/>
                  <a:gd name="connsiteX6" fmla="*/ 384793 w 881300"/>
                  <a:gd name="connsiteY6" fmla="*/ 930951 h 1300568"/>
                  <a:gd name="connsiteX0" fmla="*/ 384793 w 881300"/>
                  <a:gd name="connsiteY0" fmla="*/ 930951 h 1534165"/>
                  <a:gd name="connsiteX1" fmla="*/ 753035 w 881300"/>
                  <a:gd name="connsiteY1" fmla="*/ 132402 h 1534165"/>
                  <a:gd name="connsiteX2" fmla="*/ 757173 w 881300"/>
                  <a:gd name="connsiteY2" fmla="*/ 0 h 1534165"/>
                  <a:gd name="connsiteX3" fmla="*/ 0 w 881300"/>
                  <a:gd name="connsiteY3" fmla="*/ 955776 h 1534165"/>
                  <a:gd name="connsiteX4" fmla="*/ 881300 w 881300"/>
                  <a:gd name="connsiteY4" fmla="*/ 1187479 h 1534165"/>
                  <a:gd name="connsiteX5" fmla="*/ 881300 w 881300"/>
                  <a:gd name="connsiteY5" fmla="*/ 1187479 h 1534165"/>
                  <a:gd name="connsiteX6" fmla="*/ 384793 w 881300"/>
                  <a:gd name="connsiteY6" fmla="*/ 930951 h 1534165"/>
                  <a:gd name="connsiteX0" fmla="*/ 384793 w 881300"/>
                  <a:gd name="connsiteY0" fmla="*/ 930951 h 1546029"/>
                  <a:gd name="connsiteX1" fmla="*/ 753035 w 881300"/>
                  <a:gd name="connsiteY1" fmla="*/ 132402 h 1546029"/>
                  <a:gd name="connsiteX2" fmla="*/ 757173 w 881300"/>
                  <a:gd name="connsiteY2" fmla="*/ 0 h 1546029"/>
                  <a:gd name="connsiteX3" fmla="*/ 0 w 881300"/>
                  <a:gd name="connsiteY3" fmla="*/ 955776 h 1546029"/>
                  <a:gd name="connsiteX4" fmla="*/ 881300 w 881300"/>
                  <a:gd name="connsiteY4" fmla="*/ 1187479 h 1546029"/>
                  <a:gd name="connsiteX5" fmla="*/ 881300 w 881300"/>
                  <a:gd name="connsiteY5" fmla="*/ 1187479 h 1546029"/>
                  <a:gd name="connsiteX6" fmla="*/ 384793 w 881300"/>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37" h="1546029">
                    <a:moveTo>
                      <a:pt x="384793" y="930951"/>
                    </a:moveTo>
                    <a:cubicBezTo>
                      <a:pt x="68959" y="805444"/>
                      <a:pt x="406860" y="266184"/>
                      <a:pt x="753035" y="132402"/>
                    </a:cubicBezTo>
                    <a:lnTo>
                      <a:pt x="757173" y="0"/>
                    </a:lnTo>
                    <a:cubicBezTo>
                      <a:pt x="364104" y="132402"/>
                      <a:pt x="4138" y="450994"/>
                      <a:pt x="0" y="955776"/>
                    </a:cubicBezTo>
                    <a:cubicBezTo>
                      <a:pt x="12413" y="1653643"/>
                      <a:pt x="864749" y="1735016"/>
                      <a:pt x="881300" y="1187479"/>
                    </a:cubicBezTo>
                    <a:lnTo>
                      <a:pt x="885437" y="1187479"/>
                    </a:lnTo>
                    <a:cubicBezTo>
                      <a:pt x="884059" y="919917"/>
                      <a:pt x="642700" y="817857"/>
                      <a:pt x="384793" y="9309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a:spLocks noChangeAspect="1"/>
              </p:cNvSpPr>
              <p:nvPr/>
            </p:nvSpPr>
            <p:spPr>
              <a:xfrm>
                <a:off x="388999" y="1500944"/>
                <a:ext cx="211295" cy="360000"/>
              </a:xfrm>
              <a:custGeom>
                <a:avLst/>
                <a:gdLst>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300568"/>
                  <a:gd name="connsiteX1" fmla="*/ 753035 w 881300"/>
                  <a:gd name="connsiteY1" fmla="*/ 132402 h 1300568"/>
                  <a:gd name="connsiteX2" fmla="*/ 757173 w 881300"/>
                  <a:gd name="connsiteY2" fmla="*/ 0 h 1300568"/>
                  <a:gd name="connsiteX3" fmla="*/ 0 w 881300"/>
                  <a:gd name="connsiteY3" fmla="*/ 955776 h 1300568"/>
                  <a:gd name="connsiteX4" fmla="*/ 881300 w 881300"/>
                  <a:gd name="connsiteY4" fmla="*/ 1187479 h 1300568"/>
                  <a:gd name="connsiteX5" fmla="*/ 881300 w 881300"/>
                  <a:gd name="connsiteY5" fmla="*/ 1187479 h 1300568"/>
                  <a:gd name="connsiteX6" fmla="*/ 384793 w 881300"/>
                  <a:gd name="connsiteY6" fmla="*/ 930951 h 1300568"/>
                  <a:gd name="connsiteX0" fmla="*/ 384793 w 881300"/>
                  <a:gd name="connsiteY0" fmla="*/ 930951 h 1534165"/>
                  <a:gd name="connsiteX1" fmla="*/ 753035 w 881300"/>
                  <a:gd name="connsiteY1" fmla="*/ 132402 h 1534165"/>
                  <a:gd name="connsiteX2" fmla="*/ 757173 w 881300"/>
                  <a:gd name="connsiteY2" fmla="*/ 0 h 1534165"/>
                  <a:gd name="connsiteX3" fmla="*/ 0 w 881300"/>
                  <a:gd name="connsiteY3" fmla="*/ 955776 h 1534165"/>
                  <a:gd name="connsiteX4" fmla="*/ 881300 w 881300"/>
                  <a:gd name="connsiteY4" fmla="*/ 1187479 h 1534165"/>
                  <a:gd name="connsiteX5" fmla="*/ 881300 w 881300"/>
                  <a:gd name="connsiteY5" fmla="*/ 1187479 h 1534165"/>
                  <a:gd name="connsiteX6" fmla="*/ 384793 w 881300"/>
                  <a:gd name="connsiteY6" fmla="*/ 930951 h 1534165"/>
                  <a:gd name="connsiteX0" fmla="*/ 384793 w 881300"/>
                  <a:gd name="connsiteY0" fmla="*/ 930951 h 1546029"/>
                  <a:gd name="connsiteX1" fmla="*/ 753035 w 881300"/>
                  <a:gd name="connsiteY1" fmla="*/ 132402 h 1546029"/>
                  <a:gd name="connsiteX2" fmla="*/ 757173 w 881300"/>
                  <a:gd name="connsiteY2" fmla="*/ 0 h 1546029"/>
                  <a:gd name="connsiteX3" fmla="*/ 0 w 881300"/>
                  <a:gd name="connsiteY3" fmla="*/ 955776 h 1546029"/>
                  <a:gd name="connsiteX4" fmla="*/ 881300 w 881300"/>
                  <a:gd name="connsiteY4" fmla="*/ 1187479 h 1546029"/>
                  <a:gd name="connsiteX5" fmla="*/ 881300 w 881300"/>
                  <a:gd name="connsiteY5" fmla="*/ 1187479 h 1546029"/>
                  <a:gd name="connsiteX6" fmla="*/ 384793 w 881300"/>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37" h="1546029">
                    <a:moveTo>
                      <a:pt x="384793" y="930951"/>
                    </a:moveTo>
                    <a:cubicBezTo>
                      <a:pt x="68959" y="805444"/>
                      <a:pt x="406860" y="266184"/>
                      <a:pt x="753035" y="132402"/>
                    </a:cubicBezTo>
                    <a:lnTo>
                      <a:pt x="757173" y="0"/>
                    </a:lnTo>
                    <a:cubicBezTo>
                      <a:pt x="364104" y="132402"/>
                      <a:pt x="4138" y="450994"/>
                      <a:pt x="0" y="955776"/>
                    </a:cubicBezTo>
                    <a:cubicBezTo>
                      <a:pt x="12413" y="1653643"/>
                      <a:pt x="864749" y="1735016"/>
                      <a:pt x="881300" y="1187479"/>
                    </a:cubicBezTo>
                    <a:lnTo>
                      <a:pt x="885437" y="1187479"/>
                    </a:lnTo>
                    <a:cubicBezTo>
                      <a:pt x="884059" y="919917"/>
                      <a:pt x="642700" y="817857"/>
                      <a:pt x="384793" y="9309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p:cNvGrpSpPr>
              <a:grpSpLocks noChangeAspect="1"/>
            </p:cNvGrpSpPr>
            <p:nvPr/>
          </p:nvGrpSpPr>
          <p:grpSpPr>
            <a:xfrm rot="10800000">
              <a:off x="8454306" y="5067129"/>
              <a:ext cx="316371" cy="252000"/>
              <a:chOff x="286490" y="1639338"/>
              <a:chExt cx="453133" cy="360936"/>
            </a:xfrm>
          </p:grpSpPr>
          <p:sp>
            <p:nvSpPr>
              <p:cNvPr id="28" name="Freeform 27"/>
              <p:cNvSpPr>
                <a:spLocks noChangeAspect="1"/>
              </p:cNvSpPr>
              <p:nvPr/>
            </p:nvSpPr>
            <p:spPr>
              <a:xfrm>
                <a:off x="286490" y="1639338"/>
                <a:ext cx="211295" cy="359999"/>
              </a:xfrm>
              <a:custGeom>
                <a:avLst/>
                <a:gdLst>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300568"/>
                  <a:gd name="connsiteX1" fmla="*/ 753035 w 881300"/>
                  <a:gd name="connsiteY1" fmla="*/ 132402 h 1300568"/>
                  <a:gd name="connsiteX2" fmla="*/ 757173 w 881300"/>
                  <a:gd name="connsiteY2" fmla="*/ 0 h 1300568"/>
                  <a:gd name="connsiteX3" fmla="*/ 0 w 881300"/>
                  <a:gd name="connsiteY3" fmla="*/ 955776 h 1300568"/>
                  <a:gd name="connsiteX4" fmla="*/ 881300 w 881300"/>
                  <a:gd name="connsiteY4" fmla="*/ 1187479 h 1300568"/>
                  <a:gd name="connsiteX5" fmla="*/ 881300 w 881300"/>
                  <a:gd name="connsiteY5" fmla="*/ 1187479 h 1300568"/>
                  <a:gd name="connsiteX6" fmla="*/ 384793 w 881300"/>
                  <a:gd name="connsiteY6" fmla="*/ 930951 h 1300568"/>
                  <a:gd name="connsiteX0" fmla="*/ 384793 w 881300"/>
                  <a:gd name="connsiteY0" fmla="*/ 930951 h 1534165"/>
                  <a:gd name="connsiteX1" fmla="*/ 753035 w 881300"/>
                  <a:gd name="connsiteY1" fmla="*/ 132402 h 1534165"/>
                  <a:gd name="connsiteX2" fmla="*/ 757173 w 881300"/>
                  <a:gd name="connsiteY2" fmla="*/ 0 h 1534165"/>
                  <a:gd name="connsiteX3" fmla="*/ 0 w 881300"/>
                  <a:gd name="connsiteY3" fmla="*/ 955776 h 1534165"/>
                  <a:gd name="connsiteX4" fmla="*/ 881300 w 881300"/>
                  <a:gd name="connsiteY4" fmla="*/ 1187479 h 1534165"/>
                  <a:gd name="connsiteX5" fmla="*/ 881300 w 881300"/>
                  <a:gd name="connsiteY5" fmla="*/ 1187479 h 1534165"/>
                  <a:gd name="connsiteX6" fmla="*/ 384793 w 881300"/>
                  <a:gd name="connsiteY6" fmla="*/ 930951 h 1534165"/>
                  <a:gd name="connsiteX0" fmla="*/ 384793 w 881300"/>
                  <a:gd name="connsiteY0" fmla="*/ 930951 h 1546029"/>
                  <a:gd name="connsiteX1" fmla="*/ 753035 w 881300"/>
                  <a:gd name="connsiteY1" fmla="*/ 132402 h 1546029"/>
                  <a:gd name="connsiteX2" fmla="*/ 757173 w 881300"/>
                  <a:gd name="connsiteY2" fmla="*/ 0 h 1546029"/>
                  <a:gd name="connsiteX3" fmla="*/ 0 w 881300"/>
                  <a:gd name="connsiteY3" fmla="*/ 955776 h 1546029"/>
                  <a:gd name="connsiteX4" fmla="*/ 881300 w 881300"/>
                  <a:gd name="connsiteY4" fmla="*/ 1187479 h 1546029"/>
                  <a:gd name="connsiteX5" fmla="*/ 881300 w 881300"/>
                  <a:gd name="connsiteY5" fmla="*/ 1187479 h 1546029"/>
                  <a:gd name="connsiteX6" fmla="*/ 384793 w 881300"/>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37" h="1546029">
                    <a:moveTo>
                      <a:pt x="384793" y="930951"/>
                    </a:moveTo>
                    <a:cubicBezTo>
                      <a:pt x="68959" y="805444"/>
                      <a:pt x="406860" y="266184"/>
                      <a:pt x="753035" y="132402"/>
                    </a:cubicBezTo>
                    <a:lnTo>
                      <a:pt x="757173" y="0"/>
                    </a:lnTo>
                    <a:cubicBezTo>
                      <a:pt x="364104" y="132402"/>
                      <a:pt x="4138" y="450994"/>
                      <a:pt x="0" y="955776"/>
                    </a:cubicBezTo>
                    <a:cubicBezTo>
                      <a:pt x="12413" y="1653643"/>
                      <a:pt x="864749" y="1735016"/>
                      <a:pt x="881300" y="1187479"/>
                    </a:cubicBezTo>
                    <a:lnTo>
                      <a:pt x="885437" y="1187479"/>
                    </a:lnTo>
                    <a:cubicBezTo>
                      <a:pt x="884059" y="919917"/>
                      <a:pt x="642700" y="817857"/>
                      <a:pt x="384793" y="9309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a:spLocks noChangeAspect="1"/>
              </p:cNvSpPr>
              <p:nvPr/>
            </p:nvSpPr>
            <p:spPr>
              <a:xfrm>
                <a:off x="528328" y="1640275"/>
                <a:ext cx="211295" cy="359999"/>
              </a:xfrm>
              <a:custGeom>
                <a:avLst/>
                <a:gdLst>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300568"/>
                  <a:gd name="connsiteX1" fmla="*/ 753035 w 881300"/>
                  <a:gd name="connsiteY1" fmla="*/ 132402 h 1300568"/>
                  <a:gd name="connsiteX2" fmla="*/ 757173 w 881300"/>
                  <a:gd name="connsiteY2" fmla="*/ 0 h 1300568"/>
                  <a:gd name="connsiteX3" fmla="*/ 0 w 881300"/>
                  <a:gd name="connsiteY3" fmla="*/ 955776 h 1300568"/>
                  <a:gd name="connsiteX4" fmla="*/ 881300 w 881300"/>
                  <a:gd name="connsiteY4" fmla="*/ 1187479 h 1300568"/>
                  <a:gd name="connsiteX5" fmla="*/ 881300 w 881300"/>
                  <a:gd name="connsiteY5" fmla="*/ 1187479 h 1300568"/>
                  <a:gd name="connsiteX6" fmla="*/ 384793 w 881300"/>
                  <a:gd name="connsiteY6" fmla="*/ 930951 h 1300568"/>
                  <a:gd name="connsiteX0" fmla="*/ 384793 w 881300"/>
                  <a:gd name="connsiteY0" fmla="*/ 930951 h 1534165"/>
                  <a:gd name="connsiteX1" fmla="*/ 753035 w 881300"/>
                  <a:gd name="connsiteY1" fmla="*/ 132402 h 1534165"/>
                  <a:gd name="connsiteX2" fmla="*/ 757173 w 881300"/>
                  <a:gd name="connsiteY2" fmla="*/ 0 h 1534165"/>
                  <a:gd name="connsiteX3" fmla="*/ 0 w 881300"/>
                  <a:gd name="connsiteY3" fmla="*/ 955776 h 1534165"/>
                  <a:gd name="connsiteX4" fmla="*/ 881300 w 881300"/>
                  <a:gd name="connsiteY4" fmla="*/ 1187479 h 1534165"/>
                  <a:gd name="connsiteX5" fmla="*/ 881300 w 881300"/>
                  <a:gd name="connsiteY5" fmla="*/ 1187479 h 1534165"/>
                  <a:gd name="connsiteX6" fmla="*/ 384793 w 881300"/>
                  <a:gd name="connsiteY6" fmla="*/ 930951 h 1534165"/>
                  <a:gd name="connsiteX0" fmla="*/ 384793 w 881300"/>
                  <a:gd name="connsiteY0" fmla="*/ 930951 h 1546029"/>
                  <a:gd name="connsiteX1" fmla="*/ 753035 w 881300"/>
                  <a:gd name="connsiteY1" fmla="*/ 132402 h 1546029"/>
                  <a:gd name="connsiteX2" fmla="*/ 757173 w 881300"/>
                  <a:gd name="connsiteY2" fmla="*/ 0 h 1546029"/>
                  <a:gd name="connsiteX3" fmla="*/ 0 w 881300"/>
                  <a:gd name="connsiteY3" fmla="*/ 955776 h 1546029"/>
                  <a:gd name="connsiteX4" fmla="*/ 881300 w 881300"/>
                  <a:gd name="connsiteY4" fmla="*/ 1187479 h 1546029"/>
                  <a:gd name="connsiteX5" fmla="*/ 881300 w 881300"/>
                  <a:gd name="connsiteY5" fmla="*/ 1187479 h 1546029"/>
                  <a:gd name="connsiteX6" fmla="*/ 384793 w 881300"/>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37" h="1546029">
                    <a:moveTo>
                      <a:pt x="384793" y="930951"/>
                    </a:moveTo>
                    <a:cubicBezTo>
                      <a:pt x="68959" y="805444"/>
                      <a:pt x="406860" y="266184"/>
                      <a:pt x="753035" y="132402"/>
                    </a:cubicBezTo>
                    <a:lnTo>
                      <a:pt x="757173" y="0"/>
                    </a:lnTo>
                    <a:cubicBezTo>
                      <a:pt x="364104" y="132402"/>
                      <a:pt x="4138" y="450994"/>
                      <a:pt x="0" y="955776"/>
                    </a:cubicBezTo>
                    <a:cubicBezTo>
                      <a:pt x="12413" y="1653643"/>
                      <a:pt x="864749" y="1735016"/>
                      <a:pt x="881300" y="1187479"/>
                    </a:cubicBezTo>
                    <a:lnTo>
                      <a:pt x="885437" y="1187479"/>
                    </a:lnTo>
                    <a:cubicBezTo>
                      <a:pt x="884059" y="919917"/>
                      <a:pt x="642700" y="817857"/>
                      <a:pt x="384793" y="9309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3" name="Content Placeholder 2"/>
          <p:cNvSpPr txBox="1">
            <a:spLocks/>
          </p:cNvSpPr>
          <p:nvPr/>
        </p:nvSpPr>
        <p:spPr>
          <a:xfrm>
            <a:off x="603115" y="2998470"/>
            <a:ext cx="3343395" cy="3076227"/>
          </a:xfrm>
          <a:prstGeom prst="rect">
            <a:avLst/>
          </a:prstGeom>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700" dirty="0">
                <a:solidFill>
                  <a:srgbClr val="333F48"/>
                </a:solidFill>
              </a:rPr>
              <a:t>Teachers will not take up attractive-sounding ideas, albeit based on extensive research, if these are presented as general principles... their classroom lives are too busy for this to be possible.</a:t>
            </a:r>
          </a:p>
          <a:p>
            <a:pPr marL="0" indent="0">
              <a:buNone/>
            </a:pPr>
            <a:r>
              <a:rPr lang="en-GB" sz="1700" dirty="0">
                <a:solidFill>
                  <a:schemeClr val="bg1"/>
                </a:solidFill>
              </a:rPr>
              <a:t>What they need is </a:t>
            </a:r>
            <a:r>
              <a:rPr lang="en-GB" sz="1700" b="1" dirty="0">
                <a:solidFill>
                  <a:schemeClr val="bg1"/>
                </a:solidFill>
              </a:rPr>
              <a:t>a variety of living examples of implementation</a:t>
            </a:r>
            <a:r>
              <a:rPr lang="en-GB" sz="1700" dirty="0">
                <a:solidFill>
                  <a:schemeClr val="bg1"/>
                </a:solidFill>
              </a:rPr>
              <a:t>.</a:t>
            </a:r>
          </a:p>
          <a:p>
            <a:pPr marL="0" indent="0">
              <a:spcBef>
                <a:spcPts val="2400"/>
              </a:spcBef>
              <a:buNone/>
            </a:pPr>
            <a:r>
              <a:rPr lang="en-GB" sz="1600" dirty="0">
                <a:solidFill>
                  <a:srgbClr val="23647F"/>
                </a:solidFill>
              </a:rPr>
              <a:t>Paul Black and Dylan </a:t>
            </a:r>
            <a:r>
              <a:rPr lang="en-GB" sz="1600" dirty="0" err="1">
                <a:solidFill>
                  <a:srgbClr val="23647F"/>
                </a:solidFill>
              </a:rPr>
              <a:t>Wiliam</a:t>
            </a:r>
            <a:r>
              <a:rPr lang="en-GB" sz="1600" dirty="0">
                <a:solidFill>
                  <a:srgbClr val="23647F"/>
                </a:solidFill>
              </a:rPr>
              <a:t>,</a:t>
            </a:r>
          </a:p>
          <a:p>
            <a:pPr marL="0" indent="0">
              <a:spcBef>
                <a:spcPts val="300"/>
              </a:spcBef>
              <a:buNone/>
            </a:pPr>
            <a:r>
              <a:rPr lang="en-GB" sz="1600" i="1" dirty="0">
                <a:solidFill>
                  <a:srgbClr val="23647F"/>
                </a:solidFill>
              </a:rPr>
              <a:t>Inside the Black Box</a:t>
            </a:r>
            <a:r>
              <a:rPr lang="en-GB" sz="1600" dirty="0">
                <a:solidFill>
                  <a:srgbClr val="23647F"/>
                </a:solidFill>
              </a:rPr>
              <a:t> (1998)</a:t>
            </a:r>
          </a:p>
        </p:txBody>
      </p:sp>
      <p:grpSp>
        <p:nvGrpSpPr>
          <p:cNvPr id="14" name="Group 13"/>
          <p:cNvGrpSpPr>
            <a:grpSpLocks noChangeAspect="1"/>
          </p:cNvGrpSpPr>
          <p:nvPr/>
        </p:nvGrpSpPr>
        <p:grpSpPr>
          <a:xfrm>
            <a:off x="283586" y="3052629"/>
            <a:ext cx="316371" cy="252000"/>
            <a:chOff x="147160" y="1500008"/>
            <a:chExt cx="453134" cy="360936"/>
          </a:xfrm>
        </p:grpSpPr>
        <p:sp>
          <p:nvSpPr>
            <p:cNvPr id="19" name="Freeform 18"/>
            <p:cNvSpPr>
              <a:spLocks noChangeAspect="1"/>
            </p:cNvSpPr>
            <p:nvPr/>
          </p:nvSpPr>
          <p:spPr>
            <a:xfrm>
              <a:off x="147160" y="1500008"/>
              <a:ext cx="211295" cy="360000"/>
            </a:xfrm>
            <a:custGeom>
              <a:avLst/>
              <a:gdLst>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300568"/>
                <a:gd name="connsiteX1" fmla="*/ 753035 w 881300"/>
                <a:gd name="connsiteY1" fmla="*/ 132402 h 1300568"/>
                <a:gd name="connsiteX2" fmla="*/ 757173 w 881300"/>
                <a:gd name="connsiteY2" fmla="*/ 0 h 1300568"/>
                <a:gd name="connsiteX3" fmla="*/ 0 w 881300"/>
                <a:gd name="connsiteY3" fmla="*/ 955776 h 1300568"/>
                <a:gd name="connsiteX4" fmla="*/ 881300 w 881300"/>
                <a:gd name="connsiteY4" fmla="*/ 1187479 h 1300568"/>
                <a:gd name="connsiteX5" fmla="*/ 881300 w 881300"/>
                <a:gd name="connsiteY5" fmla="*/ 1187479 h 1300568"/>
                <a:gd name="connsiteX6" fmla="*/ 384793 w 881300"/>
                <a:gd name="connsiteY6" fmla="*/ 930951 h 1300568"/>
                <a:gd name="connsiteX0" fmla="*/ 384793 w 881300"/>
                <a:gd name="connsiteY0" fmla="*/ 930951 h 1534165"/>
                <a:gd name="connsiteX1" fmla="*/ 753035 w 881300"/>
                <a:gd name="connsiteY1" fmla="*/ 132402 h 1534165"/>
                <a:gd name="connsiteX2" fmla="*/ 757173 w 881300"/>
                <a:gd name="connsiteY2" fmla="*/ 0 h 1534165"/>
                <a:gd name="connsiteX3" fmla="*/ 0 w 881300"/>
                <a:gd name="connsiteY3" fmla="*/ 955776 h 1534165"/>
                <a:gd name="connsiteX4" fmla="*/ 881300 w 881300"/>
                <a:gd name="connsiteY4" fmla="*/ 1187479 h 1534165"/>
                <a:gd name="connsiteX5" fmla="*/ 881300 w 881300"/>
                <a:gd name="connsiteY5" fmla="*/ 1187479 h 1534165"/>
                <a:gd name="connsiteX6" fmla="*/ 384793 w 881300"/>
                <a:gd name="connsiteY6" fmla="*/ 930951 h 1534165"/>
                <a:gd name="connsiteX0" fmla="*/ 384793 w 881300"/>
                <a:gd name="connsiteY0" fmla="*/ 930951 h 1546029"/>
                <a:gd name="connsiteX1" fmla="*/ 753035 w 881300"/>
                <a:gd name="connsiteY1" fmla="*/ 132402 h 1546029"/>
                <a:gd name="connsiteX2" fmla="*/ 757173 w 881300"/>
                <a:gd name="connsiteY2" fmla="*/ 0 h 1546029"/>
                <a:gd name="connsiteX3" fmla="*/ 0 w 881300"/>
                <a:gd name="connsiteY3" fmla="*/ 955776 h 1546029"/>
                <a:gd name="connsiteX4" fmla="*/ 881300 w 881300"/>
                <a:gd name="connsiteY4" fmla="*/ 1187479 h 1546029"/>
                <a:gd name="connsiteX5" fmla="*/ 881300 w 881300"/>
                <a:gd name="connsiteY5" fmla="*/ 1187479 h 1546029"/>
                <a:gd name="connsiteX6" fmla="*/ 384793 w 881300"/>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37" h="1546029">
                  <a:moveTo>
                    <a:pt x="384793" y="930951"/>
                  </a:moveTo>
                  <a:cubicBezTo>
                    <a:pt x="68959" y="805444"/>
                    <a:pt x="406860" y="266184"/>
                    <a:pt x="753035" y="132402"/>
                  </a:cubicBezTo>
                  <a:lnTo>
                    <a:pt x="757173" y="0"/>
                  </a:lnTo>
                  <a:cubicBezTo>
                    <a:pt x="364104" y="132402"/>
                    <a:pt x="4138" y="450994"/>
                    <a:pt x="0" y="955776"/>
                  </a:cubicBezTo>
                  <a:cubicBezTo>
                    <a:pt x="12413" y="1653643"/>
                    <a:pt x="864749" y="1735016"/>
                    <a:pt x="881300" y="1187479"/>
                  </a:cubicBezTo>
                  <a:lnTo>
                    <a:pt x="885437" y="1187479"/>
                  </a:lnTo>
                  <a:cubicBezTo>
                    <a:pt x="884059" y="919917"/>
                    <a:pt x="642700" y="817857"/>
                    <a:pt x="384793" y="9309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a:spLocks noChangeAspect="1"/>
            </p:cNvSpPr>
            <p:nvPr/>
          </p:nvSpPr>
          <p:spPr>
            <a:xfrm>
              <a:off x="388999" y="1500944"/>
              <a:ext cx="211295" cy="360000"/>
            </a:xfrm>
            <a:custGeom>
              <a:avLst/>
              <a:gdLst>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300568"/>
                <a:gd name="connsiteX1" fmla="*/ 753035 w 881300"/>
                <a:gd name="connsiteY1" fmla="*/ 132402 h 1300568"/>
                <a:gd name="connsiteX2" fmla="*/ 757173 w 881300"/>
                <a:gd name="connsiteY2" fmla="*/ 0 h 1300568"/>
                <a:gd name="connsiteX3" fmla="*/ 0 w 881300"/>
                <a:gd name="connsiteY3" fmla="*/ 955776 h 1300568"/>
                <a:gd name="connsiteX4" fmla="*/ 881300 w 881300"/>
                <a:gd name="connsiteY4" fmla="*/ 1187479 h 1300568"/>
                <a:gd name="connsiteX5" fmla="*/ 881300 w 881300"/>
                <a:gd name="connsiteY5" fmla="*/ 1187479 h 1300568"/>
                <a:gd name="connsiteX6" fmla="*/ 384793 w 881300"/>
                <a:gd name="connsiteY6" fmla="*/ 930951 h 1300568"/>
                <a:gd name="connsiteX0" fmla="*/ 384793 w 881300"/>
                <a:gd name="connsiteY0" fmla="*/ 930951 h 1534165"/>
                <a:gd name="connsiteX1" fmla="*/ 753035 w 881300"/>
                <a:gd name="connsiteY1" fmla="*/ 132402 h 1534165"/>
                <a:gd name="connsiteX2" fmla="*/ 757173 w 881300"/>
                <a:gd name="connsiteY2" fmla="*/ 0 h 1534165"/>
                <a:gd name="connsiteX3" fmla="*/ 0 w 881300"/>
                <a:gd name="connsiteY3" fmla="*/ 955776 h 1534165"/>
                <a:gd name="connsiteX4" fmla="*/ 881300 w 881300"/>
                <a:gd name="connsiteY4" fmla="*/ 1187479 h 1534165"/>
                <a:gd name="connsiteX5" fmla="*/ 881300 w 881300"/>
                <a:gd name="connsiteY5" fmla="*/ 1187479 h 1534165"/>
                <a:gd name="connsiteX6" fmla="*/ 384793 w 881300"/>
                <a:gd name="connsiteY6" fmla="*/ 930951 h 1534165"/>
                <a:gd name="connsiteX0" fmla="*/ 384793 w 881300"/>
                <a:gd name="connsiteY0" fmla="*/ 930951 h 1546029"/>
                <a:gd name="connsiteX1" fmla="*/ 753035 w 881300"/>
                <a:gd name="connsiteY1" fmla="*/ 132402 h 1546029"/>
                <a:gd name="connsiteX2" fmla="*/ 757173 w 881300"/>
                <a:gd name="connsiteY2" fmla="*/ 0 h 1546029"/>
                <a:gd name="connsiteX3" fmla="*/ 0 w 881300"/>
                <a:gd name="connsiteY3" fmla="*/ 955776 h 1546029"/>
                <a:gd name="connsiteX4" fmla="*/ 881300 w 881300"/>
                <a:gd name="connsiteY4" fmla="*/ 1187479 h 1546029"/>
                <a:gd name="connsiteX5" fmla="*/ 881300 w 881300"/>
                <a:gd name="connsiteY5" fmla="*/ 1187479 h 1546029"/>
                <a:gd name="connsiteX6" fmla="*/ 384793 w 881300"/>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37" h="1546029">
                  <a:moveTo>
                    <a:pt x="384793" y="930951"/>
                  </a:moveTo>
                  <a:cubicBezTo>
                    <a:pt x="68959" y="805444"/>
                    <a:pt x="406860" y="266184"/>
                    <a:pt x="753035" y="132402"/>
                  </a:cubicBezTo>
                  <a:lnTo>
                    <a:pt x="757173" y="0"/>
                  </a:lnTo>
                  <a:cubicBezTo>
                    <a:pt x="364104" y="132402"/>
                    <a:pt x="4138" y="450994"/>
                    <a:pt x="0" y="955776"/>
                  </a:cubicBezTo>
                  <a:cubicBezTo>
                    <a:pt x="12413" y="1653643"/>
                    <a:pt x="864749" y="1735016"/>
                    <a:pt x="881300" y="1187479"/>
                  </a:cubicBezTo>
                  <a:lnTo>
                    <a:pt x="885437" y="1187479"/>
                  </a:lnTo>
                  <a:cubicBezTo>
                    <a:pt x="884059" y="919917"/>
                    <a:pt x="642700" y="817857"/>
                    <a:pt x="384793" y="9309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1799153" y="1063794"/>
            <a:ext cx="1187702" cy="1743183"/>
          </a:xfrm>
          <a:prstGeom prst="rect">
            <a:avLst/>
          </a:prstGeom>
          <a:effectLst>
            <a:outerShdw blurRad="50800" dist="38100" dir="2700000" algn="tl" rotWithShape="0">
              <a:prstClr val="black">
                <a:alpha val="40000"/>
              </a:prstClr>
            </a:outerShdw>
          </a:effectLst>
        </p:spPr>
      </p:pic>
      <p:grpSp>
        <p:nvGrpSpPr>
          <p:cNvPr id="4" name="Group 3"/>
          <p:cNvGrpSpPr/>
          <p:nvPr/>
        </p:nvGrpSpPr>
        <p:grpSpPr>
          <a:xfrm>
            <a:off x="589662" y="4615241"/>
            <a:ext cx="3646313" cy="615553"/>
            <a:chOff x="589662" y="4702923"/>
            <a:chExt cx="3646313" cy="615553"/>
          </a:xfrm>
        </p:grpSpPr>
        <p:grpSp>
          <p:nvGrpSpPr>
            <p:cNvPr id="15" name="Group 14"/>
            <p:cNvGrpSpPr>
              <a:grpSpLocks noChangeAspect="1"/>
            </p:cNvGrpSpPr>
            <p:nvPr/>
          </p:nvGrpSpPr>
          <p:grpSpPr>
            <a:xfrm rot="10800000">
              <a:off x="3919604" y="5036649"/>
              <a:ext cx="316371" cy="252000"/>
              <a:chOff x="147160" y="1500008"/>
              <a:chExt cx="453134" cy="360936"/>
            </a:xfrm>
          </p:grpSpPr>
          <p:sp>
            <p:nvSpPr>
              <p:cNvPr id="17" name="Freeform 16"/>
              <p:cNvSpPr>
                <a:spLocks noChangeAspect="1"/>
              </p:cNvSpPr>
              <p:nvPr/>
            </p:nvSpPr>
            <p:spPr>
              <a:xfrm>
                <a:off x="147160" y="1500008"/>
                <a:ext cx="211295" cy="360000"/>
              </a:xfrm>
              <a:custGeom>
                <a:avLst/>
                <a:gdLst>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300568"/>
                  <a:gd name="connsiteX1" fmla="*/ 753035 w 881300"/>
                  <a:gd name="connsiteY1" fmla="*/ 132402 h 1300568"/>
                  <a:gd name="connsiteX2" fmla="*/ 757173 w 881300"/>
                  <a:gd name="connsiteY2" fmla="*/ 0 h 1300568"/>
                  <a:gd name="connsiteX3" fmla="*/ 0 w 881300"/>
                  <a:gd name="connsiteY3" fmla="*/ 955776 h 1300568"/>
                  <a:gd name="connsiteX4" fmla="*/ 881300 w 881300"/>
                  <a:gd name="connsiteY4" fmla="*/ 1187479 h 1300568"/>
                  <a:gd name="connsiteX5" fmla="*/ 881300 w 881300"/>
                  <a:gd name="connsiteY5" fmla="*/ 1187479 h 1300568"/>
                  <a:gd name="connsiteX6" fmla="*/ 384793 w 881300"/>
                  <a:gd name="connsiteY6" fmla="*/ 930951 h 1300568"/>
                  <a:gd name="connsiteX0" fmla="*/ 384793 w 881300"/>
                  <a:gd name="connsiteY0" fmla="*/ 930951 h 1534165"/>
                  <a:gd name="connsiteX1" fmla="*/ 753035 w 881300"/>
                  <a:gd name="connsiteY1" fmla="*/ 132402 h 1534165"/>
                  <a:gd name="connsiteX2" fmla="*/ 757173 w 881300"/>
                  <a:gd name="connsiteY2" fmla="*/ 0 h 1534165"/>
                  <a:gd name="connsiteX3" fmla="*/ 0 w 881300"/>
                  <a:gd name="connsiteY3" fmla="*/ 955776 h 1534165"/>
                  <a:gd name="connsiteX4" fmla="*/ 881300 w 881300"/>
                  <a:gd name="connsiteY4" fmla="*/ 1187479 h 1534165"/>
                  <a:gd name="connsiteX5" fmla="*/ 881300 w 881300"/>
                  <a:gd name="connsiteY5" fmla="*/ 1187479 h 1534165"/>
                  <a:gd name="connsiteX6" fmla="*/ 384793 w 881300"/>
                  <a:gd name="connsiteY6" fmla="*/ 930951 h 1534165"/>
                  <a:gd name="connsiteX0" fmla="*/ 384793 w 881300"/>
                  <a:gd name="connsiteY0" fmla="*/ 930951 h 1546029"/>
                  <a:gd name="connsiteX1" fmla="*/ 753035 w 881300"/>
                  <a:gd name="connsiteY1" fmla="*/ 132402 h 1546029"/>
                  <a:gd name="connsiteX2" fmla="*/ 757173 w 881300"/>
                  <a:gd name="connsiteY2" fmla="*/ 0 h 1546029"/>
                  <a:gd name="connsiteX3" fmla="*/ 0 w 881300"/>
                  <a:gd name="connsiteY3" fmla="*/ 955776 h 1546029"/>
                  <a:gd name="connsiteX4" fmla="*/ 881300 w 881300"/>
                  <a:gd name="connsiteY4" fmla="*/ 1187479 h 1546029"/>
                  <a:gd name="connsiteX5" fmla="*/ 881300 w 881300"/>
                  <a:gd name="connsiteY5" fmla="*/ 1187479 h 1546029"/>
                  <a:gd name="connsiteX6" fmla="*/ 384793 w 881300"/>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37" h="1546029">
                    <a:moveTo>
                      <a:pt x="384793" y="930951"/>
                    </a:moveTo>
                    <a:cubicBezTo>
                      <a:pt x="68959" y="805444"/>
                      <a:pt x="406860" y="266184"/>
                      <a:pt x="753035" y="132402"/>
                    </a:cubicBezTo>
                    <a:lnTo>
                      <a:pt x="757173" y="0"/>
                    </a:lnTo>
                    <a:cubicBezTo>
                      <a:pt x="364104" y="132402"/>
                      <a:pt x="4138" y="450994"/>
                      <a:pt x="0" y="955776"/>
                    </a:cubicBezTo>
                    <a:cubicBezTo>
                      <a:pt x="12413" y="1653643"/>
                      <a:pt x="864749" y="1735016"/>
                      <a:pt x="881300" y="1187479"/>
                    </a:cubicBezTo>
                    <a:lnTo>
                      <a:pt x="885437" y="1187479"/>
                    </a:lnTo>
                    <a:cubicBezTo>
                      <a:pt x="884059" y="919917"/>
                      <a:pt x="642700" y="817857"/>
                      <a:pt x="384793" y="9309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a:spLocks noChangeAspect="1"/>
              </p:cNvSpPr>
              <p:nvPr/>
            </p:nvSpPr>
            <p:spPr>
              <a:xfrm>
                <a:off x="388999" y="1500944"/>
                <a:ext cx="211295" cy="360000"/>
              </a:xfrm>
              <a:custGeom>
                <a:avLst/>
                <a:gdLst>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187479"/>
                  <a:gd name="connsiteX1" fmla="*/ 753035 w 881300"/>
                  <a:gd name="connsiteY1" fmla="*/ 132402 h 1187479"/>
                  <a:gd name="connsiteX2" fmla="*/ 757173 w 881300"/>
                  <a:gd name="connsiteY2" fmla="*/ 0 h 1187479"/>
                  <a:gd name="connsiteX3" fmla="*/ 0 w 881300"/>
                  <a:gd name="connsiteY3" fmla="*/ 955776 h 1187479"/>
                  <a:gd name="connsiteX4" fmla="*/ 881300 w 881300"/>
                  <a:gd name="connsiteY4" fmla="*/ 1187479 h 1187479"/>
                  <a:gd name="connsiteX5" fmla="*/ 881300 w 881300"/>
                  <a:gd name="connsiteY5" fmla="*/ 1187479 h 1187479"/>
                  <a:gd name="connsiteX6" fmla="*/ 384793 w 881300"/>
                  <a:gd name="connsiteY6" fmla="*/ 930951 h 1187479"/>
                  <a:gd name="connsiteX0" fmla="*/ 384793 w 881300"/>
                  <a:gd name="connsiteY0" fmla="*/ 930951 h 1300568"/>
                  <a:gd name="connsiteX1" fmla="*/ 753035 w 881300"/>
                  <a:gd name="connsiteY1" fmla="*/ 132402 h 1300568"/>
                  <a:gd name="connsiteX2" fmla="*/ 757173 w 881300"/>
                  <a:gd name="connsiteY2" fmla="*/ 0 h 1300568"/>
                  <a:gd name="connsiteX3" fmla="*/ 0 w 881300"/>
                  <a:gd name="connsiteY3" fmla="*/ 955776 h 1300568"/>
                  <a:gd name="connsiteX4" fmla="*/ 881300 w 881300"/>
                  <a:gd name="connsiteY4" fmla="*/ 1187479 h 1300568"/>
                  <a:gd name="connsiteX5" fmla="*/ 881300 w 881300"/>
                  <a:gd name="connsiteY5" fmla="*/ 1187479 h 1300568"/>
                  <a:gd name="connsiteX6" fmla="*/ 384793 w 881300"/>
                  <a:gd name="connsiteY6" fmla="*/ 930951 h 1300568"/>
                  <a:gd name="connsiteX0" fmla="*/ 384793 w 881300"/>
                  <a:gd name="connsiteY0" fmla="*/ 930951 h 1534165"/>
                  <a:gd name="connsiteX1" fmla="*/ 753035 w 881300"/>
                  <a:gd name="connsiteY1" fmla="*/ 132402 h 1534165"/>
                  <a:gd name="connsiteX2" fmla="*/ 757173 w 881300"/>
                  <a:gd name="connsiteY2" fmla="*/ 0 h 1534165"/>
                  <a:gd name="connsiteX3" fmla="*/ 0 w 881300"/>
                  <a:gd name="connsiteY3" fmla="*/ 955776 h 1534165"/>
                  <a:gd name="connsiteX4" fmla="*/ 881300 w 881300"/>
                  <a:gd name="connsiteY4" fmla="*/ 1187479 h 1534165"/>
                  <a:gd name="connsiteX5" fmla="*/ 881300 w 881300"/>
                  <a:gd name="connsiteY5" fmla="*/ 1187479 h 1534165"/>
                  <a:gd name="connsiteX6" fmla="*/ 384793 w 881300"/>
                  <a:gd name="connsiteY6" fmla="*/ 930951 h 1534165"/>
                  <a:gd name="connsiteX0" fmla="*/ 384793 w 881300"/>
                  <a:gd name="connsiteY0" fmla="*/ 930951 h 1546029"/>
                  <a:gd name="connsiteX1" fmla="*/ 753035 w 881300"/>
                  <a:gd name="connsiteY1" fmla="*/ 132402 h 1546029"/>
                  <a:gd name="connsiteX2" fmla="*/ 757173 w 881300"/>
                  <a:gd name="connsiteY2" fmla="*/ 0 h 1546029"/>
                  <a:gd name="connsiteX3" fmla="*/ 0 w 881300"/>
                  <a:gd name="connsiteY3" fmla="*/ 955776 h 1546029"/>
                  <a:gd name="connsiteX4" fmla="*/ 881300 w 881300"/>
                  <a:gd name="connsiteY4" fmla="*/ 1187479 h 1546029"/>
                  <a:gd name="connsiteX5" fmla="*/ 881300 w 881300"/>
                  <a:gd name="connsiteY5" fmla="*/ 1187479 h 1546029"/>
                  <a:gd name="connsiteX6" fmla="*/ 384793 w 881300"/>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 name="connsiteX0" fmla="*/ 384793 w 885437"/>
                  <a:gd name="connsiteY0" fmla="*/ 930951 h 1546029"/>
                  <a:gd name="connsiteX1" fmla="*/ 753035 w 885437"/>
                  <a:gd name="connsiteY1" fmla="*/ 132402 h 1546029"/>
                  <a:gd name="connsiteX2" fmla="*/ 757173 w 885437"/>
                  <a:gd name="connsiteY2" fmla="*/ 0 h 1546029"/>
                  <a:gd name="connsiteX3" fmla="*/ 0 w 885437"/>
                  <a:gd name="connsiteY3" fmla="*/ 955776 h 1546029"/>
                  <a:gd name="connsiteX4" fmla="*/ 881300 w 885437"/>
                  <a:gd name="connsiteY4" fmla="*/ 1187479 h 1546029"/>
                  <a:gd name="connsiteX5" fmla="*/ 885437 w 885437"/>
                  <a:gd name="connsiteY5" fmla="*/ 1187479 h 1546029"/>
                  <a:gd name="connsiteX6" fmla="*/ 384793 w 885437"/>
                  <a:gd name="connsiteY6" fmla="*/ 930951 h 15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37" h="1546029">
                    <a:moveTo>
                      <a:pt x="384793" y="930951"/>
                    </a:moveTo>
                    <a:cubicBezTo>
                      <a:pt x="68959" y="805444"/>
                      <a:pt x="406860" y="266184"/>
                      <a:pt x="753035" y="132402"/>
                    </a:cubicBezTo>
                    <a:lnTo>
                      <a:pt x="757173" y="0"/>
                    </a:lnTo>
                    <a:cubicBezTo>
                      <a:pt x="364104" y="132402"/>
                      <a:pt x="4138" y="450994"/>
                      <a:pt x="0" y="955776"/>
                    </a:cubicBezTo>
                    <a:cubicBezTo>
                      <a:pt x="12413" y="1653643"/>
                      <a:pt x="864749" y="1735016"/>
                      <a:pt x="881300" y="1187479"/>
                    </a:cubicBezTo>
                    <a:lnTo>
                      <a:pt x="885437" y="1187479"/>
                    </a:lnTo>
                    <a:cubicBezTo>
                      <a:pt x="884059" y="919917"/>
                      <a:pt x="642700" y="817857"/>
                      <a:pt x="384793" y="9309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Content Placeholder 2"/>
            <p:cNvSpPr txBox="1">
              <a:spLocks/>
            </p:cNvSpPr>
            <p:nvPr/>
          </p:nvSpPr>
          <p:spPr>
            <a:xfrm>
              <a:off x="589662" y="4702923"/>
              <a:ext cx="3343395" cy="615553"/>
            </a:xfrm>
            <a:prstGeom prst="rect">
              <a:avLst/>
            </a:prstGeom>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700" dirty="0">
                  <a:solidFill>
                    <a:srgbClr val="333F48"/>
                  </a:solidFill>
                </a:rPr>
                <a:t>What they need is </a:t>
              </a:r>
              <a:r>
                <a:rPr lang="en-GB" sz="1700" b="1" dirty="0">
                  <a:solidFill>
                    <a:srgbClr val="006580"/>
                  </a:solidFill>
                </a:rPr>
                <a:t>a variety of living examples of implementation</a:t>
              </a:r>
              <a:r>
                <a:rPr lang="en-GB" sz="1700" dirty="0">
                  <a:solidFill>
                    <a:srgbClr val="333F48"/>
                  </a:solidFill>
                </a:rPr>
                <a:t>.</a:t>
              </a:r>
            </a:p>
          </p:txBody>
        </p:sp>
      </p:grpSp>
    </p:spTree>
    <p:extLst>
      <p:ext uri="{BB962C8B-B14F-4D97-AF65-F5344CB8AC3E}">
        <p14:creationId xmlns:p14="http://schemas.microsoft.com/office/powerpoint/2010/main" val="363529869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38"/>
            <a:ext cx="9144000" cy="52286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B931AD8-26FA-4231-8C91-087F0E77CC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54" b="24434"/>
          <a:stretch/>
        </p:blipFill>
        <p:spPr>
          <a:xfrm>
            <a:off x="3580247" y="4064384"/>
            <a:ext cx="2634344" cy="818197"/>
          </a:xfrm>
          <a:prstGeom prst="rect">
            <a:avLst/>
          </a:prstGeom>
          <a:ln>
            <a:noFill/>
          </a:ln>
        </p:spPr>
      </p:pic>
      <p:sp>
        <p:nvSpPr>
          <p:cNvPr id="5" name="TextBox 4"/>
          <p:cNvSpPr txBox="1"/>
          <p:nvPr/>
        </p:nvSpPr>
        <p:spPr>
          <a:xfrm>
            <a:off x="6076335" y="4151468"/>
            <a:ext cx="2543838" cy="956773"/>
          </a:xfrm>
          <a:prstGeom prst="rect">
            <a:avLst/>
          </a:prstGeom>
          <a:noFill/>
        </p:spPr>
        <p:txBody>
          <a:bodyPr vert="horz" wrap="square" lIns="36000" tIns="108000" rIns="72000" bIns="108000" rtlCol="0" anchor="t" anchorCtr="0">
            <a:spAutoFit/>
          </a:bodyPr>
          <a:lstStyle/>
          <a:p>
            <a:pPr algn="r"/>
            <a:r>
              <a:rPr lang="en-GB" sz="4800" b="1" dirty="0"/>
              <a:t>example</a:t>
            </a:r>
            <a:endParaRPr lang="en-GB" sz="4800" b="1" dirty="0">
              <a:solidFill>
                <a:schemeClr val="tx1"/>
              </a:solidFill>
            </a:endParaRPr>
          </a:p>
        </p:txBody>
      </p:sp>
      <p:sp>
        <p:nvSpPr>
          <p:cNvPr id="7" name="Rectangle 6"/>
          <p:cNvSpPr/>
          <p:nvPr/>
        </p:nvSpPr>
        <p:spPr>
          <a:xfrm rot="5400000">
            <a:off x="6300000" y="2402312"/>
            <a:ext cx="108000" cy="558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11884637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89" y="645638"/>
            <a:ext cx="9150889" cy="6212362"/>
          </a:xfrm>
          <a:prstGeom prst="rect">
            <a:avLst/>
          </a:prstGeom>
        </p:spPr>
      </p:pic>
      <p:sp>
        <p:nvSpPr>
          <p:cNvPr id="3" name="Title 1"/>
          <p:cNvSpPr txBox="1">
            <a:spLocks/>
          </p:cNvSpPr>
          <p:nvPr/>
        </p:nvSpPr>
        <p:spPr>
          <a:xfrm>
            <a:off x="143751" y="26336"/>
            <a:ext cx="8820737" cy="57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defRPr/>
            </a:pPr>
            <a:r>
              <a:rPr lang="en-GB" dirty="0"/>
              <a:t>Moving through the digestive system</a:t>
            </a:r>
            <a:endParaRPr lang="en-GB" sz="2400" dirty="0"/>
          </a:p>
        </p:txBody>
      </p:sp>
      <p:sp>
        <p:nvSpPr>
          <p:cNvPr id="5" name="Rectangle 4"/>
          <p:cNvSpPr/>
          <p:nvPr/>
        </p:nvSpPr>
        <p:spPr>
          <a:xfrm>
            <a:off x="402385" y="5553530"/>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02385" y="3574076"/>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02385" y="4233894"/>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02385" y="4893712"/>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57200" y="3659410"/>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A</a:t>
            </a:r>
          </a:p>
        </p:txBody>
      </p:sp>
      <p:sp>
        <p:nvSpPr>
          <p:cNvPr id="10" name="TextBox 9"/>
          <p:cNvSpPr txBox="1"/>
          <p:nvPr/>
        </p:nvSpPr>
        <p:spPr>
          <a:xfrm>
            <a:off x="960097" y="3657081"/>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Gravity</a:t>
            </a:r>
          </a:p>
        </p:txBody>
      </p:sp>
      <p:sp>
        <p:nvSpPr>
          <p:cNvPr id="11" name="TextBox 10"/>
          <p:cNvSpPr txBox="1"/>
          <p:nvPr/>
        </p:nvSpPr>
        <p:spPr>
          <a:xfrm>
            <a:off x="457200" y="4319228"/>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B</a:t>
            </a:r>
          </a:p>
        </p:txBody>
      </p:sp>
      <p:sp>
        <p:nvSpPr>
          <p:cNvPr id="12" name="TextBox 11"/>
          <p:cNvSpPr txBox="1"/>
          <p:nvPr/>
        </p:nvSpPr>
        <p:spPr>
          <a:xfrm>
            <a:off x="960097" y="4316899"/>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Contraction of muscles in the digestive system</a:t>
            </a:r>
          </a:p>
        </p:txBody>
      </p:sp>
      <p:sp>
        <p:nvSpPr>
          <p:cNvPr id="13" name="TextBox 12"/>
          <p:cNvSpPr txBox="1"/>
          <p:nvPr/>
        </p:nvSpPr>
        <p:spPr>
          <a:xfrm>
            <a:off x="457200" y="4979046"/>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C</a:t>
            </a:r>
          </a:p>
        </p:txBody>
      </p:sp>
      <p:sp>
        <p:nvSpPr>
          <p:cNvPr id="14" name="TextBox 13"/>
          <p:cNvSpPr txBox="1"/>
          <p:nvPr/>
        </p:nvSpPr>
        <p:spPr>
          <a:xfrm>
            <a:off x="960097" y="4976717"/>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Vibrations from body movements such as walking</a:t>
            </a:r>
          </a:p>
        </p:txBody>
      </p:sp>
      <p:sp>
        <p:nvSpPr>
          <p:cNvPr id="15" name="TextBox 14"/>
          <p:cNvSpPr txBox="1"/>
          <p:nvPr/>
        </p:nvSpPr>
        <p:spPr>
          <a:xfrm>
            <a:off x="457200" y="5632516"/>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D</a:t>
            </a:r>
          </a:p>
        </p:txBody>
      </p:sp>
      <p:sp>
        <p:nvSpPr>
          <p:cNvPr id="16" name="TextBox 15"/>
          <p:cNvSpPr txBox="1"/>
          <p:nvPr/>
        </p:nvSpPr>
        <p:spPr>
          <a:xfrm>
            <a:off x="960097" y="5630187"/>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Swallowing more food pushes it along</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6296" y="916986"/>
            <a:ext cx="2544792" cy="2385742"/>
          </a:xfrm>
          <a:prstGeom prst="rect">
            <a:avLst/>
          </a:prstGeom>
        </p:spPr>
      </p:pic>
      <p:sp>
        <p:nvSpPr>
          <p:cNvPr id="18" name="Text Placeholder 16"/>
          <p:cNvSpPr txBox="1">
            <a:spLocks/>
          </p:cNvSpPr>
          <p:nvPr/>
        </p:nvSpPr>
        <p:spPr>
          <a:xfrm>
            <a:off x="457200" y="1026543"/>
            <a:ext cx="5006340" cy="2427857"/>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GB" dirty="0">
                <a:solidFill>
                  <a:srgbClr val="1F497D">
                    <a:lumMod val="50000"/>
                  </a:srgbClr>
                </a:solidFill>
              </a:rPr>
              <a:t>Food we swallow moves through the digestive system.</a:t>
            </a:r>
          </a:p>
          <a:p>
            <a:pPr lvl="0">
              <a:defRPr/>
            </a:pPr>
            <a:endParaRPr lang="en-GB" dirty="0">
              <a:solidFill>
                <a:srgbClr val="1F497D">
                  <a:lumMod val="50000"/>
                </a:srgbClr>
              </a:solidFill>
            </a:endParaRPr>
          </a:p>
          <a:p>
            <a:pPr lvl="0">
              <a:defRPr/>
            </a:pPr>
            <a:endParaRPr lang="en-GB" dirty="0">
              <a:solidFill>
                <a:srgbClr val="1F497D">
                  <a:lumMod val="50000"/>
                </a:srgbClr>
              </a:solidFill>
            </a:endParaRPr>
          </a:p>
          <a:p>
            <a:pPr lvl="0">
              <a:defRPr/>
            </a:pPr>
            <a:r>
              <a:rPr lang="en-GB" dirty="0">
                <a:solidFill>
                  <a:srgbClr val="1F497D">
                    <a:lumMod val="50000"/>
                  </a:srgbClr>
                </a:solidFill>
              </a:rPr>
              <a:t>What is the main thing that causes food to move through the digestive system?</a:t>
            </a:r>
          </a:p>
        </p:txBody>
      </p:sp>
    </p:spTree>
    <p:extLst>
      <p:ext uri="{BB962C8B-B14F-4D97-AF65-F5344CB8AC3E}">
        <p14:creationId xmlns:p14="http://schemas.microsoft.com/office/powerpoint/2010/main" val="48999921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evidence</a:t>
            </a:r>
          </a:p>
        </p:txBody>
      </p:sp>
      <p:sp>
        <p:nvSpPr>
          <p:cNvPr id="3" name="Subtitle 2"/>
          <p:cNvSpPr txBox="1">
            <a:spLocks/>
          </p:cNvSpPr>
          <p:nvPr/>
        </p:nvSpPr>
        <p:spPr>
          <a:xfrm>
            <a:off x="448056" y="932397"/>
            <a:ext cx="8247888" cy="5278368"/>
          </a:xfrm>
          <a:prstGeom prst="rect">
            <a:avLst/>
          </a:prstGeom>
        </p:spPr>
        <p:txBody>
          <a:bodyPr vert="horz" wrap="square" lIns="0" tIns="0" rIns="0" bIns="0" rtlCol="0">
            <a:spAutoFit/>
          </a:bodyPr>
          <a:lstStyle/>
          <a:p>
            <a:pPr marL="285750" indent="-285750">
              <a:spcAft>
                <a:spcPts val="600"/>
              </a:spcAft>
              <a:buFont typeface="Arial" panose="020B0604020202020204" pitchFamily="34" charset="0"/>
              <a:buChar char="•"/>
            </a:pP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When children up to age 15 were asked to draw what is inside the human body, </a:t>
            </a:r>
            <a:r>
              <a:rPr lang="en-GB" sz="2000"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most drew organs but very few drew muscles</a:t>
            </a: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and when muscles were drawn they were commonly only depicted in the limbs.</a:t>
            </a:r>
          </a:p>
          <a:p>
            <a:pPr marL="268288">
              <a:spcAft>
                <a:spcPts val="600"/>
              </a:spcAft>
            </a:pPr>
            <a:r>
              <a:rPr lang="en-GB" sz="11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Reiss, M. J., et al. (2002). An international study of young peoples' drawings of what is inside themselves. </a:t>
            </a:r>
            <a:r>
              <a:rPr lang="en-GB" sz="1100"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Journal of Biological Edu</a:t>
            </a:r>
            <a:r>
              <a:rPr lang="en-GB" sz="11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cation, 36(2), 58-64.</a:t>
            </a:r>
          </a:p>
          <a:p>
            <a:pPr marL="268288">
              <a:spcAft>
                <a:spcPts val="1800"/>
              </a:spcAft>
            </a:pPr>
            <a:r>
              <a:rPr lang="en-GB" sz="1100"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Bartoszeck</a:t>
            </a:r>
            <a:r>
              <a:rPr lang="en-GB" sz="11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A. B., Machado, D. Z. and </a:t>
            </a:r>
            <a:r>
              <a:rPr lang="en-GB" sz="1100"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Amann-Gainotti</a:t>
            </a:r>
            <a:r>
              <a:rPr lang="en-GB" sz="11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M. (2011). Graphic representation of organs and organ systems: psychological view and developmental patterns. </a:t>
            </a:r>
            <a:r>
              <a:rPr lang="en-GB" sz="1100"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EURASIA Journal of Mathematics, Science &amp; Technology Education</a:t>
            </a:r>
            <a:r>
              <a:rPr lang="en-GB" sz="11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7(1), 41-51.</a:t>
            </a:r>
          </a:p>
          <a:p>
            <a:pPr marL="285750" indent="-285750">
              <a:spcAft>
                <a:spcPts val="600"/>
              </a:spcAft>
              <a:buFont typeface="Arial" panose="020B0604020202020204" pitchFamily="34" charset="0"/>
              <a:buChar char="•"/>
            </a:pP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Rosalind Driver’s review of the research literature suggested that there was </a:t>
            </a:r>
            <a:r>
              <a:rPr lang="en-GB" sz="2000"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no evidence </a:t>
            </a: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that school-age children recognise the involvement of muscles in the digestive, circulatory and respiratory systems.</a:t>
            </a:r>
          </a:p>
          <a:p>
            <a:pPr marL="268288">
              <a:spcAft>
                <a:spcPts val="1800"/>
              </a:spcAft>
            </a:pPr>
            <a:r>
              <a:rPr lang="en-GB" sz="11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Driver, R., et al. (1994). </a:t>
            </a:r>
            <a:r>
              <a:rPr lang="en-GB" sz="1100"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Making Sense of Secondary Science: Research into Children's Ideas</a:t>
            </a:r>
            <a:r>
              <a:rPr lang="en-GB" sz="11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London, UK: Routledge.</a:t>
            </a:r>
          </a:p>
          <a:p>
            <a:pPr marL="285750" indent="-285750">
              <a:spcAft>
                <a:spcPts val="600"/>
              </a:spcAft>
              <a:buFont typeface="Arial" panose="020B0604020202020204" pitchFamily="34" charset="0"/>
              <a:buChar char="•"/>
            </a:pP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Several studies have found that children from ages 4 to 10 </a:t>
            </a:r>
            <a:r>
              <a:rPr lang="en-GB" sz="2000"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do not appreciate that food is pushed through the digestive tract by waves of muscle contraction</a:t>
            </a: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(peristalsis), believing instead that gravity and body movements such as walking and bending are responsible.</a:t>
            </a:r>
          </a:p>
          <a:p>
            <a:pPr marL="268288">
              <a:spcAft>
                <a:spcPts val="600"/>
              </a:spcAft>
            </a:pPr>
            <a:r>
              <a:rPr lang="en-GB" sz="1100"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Teixeira</a:t>
            </a:r>
            <a:r>
              <a:rPr lang="en-GB" sz="11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F. M. (2000). What happens to the food we eat? Children's conceptions of the structure and function of the digestive system. </a:t>
            </a:r>
            <a:r>
              <a:rPr lang="en-GB" sz="1100"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International Journal of Science Education</a:t>
            </a:r>
            <a:r>
              <a:rPr lang="en-GB" sz="11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22(5), 507-520.</a:t>
            </a:r>
          </a:p>
          <a:p>
            <a:pPr marL="268288"/>
            <a:r>
              <a:rPr lang="en-GB" sz="11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AHİ, B. (2017). Thinking about digestive system in early childhood: a comparative study about biological knowledge. </a:t>
            </a:r>
            <a:r>
              <a:rPr lang="en-GB" sz="1100"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Cogent Education</a:t>
            </a:r>
            <a:r>
              <a:rPr lang="en-GB" sz="11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4(1).</a:t>
            </a:r>
          </a:p>
        </p:txBody>
      </p:sp>
    </p:spTree>
    <p:extLst>
      <p:ext uri="{BB962C8B-B14F-4D97-AF65-F5344CB8AC3E}">
        <p14:creationId xmlns:p14="http://schemas.microsoft.com/office/powerpoint/2010/main" val="97587008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Evidence-informed practice</a:t>
            </a:r>
          </a:p>
        </p:txBody>
      </p:sp>
      <p:sp>
        <p:nvSpPr>
          <p:cNvPr id="5" name="TextBox 4"/>
          <p:cNvSpPr txBox="1"/>
          <p:nvPr/>
        </p:nvSpPr>
        <p:spPr>
          <a:xfrm>
            <a:off x="4572000" y="3810029"/>
            <a:ext cx="3838074" cy="2372545"/>
          </a:xfrm>
          <a:prstGeom prst="rect">
            <a:avLst/>
          </a:prstGeom>
          <a:noFill/>
        </p:spPr>
        <p:txBody>
          <a:bodyPr vert="horz" wrap="square" lIns="36000" tIns="108000" rIns="72000" bIns="108000" rtlCol="0" anchor="t" anchorCtr="0">
            <a:spAutoFit/>
          </a:bodyPr>
          <a:lstStyle/>
          <a:p>
            <a:pPr marL="361950" algn="l"/>
            <a:r>
              <a:rPr lang="en-GB" sz="2000" dirty="0">
                <a:solidFill>
                  <a:srgbClr val="333F48"/>
                </a:solidFill>
              </a:rPr>
              <a:t>Teacher notes summarise the </a:t>
            </a:r>
            <a:r>
              <a:rPr lang="en-GB" sz="2000" b="1" dirty="0">
                <a:solidFill>
                  <a:srgbClr val="006580"/>
                </a:solidFill>
              </a:rPr>
              <a:t>research evidence </a:t>
            </a:r>
            <a:r>
              <a:rPr lang="en-GB" sz="2000" dirty="0">
                <a:solidFill>
                  <a:srgbClr val="333F48"/>
                </a:solidFill>
              </a:rPr>
              <a:t>underpinning each resource.</a:t>
            </a:r>
          </a:p>
          <a:p>
            <a:pPr marL="361950" algn="l"/>
            <a:endParaRPr lang="en-GB" sz="2000" dirty="0">
              <a:solidFill>
                <a:srgbClr val="333F48"/>
              </a:solidFill>
            </a:endParaRPr>
          </a:p>
          <a:p>
            <a:pPr marL="361950"/>
            <a:r>
              <a:rPr lang="en-GB" sz="2000" dirty="0">
                <a:solidFill>
                  <a:srgbClr val="333F48"/>
                </a:solidFill>
              </a:rPr>
              <a:t>This provides bitesize CPD to help you develop your</a:t>
            </a:r>
          </a:p>
          <a:p>
            <a:pPr marL="361950"/>
            <a:r>
              <a:rPr lang="en-GB" sz="2000" dirty="0">
                <a:solidFill>
                  <a:srgbClr val="333F48"/>
                </a:solidFill>
              </a:rPr>
              <a:t>evidence-informed practices.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0000">
            <a:off x="1129342" y="1006767"/>
            <a:ext cx="3060000" cy="5181901"/>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0000">
            <a:off x="4444327" y="1007578"/>
            <a:ext cx="3060000" cy="2521150"/>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683" y="2713703"/>
            <a:ext cx="3532149" cy="1552230"/>
          </a:xfrm>
          <a:prstGeom prst="rect">
            <a:avLst/>
          </a:prstGeom>
        </p:spPr>
      </p:pic>
    </p:spTree>
    <p:extLst>
      <p:ext uri="{BB962C8B-B14F-4D97-AF65-F5344CB8AC3E}">
        <p14:creationId xmlns:p14="http://schemas.microsoft.com/office/powerpoint/2010/main" val="57577732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38"/>
            <a:ext cx="9144000" cy="52286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B931AD8-26FA-4231-8C91-087F0E77CC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54" b="24434"/>
          <a:stretch/>
        </p:blipFill>
        <p:spPr>
          <a:xfrm>
            <a:off x="5620445" y="4052534"/>
            <a:ext cx="2634344" cy="818197"/>
          </a:xfrm>
          <a:prstGeom prst="rect">
            <a:avLst/>
          </a:prstGeom>
          <a:ln>
            <a:noFill/>
          </a:ln>
        </p:spPr>
      </p:pic>
      <p:sp>
        <p:nvSpPr>
          <p:cNvPr id="5" name="TextBox 4"/>
          <p:cNvSpPr txBox="1"/>
          <p:nvPr/>
        </p:nvSpPr>
        <p:spPr>
          <a:xfrm>
            <a:off x="3377987" y="4151468"/>
            <a:ext cx="2015348" cy="956773"/>
          </a:xfrm>
          <a:prstGeom prst="rect">
            <a:avLst/>
          </a:prstGeom>
          <a:noFill/>
        </p:spPr>
        <p:txBody>
          <a:bodyPr vert="horz" wrap="square" lIns="36000" tIns="108000" rIns="72000" bIns="108000" rtlCol="0" anchor="t" anchorCtr="0">
            <a:spAutoFit/>
          </a:bodyPr>
          <a:lstStyle/>
          <a:p>
            <a:pPr algn="r"/>
            <a:r>
              <a:rPr lang="en-GB" sz="4800" b="1" dirty="0"/>
              <a:t>What’s</a:t>
            </a:r>
            <a:endParaRPr lang="en-GB" sz="4800" b="1" dirty="0">
              <a:solidFill>
                <a:schemeClr val="tx1"/>
              </a:solidFill>
            </a:endParaRPr>
          </a:p>
        </p:txBody>
      </p:sp>
      <p:sp>
        <p:nvSpPr>
          <p:cNvPr id="6" name="TextBox 5"/>
          <p:cNvSpPr txBox="1"/>
          <p:nvPr/>
        </p:nvSpPr>
        <p:spPr>
          <a:xfrm>
            <a:off x="7991073" y="4151468"/>
            <a:ext cx="629100" cy="956773"/>
          </a:xfrm>
          <a:prstGeom prst="rect">
            <a:avLst/>
          </a:prstGeom>
          <a:noFill/>
        </p:spPr>
        <p:txBody>
          <a:bodyPr vert="horz" wrap="square" lIns="36000" tIns="108000" rIns="72000" bIns="108000" rtlCol="0" anchor="t" anchorCtr="0">
            <a:spAutoFit/>
          </a:bodyPr>
          <a:lstStyle/>
          <a:p>
            <a:pPr algn="r"/>
            <a:r>
              <a:rPr lang="en-GB" sz="4800" b="1" dirty="0"/>
              <a:t>?</a:t>
            </a:r>
            <a:endParaRPr lang="en-GB" sz="4800" b="1" dirty="0">
              <a:solidFill>
                <a:schemeClr val="tx1"/>
              </a:solidFill>
            </a:endParaRPr>
          </a:p>
        </p:txBody>
      </p:sp>
      <p:sp>
        <p:nvSpPr>
          <p:cNvPr id="7" name="Rectangle 6"/>
          <p:cNvSpPr/>
          <p:nvPr/>
        </p:nvSpPr>
        <p:spPr>
          <a:xfrm rot="5400000">
            <a:off x="6282000" y="2384312"/>
            <a:ext cx="108000" cy="56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389809930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89" y="645638"/>
            <a:ext cx="9150889" cy="6212362"/>
          </a:xfrm>
          <a:prstGeom prst="rect">
            <a:avLst/>
          </a:prstGeom>
        </p:spPr>
      </p:pic>
      <p:sp>
        <p:nvSpPr>
          <p:cNvPr id="3" name="Title 1"/>
          <p:cNvSpPr txBox="1">
            <a:spLocks/>
          </p:cNvSpPr>
          <p:nvPr/>
        </p:nvSpPr>
        <p:spPr>
          <a:xfrm>
            <a:off x="143751" y="26336"/>
            <a:ext cx="8820737" cy="57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defRPr/>
            </a:pPr>
            <a:r>
              <a:rPr lang="en-GB" dirty="0"/>
              <a:t>Moving through the digestive system</a:t>
            </a:r>
            <a:endParaRPr lang="en-GB" sz="2400" dirty="0"/>
          </a:p>
        </p:txBody>
      </p:sp>
      <p:sp>
        <p:nvSpPr>
          <p:cNvPr id="5" name="Rectangle 4"/>
          <p:cNvSpPr/>
          <p:nvPr/>
        </p:nvSpPr>
        <p:spPr>
          <a:xfrm>
            <a:off x="402385" y="5553530"/>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02385" y="3574076"/>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02385" y="4233894"/>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02385" y="4893712"/>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57200" y="3659410"/>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A</a:t>
            </a:r>
          </a:p>
        </p:txBody>
      </p:sp>
      <p:sp>
        <p:nvSpPr>
          <p:cNvPr id="10" name="TextBox 9"/>
          <p:cNvSpPr txBox="1"/>
          <p:nvPr/>
        </p:nvSpPr>
        <p:spPr>
          <a:xfrm>
            <a:off x="960097" y="3657081"/>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Gravity</a:t>
            </a:r>
          </a:p>
        </p:txBody>
      </p:sp>
      <p:sp>
        <p:nvSpPr>
          <p:cNvPr id="11" name="TextBox 10"/>
          <p:cNvSpPr txBox="1"/>
          <p:nvPr/>
        </p:nvSpPr>
        <p:spPr>
          <a:xfrm>
            <a:off x="457200" y="4319228"/>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B</a:t>
            </a:r>
          </a:p>
        </p:txBody>
      </p:sp>
      <p:sp>
        <p:nvSpPr>
          <p:cNvPr id="12" name="TextBox 11"/>
          <p:cNvSpPr txBox="1"/>
          <p:nvPr/>
        </p:nvSpPr>
        <p:spPr>
          <a:xfrm>
            <a:off x="960097" y="4316899"/>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Contraction of muscles in the digestive system</a:t>
            </a:r>
          </a:p>
        </p:txBody>
      </p:sp>
      <p:sp>
        <p:nvSpPr>
          <p:cNvPr id="13" name="TextBox 12"/>
          <p:cNvSpPr txBox="1"/>
          <p:nvPr/>
        </p:nvSpPr>
        <p:spPr>
          <a:xfrm>
            <a:off x="457200" y="4979046"/>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C</a:t>
            </a:r>
          </a:p>
        </p:txBody>
      </p:sp>
      <p:sp>
        <p:nvSpPr>
          <p:cNvPr id="14" name="TextBox 13"/>
          <p:cNvSpPr txBox="1"/>
          <p:nvPr/>
        </p:nvSpPr>
        <p:spPr>
          <a:xfrm>
            <a:off x="960097" y="4976717"/>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Vibrations from body movements such as walking</a:t>
            </a:r>
          </a:p>
        </p:txBody>
      </p:sp>
      <p:sp>
        <p:nvSpPr>
          <p:cNvPr id="15" name="TextBox 14"/>
          <p:cNvSpPr txBox="1"/>
          <p:nvPr/>
        </p:nvSpPr>
        <p:spPr>
          <a:xfrm>
            <a:off x="457200" y="5632516"/>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D</a:t>
            </a:r>
          </a:p>
        </p:txBody>
      </p:sp>
      <p:sp>
        <p:nvSpPr>
          <p:cNvPr id="16" name="TextBox 15"/>
          <p:cNvSpPr txBox="1"/>
          <p:nvPr/>
        </p:nvSpPr>
        <p:spPr>
          <a:xfrm>
            <a:off x="960097" y="5630187"/>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Swallowing more food pushes it along</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6296" y="916986"/>
            <a:ext cx="2544792" cy="2385742"/>
          </a:xfrm>
          <a:prstGeom prst="rect">
            <a:avLst/>
          </a:prstGeom>
        </p:spPr>
      </p:pic>
      <p:sp>
        <p:nvSpPr>
          <p:cNvPr id="18" name="Text Placeholder 16"/>
          <p:cNvSpPr txBox="1">
            <a:spLocks/>
          </p:cNvSpPr>
          <p:nvPr/>
        </p:nvSpPr>
        <p:spPr>
          <a:xfrm>
            <a:off x="457200" y="1026543"/>
            <a:ext cx="5006340" cy="2427857"/>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GB" dirty="0">
                <a:solidFill>
                  <a:srgbClr val="1F497D">
                    <a:lumMod val="50000"/>
                  </a:srgbClr>
                </a:solidFill>
              </a:rPr>
              <a:t>Food we swallow moves through the digestive system.</a:t>
            </a:r>
          </a:p>
          <a:p>
            <a:pPr lvl="0">
              <a:defRPr/>
            </a:pPr>
            <a:endParaRPr lang="en-GB" dirty="0">
              <a:solidFill>
                <a:srgbClr val="1F497D">
                  <a:lumMod val="50000"/>
                </a:srgbClr>
              </a:solidFill>
            </a:endParaRPr>
          </a:p>
          <a:p>
            <a:pPr lvl="0">
              <a:defRPr/>
            </a:pPr>
            <a:endParaRPr lang="en-GB" dirty="0">
              <a:solidFill>
                <a:srgbClr val="1F497D">
                  <a:lumMod val="50000"/>
                </a:srgbClr>
              </a:solidFill>
            </a:endParaRPr>
          </a:p>
          <a:p>
            <a:pPr lvl="0">
              <a:defRPr/>
            </a:pPr>
            <a:r>
              <a:rPr lang="en-GB" dirty="0">
                <a:solidFill>
                  <a:srgbClr val="1F497D">
                    <a:lumMod val="50000"/>
                  </a:srgbClr>
                </a:solidFill>
              </a:rPr>
              <a:t>What is the main thing that causes food to move through the digestive system?</a:t>
            </a:r>
          </a:p>
        </p:txBody>
      </p:sp>
      <p:grpSp>
        <p:nvGrpSpPr>
          <p:cNvPr id="19" name="Group 18"/>
          <p:cNvGrpSpPr/>
          <p:nvPr/>
        </p:nvGrpSpPr>
        <p:grpSpPr>
          <a:xfrm>
            <a:off x="6614437" y="3288868"/>
            <a:ext cx="2390876" cy="2151246"/>
            <a:chOff x="6295666" y="3539719"/>
            <a:chExt cx="2390876" cy="2151246"/>
          </a:xfrm>
          <a:effectLst>
            <a:outerShdw blurRad="50800" dist="38100" dir="2700000" algn="tl" rotWithShape="0">
              <a:prstClr val="black">
                <a:alpha val="40000"/>
              </a:prstClr>
            </a:outerShdw>
          </a:effectLst>
        </p:grpSpPr>
        <p:sp>
          <p:nvSpPr>
            <p:cNvPr id="20" name="Oval 19"/>
            <p:cNvSpPr>
              <a:spLocks noChangeAspect="1"/>
            </p:cNvSpPr>
            <p:nvPr/>
          </p:nvSpPr>
          <p:spPr>
            <a:xfrm>
              <a:off x="6412561" y="3539719"/>
              <a:ext cx="2151246" cy="2151246"/>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Text Box 28"/>
            <p:cNvSpPr txBox="1"/>
            <p:nvPr/>
          </p:nvSpPr>
          <p:spPr>
            <a:xfrm rot="866867">
              <a:off x="6295666" y="4194400"/>
              <a:ext cx="2390876" cy="897233"/>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noAutofit/>
            </a:bodyPr>
            <a:lstStyle/>
            <a:p>
              <a:pPr algn="ctr">
                <a:spcAft>
                  <a:spcPts val="0"/>
                </a:spcAft>
              </a:pPr>
              <a:r>
                <a:rPr lang="en-GB" sz="2400"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Editab</a:t>
              </a:r>
              <a:r>
                <a:rPr lang="en-GB" sz="2400" b="1" dirty="0">
                  <a:solidFill>
                    <a:srgbClr val="006580"/>
                  </a:solidFill>
                  <a:latin typeface="Calibri" panose="020F0502020204030204" pitchFamily="34" charset="0"/>
                  <a:ea typeface="Calibri" panose="020F0502020204030204" pitchFamily="34" charset="0"/>
                  <a:cs typeface="Times New Roman" panose="02020603050405020304" pitchFamily="18" charset="0"/>
                </a:rPr>
                <a:t>le</a:t>
              </a:r>
            </a:p>
            <a:p>
              <a:pPr algn="ctr">
                <a:spcAft>
                  <a:spcPts val="0"/>
                </a:spcAft>
              </a:pPr>
              <a:r>
                <a:rPr lang="en-GB" sz="2400" b="1" dirty="0">
                  <a:solidFill>
                    <a:srgbClr val="006580"/>
                  </a:solidFill>
                  <a:latin typeface="Calibri" panose="020F0502020204030204" pitchFamily="34" charset="0"/>
                  <a:ea typeface="Calibri" panose="020F0502020204030204" pitchFamily="34" charset="0"/>
                  <a:cs typeface="Times New Roman" panose="02020603050405020304" pitchFamily="18" charset="0"/>
                </a:rPr>
                <a:t>resources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1147751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38"/>
            <a:ext cx="9144000" cy="52286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B931AD8-26FA-4231-8C91-087F0E77CC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54" b="24434"/>
          <a:stretch/>
        </p:blipFill>
        <p:spPr>
          <a:xfrm>
            <a:off x="589397" y="4064384"/>
            <a:ext cx="2634344" cy="818197"/>
          </a:xfrm>
          <a:prstGeom prst="rect">
            <a:avLst/>
          </a:prstGeom>
          <a:ln>
            <a:noFill/>
          </a:ln>
        </p:spPr>
      </p:pic>
      <p:sp>
        <p:nvSpPr>
          <p:cNvPr id="5" name="TextBox 4"/>
          <p:cNvSpPr txBox="1"/>
          <p:nvPr/>
        </p:nvSpPr>
        <p:spPr>
          <a:xfrm>
            <a:off x="647700" y="4151468"/>
            <a:ext cx="7972473" cy="956773"/>
          </a:xfrm>
          <a:prstGeom prst="rect">
            <a:avLst/>
          </a:prstGeom>
          <a:noFill/>
        </p:spPr>
        <p:txBody>
          <a:bodyPr vert="horz" wrap="square" lIns="36000" tIns="108000" rIns="72000" bIns="108000" rtlCol="0" anchor="t" anchorCtr="0">
            <a:spAutoFit/>
          </a:bodyPr>
          <a:lstStyle/>
          <a:p>
            <a:pPr algn="r"/>
            <a:r>
              <a:rPr lang="en-GB" sz="4800" b="1" dirty="0"/>
              <a:t>diagnostic questions</a:t>
            </a:r>
            <a:endParaRPr lang="en-GB" sz="4800" b="1" dirty="0">
              <a:solidFill>
                <a:schemeClr val="tx1"/>
              </a:solidFill>
            </a:endParaRPr>
          </a:p>
        </p:txBody>
      </p:sp>
      <p:sp>
        <p:nvSpPr>
          <p:cNvPr id="7" name="Rectangle 6"/>
          <p:cNvSpPr/>
          <p:nvPr/>
        </p:nvSpPr>
        <p:spPr>
          <a:xfrm rot="5400000">
            <a:off x="4806000" y="908312"/>
            <a:ext cx="108000" cy="856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354171543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89" y="645638"/>
            <a:ext cx="9150889" cy="6212362"/>
          </a:xfrm>
          <a:prstGeom prst="rect">
            <a:avLst/>
          </a:prstGeom>
        </p:spPr>
      </p:pic>
      <p:sp>
        <p:nvSpPr>
          <p:cNvPr id="3" name="Title 1"/>
          <p:cNvSpPr txBox="1">
            <a:spLocks/>
          </p:cNvSpPr>
          <p:nvPr/>
        </p:nvSpPr>
        <p:spPr>
          <a:xfrm>
            <a:off x="143751" y="26336"/>
            <a:ext cx="8820737" cy="57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en-US" dirty="0"/>
              <a:t>Body cells</a:t>
            </a:r>
            <a:endParaRPr lang="en-GB" dirty="0"/>
          </a:p>
        </p:txBody>
      </p:sp>
      <p:sp>
        <p:nvSpPr>
          <p:cNvPr id="4" name="Text Placeholder 16"/>
          <p:cNvSpPr txBox="1">
            <a:spLocks/>
          </p:cNvSpPr>
          <p:nvPr/>
        </p:nvSpPr>
        <p:spPr>
          <a:xfrm>
            <a:off x="457201" y="863126"/>
            <a:ext cx="3122762" cy="1760878"/>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GB" dirty="0">
                <a:solidFill>
                  <a:srgbClr val="1F497D">
                    <a:lumMod val="50000"/>
                  </a:srgbClr>
                </a:solidFill>
              </a:rPr>
              <a:t>Which statement about the human body is true?</a:t>
            </a:r>
            <a:endParaRPr kumimoji="0" lang="en-US" sz="1800" b="0" i="0" u="none" strike="noStrike" kern="120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402385" y="5553530"/>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02385" y="3574076"/>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02385" y="4233894"/>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02385" y="4893712"/>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57200" y="3659410"/>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A</a:t>
            </a:r>
          </a:p>
        </p:txBody>
      </p:sp>
      <p:sp>
        <p:nvSpPr>
          <p:cNvPr id="10" name="TextBox 9"/>
          <p:cNvSpPr txBox="1"/>
          <p:nvPr/>
        </p:nvSpPr>
        <p:spPr>
          <a:xfrm>
            <a:off x="977841" y="3657081"/>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The body contains cells.</a:t>
            </a:r>
          </a:p>
        </p:txBody>
      </p:sp>
      <p:sp>
        <p:nvSpPr>
          <p:cNvPr id="11" name="TextBox 10"/>
          <p:cNvSpPr txBox="1"/>
          <p:nvPr/>
        </p:nvSpPr>
        <p:spPr>
          <a:xfrm>
            <a:off x="457200" y="4319228"/>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B</a:t>
            </a:r>
          </a:p>
        </p:txBody>
      </p:sp>
      <p:sp>
        <p:nvSpPr>
          <p:cNvPr id="12" name="TextBox 11"/>
          <p:cNvSpPr txBox="1"/>
          <p:nvPr/>
        </p:nvSpPr>
        <p:spPr>
          <a:xfrm>
            <a:off x="936596" y="4316899"/>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The body is a cell.</a:t>
            </a:r>
          </a:p>
        </p:txBody>
      </p:sp>
      <p:sp>
        <p:nvSpPr>
          <p:cNvPr id="13" name="TextBox 12"/>
          <p:cNvSpPr txBox="1"/>
          <p:nvPr/>
        </p:nvSpPr>
        <p:spPr>
          <a:xfrm>
            <a:off x="457200" y="4979046"/>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C</a:t>
            </a:r>
          </a:p>
        </p:txBody>
      </p:sp>
      <p:sp>
        <p:nvSpPr>
          <p:cNvPr id="14" name="TextBox 13"/>
          <p:cNvSpPr txBox="1"/>
          <p:nvPr/>
        </p:nvSpPr>
        <p:spPr>
          <a:xfrm>
            <a:off x="923026" y="4976717"/>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The body is made up of cells.</a:t>
            </a:r>
          </a:p>
        </p:txBody>
      </p:sp>
      <p:sp>
        <p:nvSpPr>
          <p:cNvPr id="15" name="TextBox 14"/>
          <p:cNvSpPr txBox="1"/>
          <p:nvPr/>
        </p:nvSpPr>
        <p:spPr>
          <a:xfrm>
            <a:off x="457200" y="5632516"/>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D</a:t>
            </a:r>
          </a:p>
        </p:txBody>
      </p:sp>
      <p:sp>
        <p:nvSpPr>
          <p:cNvPr id="16" name="TextBox 15"/>
          <p:cNvSpPr txBox="1"/>
          <p:nvPr/>
        </p:nvSpPr>
        <p:spPr>
          <a:xfrm>
            <a:off x="936596" y="5630187"/>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Cells are only found between the organs.</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5807" y="846397"/>
            <a:ext cx="1737851" cy="2488198"/>
          </a:xfrm>
          <a:prstGeom prst="rect">
            <a:avLst/>
          </a:prstGeom>
        </p:spPr>
      </p:pic>
      <p:grpSp>
        <p:nvGrpSpPr>
          <p:cNvPr id="18" name="Group 17"/>
          <p:cNvGrpSpPr/>
          <p:nvPr/>
        </p:nvGrpSpPr>
        <p:grpSpPr>
          <a:xfrm>
            <a:off x="7743825" y="64652"/>
            <a:ext cx="1400175" cy="1259840"/>
            <a:chOff x="5248275" y="3295015"/>
            <a:chExt cx="1400175" cy="1259840"/>
          </a:xfrm>
        </p:grpSpPr>
        <p:sp>
          <p:nvSpPr>
            <p:cNvPr id="19" name="Oval 18"/>
            <p:cNvSpPr>
              <a:spLocks noChangeAspect="1"/>
            </p:cNvSpPr>
            <p:nvPr/>
          </p:nvSpPr>
          <p:spPr>
            <a:xfrm>
              <a:off x="5314950" y="3295015"/>
              <a:ext cx="1259840" cy="1259840"/>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Text Box 29"/>
            <p:cNvSpPr txBox="1"/>
            <p:nvPr/>
          </p:nvSpPr>
          <p:spPr>
            <a:xfrm>
              <a:off x="5248275" y="3574415"/>
              <a:ext cx="1400175" cy="719034"/>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sz="1400"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Simple</a:t>
              </a:r>
            </a:p>
            <a:p>
              <a:pPr algn="ctr">
                <a:spcAft>
                  <a:spcPts val="0"/>
                </a:spcAft>
              </a:pPr>
              <a:r>
                <a:rPr lang="en-GB" sz="1400" b="1" dirty="0">
                  <a:solidFill>
                    <a:srgbClr val="006580"/>
                  </a:solidFill>
                  <a:latin typeface="Calibri" panose="020F0502020204030204" pitchFamily="34" charset="0"/>
                  <a:ea typeface="Calibri" panose="020F0502020204030204" pitchFamily="34" charset="0"/>
                  <a:cs typeface="Times New Roman" panose="02020603050405020304" pitchFamily="18" charset="0"/>
                </a:rPr>
                <a:t>m</a:t>
              </a:r>
              <a:r>
                <a:rPr lang="en-GB" sz="1400"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ultiple</a:t>
              </a:r>
            </a:p>
            <a:p>
              <a:pPr algn="ctr">
                <a:spcAft>
                  <a:spcPts val="0"/>
                </a:spcAft>
              </a:pPr>
              <a:r>
                <a:rPr lang="en-GB" sz="1400"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choice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0336294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44244"/>
            <a:ext cx="9150889" cy="6212362"/>
          </a:xfrm>
          <a:prstGeom prst="rect">
            <a:avLst/>
          </a:prstGeom>
        </p:spPr>
      </p:pic>
      <p:sp>
        <p:nvSpPr>
          <p:cNvPr id="3" name="Title 1"/>
          <p:cNvSpPr txBox="1">
            <a:spLocks/>
          </p:cNvSpPr>
          <p:nvPr/>
        </p:nvSpPr>
        <p:spPr>
          <a:xfrm>
            <a:off x="143751" y="26336"/>
            <a:ext cx="8820737" cy="57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t>No friction</a:t>
            </a:r>
            <a:endParaRPr kumimoji="0" lang="en-GB" sz="20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16"/>
          <p:cNvSpPr txBox="1">
            <a:spLocks/>
          </p:cNvSpPr>
          <p:nvPr/>
        </p:nvSpPr>
        <p:spPr>
          <a:xfrm>
            <a:off x="457201" y="3191774"/>
            <a:ext cx="3918020" cy="603848"/>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ct val="20000"/>
              </a:spcBef>
              <a:spcAft>
                <a:spcPts val="0"/>
              </a:spcAft>
              <a:buClrTx/>
              <a:buSzTx/>
              <a:buFont typeface="+mj-lt"/>
              <a:buNone/>
              <a:tabLst/>
              <a:defRPr/>
            </a:pPr>
            <a:r>
              <a:rPr kumimoji="0" lang="en-US" sz="1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Intro</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5980"/>
          <a:stretch/>
        </p:blipFill>
        <p:spPr>
          <a:xfrm>
            <a:off x="1225344" y="675394"/>
            <a:ext cx="6693313" cy="1836568"/>
          </a:xfrm>
          <a:prstGeom prst="rect">
            <a:avLst/>
          </a:prstGeom>
        </p:spPr>
      </p:pic>
      <p:sp>
        <p:nvSpPr>
          <p:cNvPr id="6" name="Rectangle 5"/>
          <p:cNvSpPr/>
          <p:nvPr/>
        </p:nvSpPr>
        <p:spPr>
          <a:xfrm>
            <a:off x="402386" y="3138546"/>
            <a:ext cx="3926676"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02386" y="5777818"/>
            <a:ext cx="3926676"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02386" y="3798364"/>
            <a:ext cx="3926676"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02386" y="4458182"/>
            <a:ext cx="3926676"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02386" y="5118000"/>
            <a:ext cx="3926676"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80771" y="3226280"/>
            <a:ext cx="220287"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A</a:t>
            </a:r>
          </a:p>
        </p:txBody>
      </p:sp>
      <p:sp>
        <p:nvSpPr>
          <p:cNvPr id="12" name="TextBox 11"/>
          <p:cNvSpPr txBox="1"/>
          <p:nvPr/>
        </p:nvSpPr>
        <p:spPr>
          <a:xfrm>
            <a:off x="977843" y="3223951"/>
            <a:ext cx="3351220" cy="369332"/>
          </a:xfrm>
          <a:prstGeom prst="rect">
            <a:avLst/>
          </a:prstGeom>
          <a:noFill/>
        </p:spPr>
        <p:txBody>
          <a:bodyPr wrap="square" rtlCol="0" anchor="ctr" anchorCtr="0">
            <a:noAutofit/>
          </a:bodyPr>
          <a:lstStyle/>
          <a:p>
            <a:r>
              <a:rPr lang="en-GB" sz="1700" dirty="0">
                <a:solidFill>
                  <a:srgbClr val="10253F"/>
                </a:solidFill>
                <a:latin typeface="Verdana" panose="020B0604030504040204" pitchFamily="34" charset="0"/>
                <a:ea typeface="Verdana" panose="020B0604030504040204" pitchFamily="34" charset="0"/>
              </a:rPr>
              <a:t>They all have friction</a:t>
            </a:r>
          </a:p>
        </p:txBody>
      </p:sp>
      <p:sp>
        <p:nvSpPr>
          <p:cNvPr id="13" name="TextBox 12"/>
          <p:cNvSpPr txBox="1"/>
          <p:nvPr/>
        </p:nvSpPr>
        <p:spPr>
          <a:xfrm>
            <a:off x="580771" y="3883698"/>
            <a:ext cx="220287"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B</a:t>
            </a:r>
          </a:p>
        </p:txBody>
      </p:sp>
      <p:sp>
        <p:nvSpPr>
          <p:cNvPr id="14" name="TextBox 13"/>
          <p:cNvSpPr txBox="1"/>
          <p:nvPr/>
        </p:nvSpPr>
        <p:spPr>
          <a:xfrm>
            <a:off x="977842" y="3881369"/>
            <a:ext cx="3351220" cy="369332"/>
          </a:xfrm>
          <a:prstGeom prst="rect">
            <a:avLst/>
          </a:prstGeom>
          <a:noFill/>
        </p:spPr>
        <p:txBody>
          <a:bodyPr wrap="square" rtlCol="0" anchor="ctr" anchorCtr="0">
            <a:noAutofit/>
          </a:bodyPr>
          <a:lstStyle/>
          <a:p>
            <a:r>
              <a:rPr lang="en-GB" sz="1700" dirty="0">
                <a:solidFill>
                  <a:srgbClr val="10253F"/>
                </a:solidFill>
                <a:latin typeface="Verdana" panose="020B0604030504040204" pitchFamily="34" charset="0"/>
                <a:ea typeface="Verdana" panose="020B0604030504040204" pitchFamily="34" charset="0"/>
              </a:rPr>
              <a:t>Box 1 has no friction</a:t>
            </a:r>
          </a:p>
        </p:txBody>
      </p:sp>
      <p:sp>
        <p:nvSpPr>
          <p:cNvPr id="15" name="TextBox 14"/>
          <p:cNvSpPr txBox="1"/>
          <p:nvPr/>
        </p:nvSpPr>
        <p:spPr>
          <a:xfrm>
            <a:off x="580771" y="4543516"/>
            <a:ext cx="220287"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C</a:t>
            </a:r>
          </a:p>
        </p:txBody>
      </p:sp>
      <p:sp>
        <p:nvSpPr>
          <p:cNvPr id="16" name="TextBox 15"/>
          <p:cNvSpPr txBox="1"/>
          <p:nvPr/>
        </p:nvSpPr>
        <p:spPr>
          <a:xfrm>
            <a:off x="936597" y="4541187"/>
            <a:ext cx="3351220" cy="369332"/>
          </a:xfrm>
          <a:prstGeom prst="rect">
            <a:avLst/>
          </a:prstGeom>
          <a:noFill/>
        </p:spPr>
        <p:txBody>
          <a:bodyPr wrap="square" rtlCol="0" anchor="ctr" anchorCtr="0">
            <a:noAutofit/>
          </a:bodyPr>
          <a:lstStyle/>
          <a:p>
            <a:r>
              <a:rPr lang="en-GB" sz="1700" dirty="0">
                <a:solidFill>
                  <a:srgbClr val="10253F"/>
                </a:solidFill>
                <a:latin typeface="Verdana" panose="020B0604030504040204" pitchFamily="34" charset="0"/>
                <a:ea typeface="Verdana" panose="020B0604030504040204" pitchFamily="34" charset="0"/>
              </a:rPr>
              <a:t>Boxes 1 and 2 have no friction</a:t>
            </a:r>
          </a:p>
        </p:txBody>
      </p:sp>
      <p:sp>
        <p:nvSpPr>
          <p:cNvPr id="17" name="TextBox 16"/>
          <p:cNvSpPr txBox="1"/>
          <p:nvPr/>
        </p:nvSpPr>
        <p:spPr>
          <a:xfrm>
            <a:off x="580771" y="5203334"/>
            <a:ext cx="220287"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D</a:t>
            </a:r>
          </a:p>
        </p:txBody>
      </p:sp>
      <p:sp>
        <p:nvSpPr>
          <p:cNvPr id="18" name="TextBox 17"/>
          <p:cNvSpPr txBox="1"/>
          <p:nvPr/>
        </p:nvSpPr>
        <p:spPr>
          <a:xfrm>
            <a:off x="923027" y="5201005"/>
            <a:ext cx="3351220" cy="369332"/>
          </a:xfrm>
          <a:prstGeom prst="rect">
            <a:avLst/>
          </a:prstGeom>
          <a:noFill/>
        </p:spPr>
        <p:txBody>
          <a:bodyPr wrap="square" rtlCol="0" anchor="ctr" anchorCtr="0">
            <a:noAutofit/>
          </a:bodyPr>
          <a:lstStyle/>
          <a:p>
            <a:r>
              <a:rPr lang="en-GB" sz="1700" dirty="0">
                <a:solidFill>
                  <a:srgbClr val="10253F"/>
                </a:solidFill>
                <a:latin typeface="Verdana" panose="020B0604030504040204" pitchFamily="34" charset="0"/>
                <a:ea typeface="Verdana" panose="020B0604030504040204" pitchFamily="34" charset="0"/>
              </a:rPr>
              <a:t>Boxes 3 and 4 have no friction</a:t>
            </a:r>
          </a:p>
        </p:txBody>
      </p:sp>
      <p:sp>
        <p:nvSpPr>
          <p:cNvPr id="19" name="TextBox 18"/>
          <p:cNvSpPr txBox="1"/>
          <p:nvPr/>
        </p:nvSpPr>
        <p:spPr>
          <a:xfrm>
            <a:off x="580771" y="5856804"/>
            <a:ext cx="220287"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E</a:t>
            </a:r>
          </a:p>
        </p:txBody>
      </p:sp>
      <p:sp>
        <p:nvSpPr>
          <p:cNvPr id="20" name="TextBox 19"/>
          <p:cNvSpPr txBox="1"/>
          <p:nvPr/>
        </p:nvSpPr>
        <p:spPr>
          <a:xfrm>
            <a:off x="936597" y="5854475"/>
            <a:ext cx="3351220" cy="369332"/>
          </a:xfrm>
          <a:prstGeom prst="rect">
            <a:avLst/>
          </a:prstGeom>
          <a:noFill/>
        </p:spPr>
        <p:txBody>
          <a:bodyPr wrap="square" rtlCol="0" anchor="ctr" anchorCtr="0">
            <a:noAutofit/>
          </a:bodyPr>
          <a:lstStyle/>
          <a:p>
            <a:r>
              <a:rPr lang="en-GB" sz="1700" dirty="0">
                <a:solidFill>
                  <a:srgbClr val="10253F"/>
                </a:solidFill>
                <a:latin typeface="Verdana" panose="020B0604030504040204" pitchFamily="34" charset="0"/>
                <a:ea typeface="Verdana" panose="020B0604030504040204" pitchFamily="34" charset="0"/>
              </a:rPr>
              <a:t>Box 4 has no friction</a:t>
            </a:r>
          </a:p>
        </p:txBody>
      </p:sp>
      <p:sp>
        <p:nvSpPr>
          <p:cNvPr id="21" name="Text Placeholder 16"/>
          <p:cNvSpPr txBox="1">
            <a:spLocks/>
          </p:cNvSpPr>
          <p:nvPr/>
        </p:nvSpPr>
        <p:spPr>
          <a:xfrm>
            <a:off x="457200" y="2734570"/>
            <a:ext cx="3918021" cy="408125"/>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GB" sz="1700" dirty="0">
                <a:solidFill>
                  <a:srgbClr val="1F497D">
                    <a:lumMod val="50000"/>
                  </a:srgbClr>
                </a:solidFill>
              </a:rPr>
              <a:t>1. Which boxes have no friction?</a:t>
            </a:r>
            <a:endParaRPr kumimoji="0" lang="en-US" sz="1700" b="0" i="0" u="none" strike="noStrike" kern="1200" cap="none" spc="0" normalizeH="0" baseline="0" noProof="0" dirty="0">
              <a:ln>
                <a:noFill/>
              </a:ln>
              <a:solidFill>
                <a:srgbClr val="1F497D">
                  <a:lumMod val="50000"/>
                </a:srgbClr>
              </a:solidFill>
              <a:effectLst/>
              <a:uLnTx/>
              <a:uFillTx/>
            </a:endParaRPr>
          </a:p>
        </p:txBody>
      </p:sp>
      <p:sp>
        <p:nvSpPr>
          <p:cNvPr id="22" name="Text Placeholder 16"/>
          <p:cNvSpPr txBox="1">
            <a:spLocks/>
          </p:cNvSpPr>
          <p:nvPr/>
        </p:nvSpPr>
        <p:spPr>
          <a:xfrm>
            <a:off x="4863274" y="3159597"/>
            <a:ext cx="3918020" cy="603848"/>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ct val="20000"/>
              </a:spcBef>
              <a:spcAft>
                <a:spcPts val="0"/>
              </a:spcAft>
              <a:buClrTx/>
              <a:buSzTx/>
              <a:buFont typeface="+mj-lt"/>
              <a:buNone/>
              <a:tabLst/>
              <a:defRPr/>
            </a:pPr>
            <a:r>
              <a:rPr kumimoji="0" lang="en-US" sz="1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Intro</a:t>
            </a:r>
          </a:p>
        </p:txBody>
      </p:sp>
      <p:sp>
        <p:nvSpPr>
          <p:cNvPr id="23" name="Rectangle 22"/>
          <p:cNvSpPr/>
          <p:nvPr/>
        </p:nvSpPr>
        <p:spPr>
          <a:xfrm>
            <a:off x="4808459" y="3106369"/>
            <a:ext cx="3926676"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808459" y="5745641"/>
            <a:ext cx="3926676"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808459" y="3766187"/>
            <a:ext cx="3926676"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808459" y="4426005"/>
            <a:ext cx="3926676"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808459" y="5085823"/>
            <a:ext cx="3926676"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4986844" y="3194103"/>
            <a:ext cx="220287"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A</a:t>
            </a:r>
          </a:p>
        </p:txBody>
      </p:sp>
      <p:sp>
        <p:nvSpPr>
          <p:cNvPr id="29" name="TextBox 28"/>
          <p:cNvSpPr txBox="1"/>
          <p:nvPr/>
        </p:nvSpPr>
        <p:spPr>
          <a:xfrm>
            <a:off x="5383916" y="3191774"/>
            <a:ext cx="3351220" cy="369332"/>
          </a:xfrm>
          <a:prstGeom prst="rect">
            <a:avLst/>
          </a:prstGeom>
          <a:noFill/>
        </p:spPr>
        <p:txBody>
          <a:bodyPr wrap="square" rtlCol="0" anchor="ctr" anchorCtr="0">
            <a:noAutofit/>
          </a:bodyPr>
          <a:lstStyle/>
          <a:p>
            <a:r>
              <a:rPr lang="en-GB" sz="1700" dirty="0">
                <a:solidFill>
                  <a:srgbClr val="10253F"/>
                </a:solidFill>
                <a:latin typeface="Verdana" panose="020B0604030504040204" pitchFamily="34" charset="0"/>
                <a:ea typeface="Verdana" panose="020B0604030504040204" pitchFamily="34" charset="0"/>
              </a:rPr>
              <a:t>There is no force pushing sideways</a:t>
            </a:r>
          </a:p>
        </p:txBody>
      </p:sp>
      <p:sp>
        <p:nvSpPr>
          <p:cNvPr id="30" name="TextBox 29"/>
          <p:cNvSpPr txBox="1"/>
          <p:nvPr/>
        </p:nvSpPr>
        <p:spPr>
          <a:xfrm>
            <a:off x="4986844" y="3851521"/>
            <a:ext cx="220287"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B</a:t>
            </a:r>
          </a:p>
        </p:txBody>
      </p:sp>
      <p:sp>
        <p:nvSpPr>
          <p:cNvPr id="31" name="TextBox 30"/>
          <p:cNvSpPr txBox="1"/>
          <p:nvPr/>
        </p:nvSpPr>
        <p:spPr>
          <a:xfrm>
            <a:off x="5383915" y="3849192"/>
            <a:ext cx="3351220" cy="369332"/>
          </a:xfrm>
          <a:prstGeom prst="rect">
            <a:avLst/>
          </a:prstGeom>
          <a:noFill/>
        </p:spPr>
        <p:txBody>
          <a:bodyPr wrap="square" rtlCol="0" anchor="ctr" anchorCtr="0">
            <a:noAutofit/>
          </a:bodyPr>
          <a:lstStyle/>
          <a:p>
            <a:r>
              <a:rPr lang="en-GB" sz="1700" dirty="0">
                <a:solidFill>
                  <a:srgbClr val="10253F"/>
                </a:solidFill>
                <a:latin typeface="Verdana" panose="020B0604030504040204" pitchFamily="34" charset="0"/>
                <a:ea typeface="Verdana" panose="020B0604030504040204" pitchFamily="34" charset="0"/>
              </a:rPr>
              <a:t>The surfaces are a little bit rough</a:t>
            </a:r>
          </a:p>
        </p:txBody>
      </p:sp>
      <p:sp>
        <p:nvSpPr>
          <p:cNvPr id="32" name="TextBox 31"/>
          <p:cNvSpPr txBox="1"/>
          <p:nvPr/>
        </p:nvSpPr>
        <p:spPr>
          <a:xfrm>
            <a:off x="4986844" y="4511339"/>
            <a:ext cx="220287"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C</a:t>
            </a:r>
          </a:p>
        </p:txBody>
      </p:sp>
      <p:sp>
        <p:nvSpPr>
          <p:cNvPr id="33" name="TextBox 32"/>
          <p:cNvSpPr txBox="1"/>
          <p:nvPr/>
        </p:nvSpPr>
        <p:spPr>
          <a:xfrm>
            <a:off x="5342670" y="4509010"/>
            <a:ext cx="3351220" cy="369332"/>
          </a:xfrm>
          <a:prstGeom prst="rect">
            <a:avLst/>
          </a:prstGeom>
          <a:noFill/>
        </p:spPr>
        <p:txBody>
          <a:bodyPr wrap="square" rtlCol="0" anchor="ctr" anchorCtr="0">
            <a:noAutofit/>
          </a:bodyPr>
          <a:lstStyle/>
          <a:p>
            <a:r>
              <a:rPr lang="en-GB" sz="1700" dirty="0">
                <a:solidFill>
                  <a:srgbClr val="10253F"/>
                </a:solidFill>
                <a:latin typeface="Verdana" panose="020B0604030504040204" pitchFamily="34" charset="0"/>
                <a:ea typeface="Verdana" panose="020B0604030504040204" pitchFamily="34" charset="0"/>
              </a:rPr>
              <a:t>There is movement</a:t>
            </a:r>
          </a:p>
        </p:txBody>
      </p:sp>
      <p:sp>
        <p:nvSpPr>
          <p:cNvPr id="34" name="TextBox 33"/>
          <p:cNvSpPr txBox="1"/>
          <p:nvPr/>
        </p:nvSpPr>
        <p:spPr>
          <a:xfrm>
            <a:off x="4986844" y="5171157"/>
            <a:ext cx="220287"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D</a:t>
            </a:r>
          </a:p>
        </p:txBody>
      </p:sp>
      <p:sp>
        <p:nvSpPr>
          <p:cNvPr id="35" name="TextBox 34"/>
          <p:cNvSpPr txBox="1"/>
          <p:nvPr/>
        </p:nvSpPr>
        <p:spPr>
          <a:xfrm>
            <a:off x="5329100" y="5168828"/>
            <a:ext cx="3351220" cy="369332"/>
          </a:xfrm>
          <a:prstGeom prst="rect">
            <a:avLst/>
          </a:prstGeom>
          <a:noFill/>
        </p:spPr>
        <p:txBody>
          <a:bodyPr wrap="square" rtlCol="0" anchor="ctr" anchorCtr="0">
            <a:noAutofit/>
          </a:bodyPr>
          <a:lstStyle/>
          <a:p>
            <a:r>
              <a:rPr lang="en-GB" sz="1700" dirty="0">
                <a:solidFill>
                  <a:srgbClr val="10253F"/>
                </a:solidFill>
                <a:latin typeface="Verdana" panose="020B0604030504040204" pitchFamily="34" charset="0"/>
                <a:ea typeface="Verdana" panose="020B0604030504040204" pitchFamily="34" charset="0"/>
              </a:rPr>
              <a:t>There is no movement</a:t>
            </a:r>
          </a:p>
        </p:txBody>
      </p:sp>
      <p:sp>
        <p:nvSpPr>
          <p:cNvPr id="36" name="TextBox 35"/>
          <p:cNvSpPr txBox="1"/>
          <p:nvPr/>
        </p:nvSpPr>
        <p:spPr>
          <a:xfrm>
            <a:off x="4986844" y="5824627"/>
            <a:ext cx="220287"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E</a:t>
            </a:r>
          </a:p>
        </p:txBody>
      </p:sp>
      <p:sp>
        <p:nvSpPr>
          <p:cNvPr id="37" name="TextBox 36"/>
          <p:cNvSpPr txBox="1"/>
          <p:nvPr/>
        </p:nvSpPr>
        <p:spPr>
          <a:xfrm>
            <a:off x="5342670" y="5822298"/>
            <a:ext cx="3351220" cy="369332"/>
          </a:xfrm>
          <a:prstGeom prst="rect">
            <a:avLst/>
          </a:prstGeom>
          <a:noFill/>
        </p:spPr>
        <p:txBody>
          <a:bodyPr wrap="square" rtlCol="0" anchor="ctr" anchorCtr="0">
            <a:noAutofit/>
          </a:bodyPr>
          <a:lstStyle/>
          <a:p>
            <a:r>
              <a:rPr lang="en-GB" sz="1700" dirty="0">
                <a:solidFill>
                  <a:srgbClr val="10253F"/>
                </a:solidFill>
                <a:latin typeface="Verdana" panose="020B0604030504040204" pitchFamily="34" charset="0"/>
                <a:ea typeface="Verdana" panose="020B0604030504040204" pitchFamily="34" charset="0"/>
              </a:rPr>
              <a:t>There is no force to slow the movement</a:t>
            </a:r>
          </a:p>
        </p:txBody>
      </p:sp>
      <p:sp>
        <p:nvSpPr>
          <p:cNvPr id="38" name="Text Placeholder 16"/>
          <p:cNvSpPr txBox="1">
            <a:spLocks/>
          </p:cNvSpPr>
          <p:nvPr/>
        </p:nvSpPr>
        <p:spPr>
          <a:xfrm>
            <a:off x="4863273" y="2702393"/>
            <a:ext cx="3918021" cy="408125"/>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GB" sz="1700" dirty="0">
                <a:solidFill>
                  <a:srgbClr val="1F497D">
                    <a:lumMod val="50000"/>
                  </a:srgbClr>
                </a:solidFill>
              </a:rPr>
              <a:t>2. Why do you think this?</a:t>
            </a:r>
            <a:endParaRPr kumimoji="0" lang="en-US" sz="1700" b="0" i="0" u="none" strike="noStrike" kern="1200" cap="none" spc="0" normalizeH="0" baseline="0" noProof="0" dirty="0">
              <a:ln>
                <a:noFill/>
              </a:ln>
              <a:solidFill>
                <a:srgbClr val="1F497D">
                  <a:lumMod val="50000"/>
                </a:srgbClr>
              </a:solidFill>
              <a:effectLst/>
              <a:uLnTx/>
              <a:uFillTx/>
            </a:endParaRPr>
          </a:p>
        </p:txBody>
      </p:sp>
      <p:grpSp>
        <p:nvGrpSpPr>
          <p:cNvPr id="39" name="Group 38"/>
          <p:cNvGrpSpPr/>
          <p:nvPr/>
        </p:nvGrpSpPr>
        <p:grpSpPr>
          <a:xfrm>
            <a:off x="7743825" y="64652"/>
            <a:ext cx="1400175" cy="1259840"/>
            <a:chOff x="5248275" y="3295015"/>
            <a:chExt cx="1400175" cy="1259840"/>
          </a:xfrm>
        </p:grpSpPr>
        <p:sp>
          <p:nvSpPr>
            <p:cNvPr id="40" name="Oval 39"/>
            <p:cNvSpPr>
              <a:spLocks noChangeAspect="1"/>
            </p:cNvSpPr>
            <p:nvPr/>
          </p:nvSpPr>
          <p:spPr>
            <a:xfrm>
              <a:off x="5314950" y="3295015"/>
              <a:ext cx="1259840" cy="1259840"/>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 name="Text Box 29"/>
            <p:cNvSpPr txBox="1"/>
            <p:nvPr/>
          </p:nvSpPr>
          <p:spPr>
            <a:xfrm>
              <a:off x="5248275" y="3574415"/>
              <a:ext cx="1400175" cy="719034"/>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sz="1400"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Two-tier</a:t>
              </a:r>
            </a:p>
            <a:p>
              <a:pPr algn="ctr">
                <a:spcAft>
                  <a:spcPts val="0"/>
                </a:spcAft>
              </a:pPr>
              <a:r>
                <a:rPr lang="en-GB" sz="1400" b="1" dirty="0">
                  <a:solidFill>
                    <a:srgbClr val="006580"/>
                  </a:solidFill>
                  <a:latin typeface="Calibri" panose="020F0502020204030204" pitchFamily="34" charset="0"/>
                  <a:ea typeface="Calibri" panose="020F0502020204030204" pitchFamily="34" charset="0"/>
                  <a:cs typeface="Times New Roman" panose="02020603050405020304" pitchFamily="18" charset="0"/>
                </a:rPr>
                <a:t>m</a:t>
              </a:r>
              <a:r>
                <a:rPr lang="en-GB" sz="1400"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ultiple</a:t>
              </a:r>
            </a:p>
            <a:p>
              <a:pPr algn="ctr">
                <a:spcAft>
                  <a:spcPts val="0"/>
                </a:spcAft>
              </a:pPr>
              <a:r>
                <a:rPr lang="en-GB" sz="1400"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choice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02190793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645638"/>
            <a:ext cx="9150889" cy="6212362"/>
          </a:xfrm>
          <a:prstGeom prst="rect">
            <a:avLst/>
          </a:prstGeom>
        </p:spPr>
      </p:pic>
      <p:sp>
        <p:nvSpPr>
          <p:cNvPr id="10" name="Title 1"/>
          <p:cNvSpPr txBox="1">
            <a:spLocks/>
          </p:cNvSpPr>
          <p:nvPr/>
        </p:nvSpPr>
        <p:spPr>
          <a:xfrm>
            <a:off x="143751" y="26336"/>
            <a:ext cx="8820737" cy="57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defRPr/>
            </a:pPr>
            <a:r>
              <a:rPr lang="en-GB" dirty="0"/>
              <a:t>Sugar solution</a:t>
            </a:r>
            <a:endParaRPr kumimoji="0" lang="en-GB" sz="20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Text Placeholder 16"/>
          <p:cNvSpPr txBox="1">
            <a:spLocks/>
          </p:cNvSpPr>
          <p:nvPr/>
        </p:nvSpPr>
        <p:spPr>
          <a:xfrm>
            <a:off x="307887" y="863125"/>
            <a:ext cx="5418658" cy="2603049"/>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spcAft>
                <a:spcPts val="2400"/>
              </a:spcAft>
              <a:defRPr/>
            </a:pPr>
            <a:r>
              <a:rPr lang="en-GB" dirty="0"/>
              <a:t>A teaspoon of sugar is dissolved in a glass of water making a sugar solution.</a:t>
            </a:r>
          </a:p>
          <a:p>
            <a:pPr lvl="0">
              <a:spcAft>
                <a:spcPts val="2400"/>
              </a:spcAft>
              <a:defRPr/>
            </a:pPr>
            <a:r>
              <a:rPr lang="en-GB" dirty="0"/>
              <a:t>Read the statements in the table.</a:t>
            </a:r>
          </a:p>
          <a:p>
            <a:pPr lvl="0">
              <a:spcAft>
                <a:spcPts val="2400"/>
              </a:spcAft>
              <a:defRPr/>
            </a:pPr>
            <a:r>
              <a:rPr lang="en-GB" dirty="0"/>
              <a:t>What is your decision for each statement?</a:t>
            </a:r>
            <a:endParaRPr kumimoji="0" lang="en-US" sz="1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307887" y="3509476"/>
            <a:ext cx="5687471"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07887" y="4169294"/>
            <a:ext cx="5687471"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07887" y="4829112"/>
            <a:ext cx="5687471"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07887" y="5488930"/>
            <a:ext cx="5687471"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45062" y="3597210"/>
            <a:ext cx="31917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1</a:t>
            </a:r>
          </a:p>
        </p:txBody>
      </p:sp>
      <p:sp>
        <p:nvSpPr>
          <p:cNvPr id="17" name="TextBox 16"/>
          <p:cNvSpPr txBox="1"/>
          <p:nvPr/>
        </p:nvSpPr>
        <p:spPr>
          <a:xfrm>
            <a:off x="664238" y="3594881"/>
            <a:ext cx="5331120" cy="369332"/>
          </a:xfrm>
          <a:prstGeom prst="rect">
            <a:avLst/>
          </a:prstGeom>
          <a:noFill/>
        </p:spPr>
        <p:txBody>
          <a:bodyPr wrap="square" rtlCol="0" anchor="ctr" anchorCtr="0">
            <a:noAutofit/>
          </a:bodyPr>
          <a:lstStyle/>
          <a:p>
            <a:r>
              <a:rPr lang="en-GB" sz="1700" dirty="0">
                <a:solidFill>
                  <a:srgbClr val="10253F"/>
                </a:solidFill>
                <a:latin typeface="Verdana" panose="020B0604030504040204" pitchFamily="34" charset="0"/>
                <a:ea typeface="Verdana" panose="020B0604030504040204" pitchFamily="34" charset="0"/>
              </a:rPr>
              <a:t>The solution includes sugar in the liquid state.</a:t>
            </a:r>
          </a:p>
        </p:txBody>
      </p:sp>
      <p:sp>
        <p:nvSpPr>
          <p:cNvPr id="18" name="TextBox 17"/>
          <p:cNvSpPr txBox="1"/>
          <p:nvPr/>
        </p:nvSpPr>
        <p:spPr>
          <a:xfrm>
            <a:off x="345062" y="4254628"/>
            <a:ext cx="31917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2</a:t>
            </a:r>
          </a:p>
        </p:txBody>
      </p:sp>
      <p:sp>
        <p:nvSpPr>
          <p:cNvPr id="19" name="TextBox 18"/>
          <p:cNvSpPr txBox="1"/>
          <p:nvPr/>
        </p:nvSpPr>
        <p:spPr>
          <a:xfrm>
            <a:off x="664237" y="4252299"/>
            <a:ext cx="5331120" cy="369332"/>
          </a:xfrm>
          <a:prstGeom prst="rect">
            <a:avLst/>
          </a:prstGeom>
          <a:noFill/>
        </p:spPr>
        <p:txBody>
          <a:bodyPr wrap="square" rtlCol="0" anchor="ctr" anchorCtr="0">
            <a:noAutofit/>
          </a:bodyPr>
          <a:lstStyle/>
          <a:p>
            <a:r>
              <a:rPr lang="en-GB" sz="1700" dirty="0">
                <a:solidFill>
                  <a:srgbClr val="10253F"/>
                </a:solidFill>
                <a:latin typeface="Verdana" panose="020B0604030504040204" pitchFamily="34" charset="0"/>
                <a:ea typeface="Verdana" panose="020B0604030504040204" pitchFamily="34" charset="0"/>
              </a:rPr>
              <a:t>You cannot see sugar in the solution, so it is not there.</a:t>
            </a:r>
          </a:p>
        </p:txBody>
      </p:sp>
      <p:sp>
        <p:nvSpPr>
          <p:cNvPr id="20" name="TextBox 19"/>
          <p:cNvSpPr txBox="1"/>
          <p:nvPr/>
        </p:nvSpPr>
        <p:spPr>
          <a:xfrm>
            <a:off x="345062" y="4914446"/>
            <a:ext cx="31917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3</a:t>
            </a:r>
          </a:p>
        </p:txBody>
      </p:sp>
      <p:sp>
        <p:nvSpPr>
          <p:cNvPr id="21" name="TextBox 20"/>
          <p:cNvSpPr txBox="1"/>
          <p:nvPr/>
        </p:nvSpPr>
        <p:spPr>
          <a:xfrm>
            <a:off x="622992" y="4912117"/>
            <a:ext cx="5331120" cy="369332"/>
          </a:xfrm>
          <a:prstGeom prst="rect">
            <a:avLst/>
          </a:prstGeom>
          <a:noFill/>
        </p:spPr>
        <p:txBody>
          <a:bodyPr wrap="square" rtlCol="0" anchor="ctr" anchorCtr="0">
            <a:noAutofit/>
          </a:bodyPr>
          <a:lstStyle/>
          <a:p>
            <a:r>
              <a:rPr lang="en-GB" sz="1700" dirty="0">
                <a:solidFill>
                  <a:srgbClr val="10253F"/>
                </a:solidFill>
                <a:latin typeface="Verdana" panose="020B0604030504040204" pitchFamily="34" charset="0"/>
                <a:ea typeface="Verdana" panose="020B0604030504040204" pitchFamily="34" charset="0"/>
              </a:rPr>
              <a:t>You could taste the sugar in the solution, if it were safe to do so.</a:t>
            </a:r>
          </a:p>
        </p:txBody>
      </p:sp>
      <p:sp>
        <p:nvSpPr>
          <p:cNvPr id="22" name="TextBox 21"/>
          <p:cNvSpPr txBox="1"/>
          <p:nvPr/>
        </p:nvSpPr>
        <p:spPr>
          <a:xfrm>
            <a:off x="345062" y="5574264"/>
            <a:ext cx="31917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4</a:t>
            </a:r>
          </a:p>
        </p:txBody>
      </p:sp>
      <p:sp>
        <p:nvSpPr>
          <p:cNvPr id="23" name="TextBox 22"/>
          <p:cNvSpPr txBox="1"/>
          <p:nvPr/>
        </p:nvSpPr>
        <p:spPr>
          <a:xfrm>
            <a:off x="609422" y="5571935"/>
            <a:ext cx="5331120" cy="369332"/>
          </a:xfrm>
          <a:prstGeom prst="rect">
            <a:avLst/>
          </a:prstGeom>
          <a:noFill/>
        </p:spPr>
        <p:txBody>
          <a:bodyPr wrap="square" rtlCol="0" anchor="ctr" anchorCtr="0">
            <a:noAutofit/>
          </a:bodyPr>
          <a:lstStyle/>
          <a:p>
            <a:r>
              <a:rPr lang="en-GB" sz="1700" dirty="0">
                <a:solidFill>
                  <a:srgbClr val="10253F"/>
                </a:solidFill>
                <a:latin typeface="Verdana" panose="020B0604030504040204" pitchFamily="34" charset="0"/>
                <a:ea typeface="Verdana" panose="020B0604030504040204" pitchFamily="34" charset="0"/>
              </a:rPr>
              <a:t>The sugar has reacted with the water.</a:t>
            </a:r>
          </a:p>
        </p:txBody>
      </p:sp>
      <p:grpSp>
        <p:nvGrpSpPr>
          <p:cNvPr id="24" name="Group 23"/>
          <p:cNvGrpSpPr/>
          <p:nvPr/>
        </p:nvGrpSpPr>
        <p:grpSpPr>
          <a:xfrm>
            <a:off x="6070289" y="3509476"/>
            <a:ext cx="2730061" cy="544860"/>
            <a:chOff x="5846013" y="2914258"/>
            <a:chExt cx="2954337" cy="544860"/>
          </a:xfrm>
        </p:grpSpPr>
        <p:sp>
          <p:nvSpPr>
            <p:cNvPr id="25" name="Rectangle 24"/>
            <p:cNvSpPr/>
            <p:nvPr/>
          </p:nvSpPr>
          <p:spPr>
            <a:xfrm>
              <a:off x="5846013" y="2914258"/>
              <a:ext cx="295433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a:off x="7323826" y="2914258"/>
              <a:ext cx="0" cy="540142"/>
            </a:xfrm>
            <a:prstGeom prst="line">
              <a:avLst/>
            </a:prstGeom>
            <a:ln w="12700">
              <a:solidFill>
                <a:srgbClr val="10253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584919" y="2918976"/>
              <a:ext cx="0" cy="540142"/>
            </a:xfrm>
            <a:prstGeom prst="line">
              <a:avLst/>
            </a:prstGeom>
            <a:ln w="12700">
              <a:solidFill>
                <a:srgbClr val="10253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062087" y="2916487"/>
              <a:ext cx="0" cy="540142"/>
            </a:xfrm>
            <a:prstGeom prst="line">
              <a:avLst/>
            </a:prstGeom>
            <a:ln w="12700">
              <a:solidFill>
                <a:srgbClr val="10253F"/>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6070289" y="4169294"/>
            <a:ext cx="2730061" cy="544860"/>
            <a:chOff x="5846013" y="3574076"/>
            <a:chExt cx="2954337" cy="544860"/>
          </a:xfrm>
        </p:grpSpPr>
        <p:sp>
          <p:nvSpPr>
            <p:cNvPr id="30" name="Rectangle 29"/>
            <p:cNvSpPr/>
            <p:nvPr/>
          </p:nvSpPr>
          <p:spPr>
            <a:xfrm>
              <a:off x="5846013" y="3574076"/>
              <a:ext cx="295433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p:cNvCxnSpPr/>
            <p:nvPr/>
          </p:nvCxnSpPr>
          <p:spPr>
            <a:xfrm>
              <a:off x="7320305" y="3574076"/>
              <a:ext cx="0" cy="540142"/>
            </a:xfrm>
            <a:prstGeom prst="line">
              <a:avLst/>
            </a:prstGeom>
            <a:ln w="12700">
              <a:solidFill>
                <a:srgbClr val="10253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1398" y="3578794"/>
              <a:ext cx="0" cy="540142"/>
            </a:xfrm>
            <a:prstGeom prst="line">
              <a:avLst/>
            </a:prstGeom>
            <a:ln w="12700">
              <a:solidFill>
                <a:srgbClr val="10253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058566" y="3576305"/>
              <a:ext cx="0" cy="540142"/>
            </a:xfrm>
            <a:prstGeom prst="line">
              <a:avLst/>
            </a:prstGeom>
            <a:ln w="12700">
              <a:solidFill>
                <a:srgbClr val="10253F"/>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6070289" y="4829112"/>
            <a:ext cx="2730061" cy="549393"/>
            <a:chOff x="5846013" y="4233894"/>
            <a:chExt cx="2954337" cy="549393"/>
          </a:xfrm>
        </p:grpSpPr>
        <p:sp>
          <p:nvSpPr>
            <p:cNvPr id="35" name="Rectangle 34"/>
            <p:cNvSpPr/>
            <p:nvPr/>
          </p:nvSpPr>
          <p:spPr>
            <a:xfrm>
              <a:off x="5846013" y="4233894"/>
              <a:ext cx="295433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p:cNvCxnSpPr/>
            <p:nvPr/>
          </p:nvCxnSpPr>
          <p:spPr>
            <a:xfrm>
              <a:off x="7320305" y="4238427"/>
              <a:ext cx="0" cy="540142"/>
            </a:xfrm>
            <a:prstGeom prst="line">
              <a:avLst/>
            </a:prstGeom>
            <a:ln w="12700">
              <a:solidFill>
                <a:srgbClr val="10253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581398" y="4243145"/>
              <a:ext cx="0" cy="540142"/>
            </a:xfrm>
            <a:prstGeom prst="line">
              <a:avLst/>
            </a:prstGeom>
            <a:ln w="12700">
              <a:solidFill>
                <a:srgbClr val="10253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58566" y="4240656"/>
              <a:ext cx="0" cy="540142"/>
            </a:xfrm>
            <a:prstGeom prst="line">
              <a:avLst/>
            </a:prstGeom>
            <a:ln w="12700">
              <a:solidFill>
                <a:srgbClr val="10253F"/>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6070289" y="5486530"/>
            <a:ext cx="2730061" cy="544860"/>
            <a:chOff x="5846013" y="4891312"/>
            <a:chExt cx="2954337" cy="544860"/>
          </a:xfrm>
        </p:grpSpPr>
        <p:sp>
          <p:nvSpPr>
            <p:cNvPr id="40" name="Rectangle 39"/>
            <p:cNvSpPr/>
            <p:nvPr/>
          </p:nvSpPr>
          <p:spPr>
            <a:xfrm>
              <a:off x="5846013" y="4893712"/>
              <a:ext cx="295433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p:cNvCxnSpPr/>
            <p:nvPr/>
          </p:nvCxnSpPr>
          <p:spPr>
            <a:xfrm>
              <a:off x="7320305" y="4891312"/>
              <a:ext cx="0" cy="540142"/>
            </a:xfrm>
            <a:prstGeom prst="line">
              <a:avLst/>
            </a:prstGeom>
            <a:ln w="12700">
              <a:solidFill>
                <a:srgbClr val="10253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581398" y="4896030"/>
              <a:ext cx="0" cy="540142"/>
            </a:xfrm>
            <a:prstGeom prst="line">
              <a:avLst/>
            </a:prstGeom>
            <a:ln w="12700">
              <a:solidFill>
                <a:srgbClr val="10253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58566" y="4893541"/>
              <a:ext cx="0" cy="540142"/>
            </a:xfrm>
            <a:prstGeom prst="line">
              <a:avLst/>
            </a:prstGeom>
            <a:ln w="12700">
              <a:solidFill>
                <a:srgbClr val="10253F"/>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6070289" y="2554178"/>
            <a:ext cx="2730061" cy="838779"/>
            <a:chOff x="5846013" y="2252879"/>
            <a:chExt cx="2954337" cy="544860"/>
          </a:xfrm>
        </p:grpSpPr>
        <p:sp>
          <p:nvSpPr>
            <p:cNvPr id="45" name="Rectangle 44"/>
            <p:cNvSpPr/>
            <p:nvPr/>
          </p:nvSpPr>
          <p:spPr>
            <a:xfrm>
              <a:off x="5846013" y="2252879"/>
              <a:ext cx="295433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Connector 45"/>
            <p:cNvCxnSpPr/>
            <p:nvPr/>
          </p:nvCxnSpPr>
          <p:spPr>
            <a:xfrm>
              <a:off x="7323826" y="2252879"/>
              <a:ext cx="0" cy="540142"/>
            </a:xfrm>
            <a:prstGeom prst="line">
              <a:avLst/>
            </a:prstGeom>
            <a:ln w="12700">
              <a:solidFill>
                <a:srgbClr val="10253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584919" y="2257597"/>
              <a:ext cx="0" cy="540142"/>
            </a:xfrm>
            <a:prstGeom prst="line">
              <a:avLst/>
            </a:prstGeom>
            <a:ln w="12700">
              <a:solidFill>
                <a:srgbClr val="10253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062087" y="2255108"/>
              <a:ext cx="0" cy="540142"/>
            </a:xfrm>
            <a:prstGeom prst="line">
              <a:avLst/>
            </a:prstGeom>
            <a:ln w="12700">
              <a:solidFill>
                <a:srgbClr val="10253F"/>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6070289" y="2557861"/>
            <a:ext cx="684000" cy="830997"/>
          </a:xfrm>
          <a:prstGeom prst="rect">
            <a:avLst/>
          </a:prstGeom>
          <a:noFill/>
          <a:ln w="12700">
            <a:solidFill>
              <a:srgbClr val="10253F"/>
            </a:solidFill>
          </a:ln>
        </p:spPr>
        <p:txBody>
          <a:bodyPr wrap="square" rtlCol="0">
            <a:spAutoFit/>
          </a:bodyPr>
          <a:lstStyle/>
          <a:p>
            <a:pPr algn="ctr"/>
            <a:r>
              <a:rPr lang="en-GB" sz="1200" dirty="0">
                <a:solidFill>
                  <a:srgbClr val="10253F"/>
                </a:solidFill>
                <a:latin typeface="Verdana" panose="020B0604030504040204" pitchFamily="34" charset="0"/>
                <a:ea typeface="Verdana" panose="020B0604030504040204" pitchFamily="34" charset="0"/>
              </a:rPr>
              <a:t>I am </a:t>
            </a:r>
            <a:r>
              <a:rPr lang="en-GB" sz="1200" b="1" dirty="0">
                <a:solidFill>
                  <a:srgbClr val="10253F"/>
                </a:solidFill>
                <a:latin typeface="Verdana" panose="020B0604030504040204" pitchFamily="34" charset="0"/>
                <a:ea typeface="Verdana" panose="020B0604030504040204" pitchFamily="34" charset="0"/>
              </a:rPr>
              <a:t>sure</a:t>
            </a:r>
            <a:r>
              <a:rPr lang="en-GB" sz="1200" dirty="0">
                <a:solidFill>
                  <a:srgbClr val="10253F"/>
                </a:solidFill>
                <a:latin typeface="Verdana" panose="020B0604030504040204" pitchFamily="34" charset="0"/>
                <a:ea typeface="Verdana" panose="020B0604030504040204" pitchFamily="34" charset="0"/>
              </a:rPr>
              <a:t> this is right</a:t>
            </a:r>
          </a:p>
        </p:txBody>
      </p:sp>
      <p:sp>
        <p:nvSpPr>
          <p:cNvPr id="50" name="TextBox 49"/>
          <p:cNvSpPr txBox="1"/>
          <p:nvPr/>
        </p:nvSpPr>
        <p:spPr>
          <a:xfrm>
            <a:off x="6756237" y="2557861"/>
            <a:ext cx="684000" cy="830997"/>
          </a:xfrm>
          <a:prstGeom prst="rect">
            <a:avLst/>
          </a:prstGeom>
          <a:noFill/>
          <a:ln w="12700">
            <a:solidFill>
              <a:srgbClr val="10253F"/>
            </a:solidFill>
          </a:ln>
        </p:spPr>
        <p:txBody>
          <a:bodyPr wrap="square" rtlCol="0">
            <a:spAutoFit/>
          </a:bodyPr>
          <a:lstStyle/>
          <a:p>
            <a:pPr algn="ctr"/>
            <a:r>
              <a:rPr lang="en-GB" sz="1200" dirty="0">
                <a:solidFill>
                  <a:srgbClr val="10253F"/>
                </a:solidFill>
                <a:latin typeface="Verdana" panose="020B0604030504040204" pitchFamily="34" charset="0"/>
                <a:ea typeface="Verdana" panose="020B0604030504040204" pitchFamily="34" charset="0"/>
              </a:rPr>
              <a:t>I </a:t>
            </a:r>
            <a:r>
              <a:rPr lang="en-GB" sz="1200" b="1" dirty="0">
                <a:solidFill>
                  <a:srgbClr val="10253F"/>
                </a:solidFill>
                <a:latin typeface="Verdana" panose="020B0604030504040204" pitchFamily="34" charset="0"/>
                <a:ea typeface="Verdana" panose="020B0604030504040204" pitchFamily="34" charset="0"/>
              </a:rPr>
              <a:t>think</a:t>
            </a:r>
            <a:r>
              <a:rPr lang="en-GB" sz="1200" dirty="0">
                <a:solidFill>
                  <a:srgbClr val="10253F"/>
                </a:solidFill>
                <a:latin typeface="Verdana" panose="020B0604030504040204" pitchFamily="34" charset="0"/>
                <a:ea typeface="Verdana" panose="020B0604030504040204" pitchFamily="34" charset="0"/>
              </a:rPr>
              <a:t> this is right</a:t>
            </a:r>
          </a:p>
        </p:txBody>
      </p:sp>
      <p:sp>
        <p:nvSpPr>
          <p:cNvPr id="51" name="TextBox 50"/>
          <p:cNvSpPr txBox="1"/>
          <p:nvPr/>
        </p:nvSpPr>
        <p:spPr>
          <a:xfrm>
            <a:off x="7435318" y="2557861"/>
            <a:ext cx="684000" cy="830997"/>
          </a:xfrm>
          <a:prstGeom prst="rect">
            <a:avLst/>
          </a:prstGeom>
          <a:noFill/>
          <a:ln w="12700">
            <a:solidFill>
              <a:srgbClr val="10253F"/>
            </a:solidFill>
          </a:ln>
        </p:spPr>
        <p:txBody>
          <a:bodyPr wrap="square" rtlCol="0">
            <a:spAutoFit/>
          </a:bodyPr>
          <a:lstStyle/>
          <a:p>
            <a:pPr algn="ctr"/>
            <a:r>
              <a:rPr lang="en-GB" sz="1200" dirty="0">
                <a:solidFill>
                  <a:srgbClr val="10253F"/>
                </a:solidFill>
                <a:latin typeface="Verdana" panose="020B0604030504040204" pitchFamily="34" charset="0"/>
                <a:ea typeface="Verdana" panose="020B0604030504040204" pitchFamily="34" charset="0"/>
              </a:rPr>
              <a:t>I </a:t>
            </a:r>
            <a:r>
              <a:rPr lang="en-GB" sz="1200" b="1" dirty="0">
                <a:solidFill>
                  <a:srgbClr val="10253F"/>
                </a:solidFill>
                <a:latin typeface="Verdana" panose="020B0604030504040204" pitchFamily="34" charset="0"/>
                <a:ea typeface="Verdana" panose="020B0604030504040204" pitchFamily="34" charset="0"/>
              </a:rPr>
              <a:t>think</a:t>
            </a:r>
            <a:r>
              <a:rPr lang="en-GB" sz="1200" dirty="0">
                <a:solidFill>
                  <a:srgbClr val="10253F"/>
                </a:solidFill>
                <a:latin typeface="Verdana" panose="020B0604030504040204" pitchFamily="34" charset="0"/>
                <a:ea typeface="Verdana" panose="020B0604030504040204" pitchFamily="34" charset="0"/>
              </a:rPr>
              <a:t> this is wrong</a:t>
            </a:r>
          </a:p>
        </p:txBody>
      </p:sp>
      <p:sp>
        <p:nvSpPr>
          <p:cNvPr id="52" name="TextBox 51"/>
          <p:cNvSpPr txBox="1"/>
          <p:nvPr/>
        </p:nvSpPr>
        <p:spPr>
          <a:xfrm>
            <a:off x="8118580" y="2557861"/>
            <a:ext cx="684000" cy="830997"/>
          </a:xfrm>
          <a:prstGeom prst="rect">
            <a:avLst/>
          </a:prstGeom>
          <a:noFill/>
          <a:ln w="12700">
            <a:solidFill>
              <a:srgbClr val="10253F"/>
            </a:solidFill>
          </a:ln>
        </p:spPr>
        <p:txBody>
          <a:bodyPr wrap="square" rtlCol="0">
            <a:spAutoFit/>
          </a:bodyPr>
          <a:lstStyle/>
          <a:p>
            <a:pPr algn="ctr"/>
            <a:r>
              <a:rPr lang="en-GB" sz="1200" dirty="0">
                <a:solidFill>
                  <a:srgbClr val="10253F"/>
                </a:solidFill>
                <a:latin typeface="Verdana" panose="020B0604030504040204" pitchFamily="34" charset="0"/>
                <a:ea typeface="Verdana" panose="020B0604030504040204" pitchFamily="34" charset="0"/>
              </a:rPr>
              <a:t>I am </a:t>
            </a:r>
            <a:r>
              <a:rPr lang="en-GB" sz="1200" b="1" dirty="0">
                <a:solidFill>
                  <a:srgbClr val="10253F"/>
                </a:solidFill>
                <a:latin typeface="Verdana" panose="020B0604030504040204" pitchFamily="34" charset="0"/>
                <a:ea typeface="Verdana" panose="020B0604030504040204" pitchFamily="34" charset="0"/>
              </a:rPr>
              <a:t>sure</a:t>
            </a:r>
            <a:r>
              <a:rPr lang="en-GB" sz="1200" dirty="0">
                <a:solidFill>
                  <a:srgbClr val="10253F"/>
                </a:solidFill>
                <a:latin typeface="Verdana" panose="020B0604030504040204" pitchFamily="34" charset="0"/>
                <a:ea typeface="Verdana" panose="020B0604030504040204" pitchFamily="34" charset="0"/>
              </a:rPr>
              <a:t> this is wrong</a:t>
            </a:r>
          </a:p>
        </p:txBody>
      </p:sp>
      <p:pic>
        <p:nvPicPr>
          <p:cNvPr id="53" name="Picture 2" descr="https://image.shutterstock.com/image-photo/silver-spoon-white-sugar-260nw-13601476.jpg"/>
          <p:cNvPicPr>
            <a:picLocks noChangeAspect="1" noChangeArrowheads="1"/>
          </p:cNvPicPr>
          <p:nvPr/>
        </p:nvPicPr>
        <p:blipFill rotWithShape="1">
          <a:blip r:embed="rId4">
            <a:extLst>
              <a:ext uri="{28A0092B-C50C-407E-A947-70E740481C1C}">
                <a14:useLocalDpi xmlns:a14="http://schemas.microsoft.com/office/drawing/2010/main" val="0"/>
              </a:ext>
            </a:extLst>
          </a:blip>
          <a:srcRect l="5987" t="10948" r="6383" b="14995"/>
          <a:stretch/>
        </p:blipFill>
        <p:spPr bwMode="auto">
          <a:xfrm>
            <a:off x="6254496" y="841248"/>
            <a:ext cx="2487168" cy="1509069"/>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7743825" y="64652"/>
            <a:ext cx="1400175" cy="1259840"/>
            <a:chOff x="5248275" y="3295015"/>
            <a:chExt cx="1400175" cy="1259840"/>
          </a:xfrm>
        </p:grpSpPr>
        <p:sp>
          <p:nvSpPr>
            <p:cNvPr id="55" name="Oval 54"/>
            <p:cNvSpPr>
              <a:spLocks noChangeAspect="1"/>
            </p:cNvSpPr>
            <p:nvPr/>
          </p:nvSpPr>
          <p:spPr>
            <a:xfrm>
              <a:off x="5314950" y="3295015"/>
              <a:ext cx="1259840" cy="1259840"/>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6" name="Text Box 29"/>
            <p:cNvSpPr txBox="1"/>
            <p:nvPr/>
          </p:nvSpPr>
          <p:spPr>
            <a:xfrm>
              <a:off x="5248275" y="3685249"/>
              <a:ext cx="1400175" cy="503590"/>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sz="1400"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Confidence</a:t>
              </a:r>
            </a:p>
            <a:p>
              <a:pPr algn="ctr">
                <a:spcAft>
                  <a:spcPts val="0"/>
                </a:spcAft>
              </a:pPr>
              <a:r>
                <a:rPr lang="en-GB" sz="1400"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grid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22780557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51764"/>
            <a:ext cx="9150889" cy="6212362"/>
          </a:xfrm>
          <a:prstGeom prst="rect">
            <a:avLst/>
          </a:prstGeom>
          <a:ln>
            <a:solidFill>
              <a:schemeClr val="bg1">
                <a:lumMod val="75000"/>
              </a:schemeClr>
            </a:solidFill>
          </a:ln>
        </p:spPr>
      </p:pic>
      <p:sp>
        <p:nvSpPr>
          <p:cNvPr id="14" name="Title 1"/>
          <p:cNvSpPr txBox="1">
            <a:spLocks/>
          </p:cNvSpPr>
          <p:nvPr/>
        </p:nvSpPr>
        <p:spPr>
          <a:xfrm>
            <a:off x="143751" y="26336"/>
            <a:ext cx="8820737" cy="57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tabLst>
                <a:tab pos="6280150" algn="l"/>
              </a:tabLst>
              <a:defRPr/>
            </a:pPr>
            <a:r>
              <a:rPr lang="en-US" dirty="0"/>
              <a:t>Respiration and breathing</a:t>
            </a:r>
          </a:p>
        </p:txBody>
      </p:sp>
      <p:sp>
        <p:nvSpPr>
          <p:cNvPr id="15" name="TextBox 14"/>
          <p:cNvSpPr txBox="1"/>
          <p:nvPr/>
        </p:nvSpPr>
        <p:spPr>
          <a:xfrm>
            <a:off x="215660" y="905773"/>
            <a:ext cx="8748828" cy="1613139"/>
          </a:xfrm>
          <a:prstGeom prst="rect">
            <a:avLst/>
          </a:prstGeom>
          <a:noFill/>
        </p:spPr>
        <p:txBody>
          <a:bodyPr wrap="square" rtlCol="0">
            <a:noAutofit/>
          </a:bodyPr>
          <a:lstStyle/>
          <a:p>
            <a:pPr>
              <a:spcAft>
                <a:spcPts val="3000"/>
              </a:spcAft>
            </a:pPr>
            <a:r>
              <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Respiration is one of the processes carried out by living things.</a:t>
            </a:r>
          </a:p>
          <a:p>
            <a:pPr>
              <a:spcAft>
                <a:spcPts val="1200"/>
              </a:spcAft>
            </a:pPr>
            <a:r>
              <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Complete the sentences in the box.</a:t>
            </a:r>
          </a:p>
          <a:p>
            <a:pPr>
              <a:spcAft>
                <a:spcPts val="1200"/>
              </a:spcAft>
            </a:pPr>
            <a:r>
              <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You should only use </a:t>
            </a:r>
            <a:r>
              <a:rPr lang="en-GB" sz="1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respiration</a:t>
            </a:r>
            <a:r>
              <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or </a:t>
            </a:r>
            <a:r>
              <a:rPr lang="en-GB" sz="1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breathing</a:t>
            </a:r>
            <a:r>
              <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to fill each gap.</a:t>
            </a:r>
          </a:p>
          <a:p>
            <a:pPr>
              <a:spcAft>
                <a:spcPts val="1200"/>
              </a:spcAft>
            </a:pPr>
            <a:endPar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179705" y="2674189"/>
            <a:ext cx="8748828" cy="3433314"/>
          </a:xfrm>
          <a:prstGeom prst="rect">
            <a:avLst/>
          </a:prstGeom>
          <a:solidFill>
            <a:srgbClr val="FAFAEA"/>
          </a:solidFill>
          <a:ln>
            <a:solidFill>
              <a:schemeClr val="tx2">
                <a:lumMod val="50000"/>
              </a:schemeClr>
            </a:solidFill>
          </a:ln>
        </p:spPr>
        <p:txBody>
          <a:bodyPr wrap="square" rtlCol="0">
            <a:noAutofit/>
          </a:bodyPr>
          <a:lstStyle/>
          <a:p>
            <a:pPr>
              <a:spcAft>
                <a:spcPts val="2400"/>
              </a:spcAft>
            </a:pP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Moving air into and out of your lungs is called ………………………… .</a:t>
            </a:r>
          </a:p>
          <a:p>
            <a:pPr>
              <a:spcAft>
                <a:spcPts val="2400"/>
              </a:spcAft>
            </a:pP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Using food as fuel to provide energy is called ………………………… .</a:t>
            </a:r>
          </a:p>
          <a:p>
            <a:pPr>
              <a:spcAft>
                <a:spcPts val="2400"/>
              </a:spcAft>
            </a:pP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happens in all living things.</a:t>
            </a:r>
          </a:p>
          <a:p>
            <a:pPr>
              <a:spcAft>
                <a:spcPts val="2400"/>
              </a:spcAft>
            </a:pP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only happens in some living things.</a:t>
            </a:r>
          </a:p>
          <a:p>
            <a:pPr>
              <a:spcAft>
                <a:spcPts val="2400"/>
              </a:spcAft>
            </a:pP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does not happen in plants.</a:t>
            </a:r>
          </a:p>
          <a:p>
            <a:pPr>
              <a:spcAft>
                <a:spcPts val="2400"/>
              </a:spcAft>
            </a:pP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provides living things with oxygen for …………………………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496815" y="1115319"/>
            <a:ext cx="943605" cy="1340253"/>
          </a:xfrm>
          <a:prstGeom prst="rect">
            <a:avLst/>
          </a:prstGeom>
        </p:spPr>
      </p:pic>
      <p:grpSp>
        <p:nvGrpSpPr>
          <p:cNvPr id="11" name="Group 10"/>
          <p:cNvGrpSpPr/>
          <p:nvPr/>
        </p:nvGrpSpPr>
        <p:grpSpPr>
          <a:xfrm>
            <a:off x="7743825" y="64652"/>
            <a:ext cx="1400175" cy="1259840"/>
            <a:chOff x="5248275" y="3295015"/>
            <a:chExt cx="1400175" cy="1259840"/>
          </a:xfrm>
        </p:grpSpPr>
        <p:sp>
          <p:nvSpPr>
            <p:cNvPr id="12" name="Oval 11"/>
            <p:cNvSpPr>
              <a:spLocks noChangeAspect="1"/>
            </p:cNvSpPr>
            <p:nvPr/>
          </p:nvSpPr>
          <p:spPr>
            <a:xfrm>
              <a:off x="5314950" y="3295015"/>
              <a:ext cx="1259840" cy="1259840"/>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Text Box 29"/>
            <p:cNvSpPr txBox="1"/>
            <p:nvPr/>
          </p:nvSpPr>
          <p:spPr>
            <a:xfrm>
              <a:off x="5248275" y="3685249"/>
              <a:ext cx="1400175" cy="503590"/>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sz="1400"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Focused</a:t>
              </a:r>
            </a:p>
            <a:p>
              <a:pPr algn="ctr">
                <a:spcAft>
                  <a:spcPts val="0"/>
                </a:spcAft>
              </a:pPr>
              <a:r>
                <a:rPr lang="en-GB" sz="1400"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cloze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80619568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38"/>
            <a:ext cx="9144000" cy="52286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B931AD8-26FA-4231-8C91-087F0E77CC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54" b="24434"/>
          <a:stretch/>
        </p:blipFill>
        <p:spPr>
          <a:xfrm>
            <a:off x="1065647" y="4064384"/>
            <a:ext cx="2634344" cy="818197"/>
          </a:xfrm>
          <a:prstGeom prst="rect">
            <a:avLst/>
          </a:prstGeom>
          <a:ln>
            <a:noFill/>
          </a:ln>
        </p:spPr>
      </p:pic>
      <p:sp>
        <p:nvSpPr>
          <p:cNvPr id="5" name="TextBox 4"/>
          <p:cNvSpPr txBox="1"/>
          <p:nvPr/>
        </p:nvSpPr>
        <p:spPr>
          <a:xfrm>
            <a:off x="647700" y="4151468"/>
            <a:ext cx="7972473" cy="956773"/>
          </a:xfrm>
          <a:prstGeom prst="rect">
            <a:avLst/>
          </a:prstGeom>
          <a:noFill/>
        </p:spPr>
        <p:txBody>
          <a:bodyPr vert="horz" wrap="square" lIns="36000" tIns="108000" rIns="72000" bIns="108000" rtlCol="0" anchor="t" anchorCtr="0">
            <a:spAutoFit/>
          </a:bodyPr>
          <a:lstStyle/>
          <a:p>
            <a:pPr algn="r"/>
            <a:r>
              <a:rPr lang="en-GB" sz="4800" b="1" dirty="0"/>
              <a:t>response activities</a:t>
            </a:r>
            <a:endParaRPr lang="en-GB" sz="4800" b="1" dirty="0">
              <a:solidFill>
                <a:schemeClr val="tx1"/>
              </a:solidFill>
            </a:endParaRPr>
          </a:p>
        </p:txBody>
      </p:sp>
      <p:sp>
        <p:nvSpPr>
          <p:cNvPr id="7" name="Rectangle 6"/>
          <p:cNvSpPr/>
          <p:nvPr/>
        </p:nvSpPr>
        <p:spPr>
          <a:xfrm rot="5400000">
            <a:off x="5040000" y="1142312"/>
            <a:ext cx="108000" cy="81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355656016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89" y="645638"/>
            <a:ext cx="9150889" cy="6212362"/>
          </a:xfrm>
          <a:prstGeom prst="rect">
            <a:avLst/>
          </a:prstGeom>
          <a:ln>
            <a:solidFill>
              <a:schemeClr val="bg1">
                <a:lumMod val="75000"/>
              </a:schemeClr>
            </a:solidFill>
          </a:ln>
        </p:spPr>
      </p:pic>
      <p:sp>
        <p:nvSpPr>
          <p:cNvPr id="3" name="Title 1"/>
          <p:cNvSpPr txBox="1">
            <a:spLocks/>
          </p:cNvSpPr>
          <p:nvPr/>
        </p:nvSpPr>
        <p:spPr>
          <a:xfrm>
            <a:off x="143751" y="26336"/>
            <a:ext cx="8820737" cy="57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What does C represent?</a:t>
            </a:r>
            <a:endParaRPr kumimoji="0" lang="en-GB" sz="20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p:cNvGrpSpPr/>
          <p:nvPr/>
        </p:nvGrpSpPr>
        <p:grpSpPr>
          <a:xfrm>
            <a:off x="3597510" y="2357520"/>
            <a:ext cx="1970291" cy="1401510"/>
            <a:chOff x="0" y="0"/>
            <a:chExt cx="1428115" cy="973455"/>
          </a:xfrm>
        </p:grpSpPr>
        <p:grpSp>
          <p:nvGrpSpPr>
            <p:cNvPr id="5" name="Group 4"/>
            <p:cNvGrpSpPr>
              <a:grpSpLocks noChangeAspect="1"/>
            </p:cNvGrpSpPr>
            <p:nvPr userDrawn="1"/>
          </p:nvGrpSpPr>
          <p:grpSpPr>
            <a:xfrm>
              <a:off x="200025" y="0"/>
              <a:ext cx="475615" cy="611505"/>
              <a:chOff x="0" y="0"/>
              <a:chExt cx="527901" cy="688156"/>
            </a:xfrm>
          </p:grpSpPr>
          <p:sp>
            <p:nvSpPr>
              <p:cNvPr id="18" name="Freeform 17"/>
              <p:cNvSpPr/>
              <p:nvPr userDrawn="1"/>
            </p:nvSpPr>
            <p:spPr>
              <a:xfrm>
                <a:off x="0" y="334638"/>
                <a:ext cx="527901" cy="353518"/>
              </a:xfrm>
              <a:custGeom>
                <a:avLst/>
                <a:gdLst>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28"/>
                  <a:gd name="connsiteY0" fmla="*/ 710852 h 710852"/>
                  <a:gd name="connsiteX1" fmla="*/ 537328 w 537328"/>
                  <a:gd name="connsiteY1" fmla="*/ 352633 h 710852"/>
                  <a:gd name="connsiteX2" fmla="*/ 9427 w 537328"/>
                  <a:gd name="connsiteY2" fmla="*/ 352633 h 710852"/>
                  <a:gd name="connsiteX3" fmla="*/ 9427 w 537328"/>
                  <a:gd name="connsiteY3" fmla="*/ 333780 h 710852"/>
                  <a:gd name="connsiteX0" fmla="*/ 0 w 537328"/>
                  <a:gd name="connsiteY0" fmla="*/ 1461154 h 1461154"/>
                  <a:gd name="connsiteX1" fmla="*/ 537328 w 537328"/>
                  <a:gd name="connsiteY1" fmla="*/ 1102935 h 1461154"/>
                  <a:gd name="connsiteX2" fmla="*/ 9427 w 537328"/>
                  <a:gd name="connsiteY2" fmla="*/ 1102935 h 1461154"/>
                  <a:gd name="connsiteX3" fmla="*/ 160256 w 537328"/>
                  <a:gd name="connsiteY3" fmla="*/ 0 h 1461154"/>
                  <a:gd name="connsiteX0" fmla="*/ 0 w 537328"/>
                  <a:gd name="connsiteY0" fmla="*/ 710853 h 710853"/>
                  <a:gd name="connsiteX1" fmla="*/ 537328 w 537328"/>
                  <a:gd name="connsiteY1" fmla="*/ 352634 h 710853"/>
                  <a:gd name="connsiteX2" fmla="*/ 9427 w 537328"/>
                  <a:gd name="connsiteY2" fmla="*/ 352634 h 710853"/>
                  <a:gd name="connsiteX0" fmla="*/ 0 w 537328"/>
                  <a:gd name="connsiteY0" fmla="*/ 836552 h 836552"/>
                  <a:gd name="connsiteX1" fmla="*/ 537328 w 537328"/>
                  <a:gd name="connsiteY1" fmla="*/ 478333 h 836552"/>
                  <a:gd name="connsiteX2" fmla="*/ 9427 w 537328"/>
                  <a:gd name="connsiteY2" fmla="*/ 478333 h 836552"/>
                  <a:gd name="connsiteX0" fmla="*/ 0 w 537328"/>
                  <a:gd name="connsiteY0" fmla="*/ 737239 h 737239"/>
                  <a:gd name="connsiteX1" fmla="*/ 537328 w 537328"/>
                  <a:gd name="connsiteY1" fmla="*/ 379020 h 737239"/>
                  <a:gd name="connsiteX2" fmla="*/ 9427 w 537328"/>
                  <a:gd name="connsiteY2" fmla="*/ 379020 h 737239"/>
                  <a:gd name="connsiteX0" fmla="*/ 527957 w 527957"/>
                  <a:gd name="connsiteY0" fmla="*/ 379020 h 379020"/>
                  <a:gd name="connsiteX1" fmla="*/ 56 w 527957"/>
                  <a:gd name="connsiteY1" fmla="*/ 379020 h 379020"/>
                  <a:gd name="connsiteX0" fmla="*/ 527957 w 527957"/>
                  <a:gd name="connsiteY0" fmla="*/ 390136 h 390136"/>
                  <a:gd name="connsiteX1" fmla="*/ 56 w 527957"/>
                  <a:gd name="connsiteY1" fmla="*/ 390136 h 390136"/>
                  <a:gd name="connsiteX0" fmla="*/ 527901 w 527901"/>
                  <a:gd name="connsiteY0" fmla="*/ 438358 h 438358"/>
                  <a:gd name="connsiteX1" fmla="*/ 0 w 527901"/>
                  <a:gd name="connsiteY1" fmla="*/ 438358 h 438358"/>
                  <a:gd name="connsiteX0" fmla="*/ 527901 w 527901"/>
                  <a:gd name="connsiteY0" fmla="*/ 438358 h 438358"/>
                  <a:gd name="connsiteX1" fmla="*/ 0 w 527901"/>
                  <a:gd name="connsiteY1" fmla="*/ 438358 h 438358"/>
                  <a:gd name="connsiteX2" fmla="*/ 527901 w 527901"/>
                  <a:gd name="connsiteY2" fmla="*/ 438358 h 438358"/>
                </a:gdLst>
                <a:ahLst/>
                <a:cxnLst>
                  <a:cxn ang="0">
                    <a:pos x="connsiteX0" y="connsiteY0"/>
                  </a:cxn>
                  <a:cxn ang="0">
                    <a:pos x="connsiteX1" y="connsiteY1"/>
                  </a:cxn>
                  <a:cxn ang="0">
                    <a:pos x="connsiteX2" y="connsiteY2"/>
                  </a:cxn>
                </a:cxnLst>
                <a:rect l="l" t="t" r="r" b="b"/>
                <a:pathLst>
                  <a:path w="527901" h="438358">
                    <a:moveTo>
                      <a:pt x="527901" y="438358"/>
                    </a:moveTo>
                    <a:cubicBezTo>
                      <a:pt x="520044" y="-139818"/>
                      <a:pt x="3142" y="-152389"/>
                      <a:pt x="0" y="438358"/>
                    </a:cubicBezTo>
                    <a:lnTo>
                      <a:pt x="527901" y="438358"/>
                    </a:ln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9" name="Oval 18"/>
              <p:cNvSpPr/>
              <p:nvPr userDrawn="1"/>
            </p:nvSpPr>
            <p:spPr>
              <a:xfrm>
                <a:off x="70701" y="0"/>
                <a:ext cx="386499" cy="386499"/>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grpSp>
          <p:nvGrpSpPr>
            <p:cNvPr id="6" name="Group 5"/>
            <p:cNvGrpSpPr>
              <a:grpSpLocks noChangeAspect="1"/>
            </p:cNvGrpSpPr>
            <p:nvPr userDrawn="1"/>
          </p:nvGrpSpPr>
          <p:grpSpPr>
            <a:xfrm>
              <a:off x="0" y="276225"/>
              <a:ext cx="475615" cy="611505"/>
              <a:chOff x="0" y="0"/>
              <a:chExt cx="527901" cy="688156"/>
            </a:xfrm>
          </p:grpSpPr>
          <p:sp>
            <p:nvSpPr>
              <p:cNvPr id="16" name="Freeform 15"/>
              <p:cNvSpPr/>
              <p:nvPr userDrawn="1"/>
            </p:nvSpPr>
            <p:spPr>
              <a:xfrm>
                <a:off x="0" y="334638"/>
                <a:ext cx="527901" cy="353518"/>
              </a:xfrm>
              <a:custGeom>
                <a:avLst/>
                <a:gdLst>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28"/>
                  <a:gd name="connsiteY0" fmla="*/ 710852 h 710852"/>
                  <a:gd name="connsiteX1" fmla="*/ 537328 w 537328"/>
                  <a:gd name="connsiteY1" fmla="*/ 352633 h 710852"/>
                  <a:gd name="connsiteX2" fmla="*/ 9427 w 537328"/>
                  <a:gd name="connsiteY2" fmla="*/ 352633 h 710852"/>
                  <a:gd name="connsiteX3" fmla="*/ 9427 w 537328"/>
                  <a:gd name="connsiteY3" fmla="*/ 333780 h 710852"/>
                  <a:gd name="connsiteX0" fmla="*/ 0 w 537328"/>
                  <a:gd name="connsiteY0" fmla="*/ 1461154 h 1461154"/>
                  <a:gd name="connsiteX1" fmla="*/ 537328 w 537328"/>
                  <a:gd name="connsiteY1" fmla="*/ 1102935 h 1461154"/>
                  <a:gd name="connsiteX2" fmla="*/ 9427 w 537328"/>
                  <a:gd name="connsiteY2" fmla="*/ 1102935 h 1461154"/>
                  <a:gd name="connsiteX3" fmla="*/ 160256 w 537328"/>
                  <a:gd name="connsiteY3" fmla="*/ 0 h 1461154"/>
                  <a:gd name="connsiteX0" fmla="*/ 0 w 537328"/>
                  <a:gd name="connsiteY0" fmla="*/ 710853 h 710853"/>
                  <a:gd name="connsiteX1" fmla="*/ 537328 w 537328"/>
                  <a:gd name="connsiteY1" fmla="*/ 352634 h 710853"/>
                  <a:gd name="connsiteX2" fmla="*/ 9427 w 537328"/>
                  <a:gd name="connsiteY2" fmla="*/ 352634 h 710853"/>
                  <a:gd name="connsiteX0" fmla="*/ 0 w 537328"/>
                  <a:gd name="connsiteY0" fmla="*/ 836552 h 836552"/>
                  <a:gd name="connsiteX1" fmla="*/ 537328 w 537328"/>
                  <a:gd name="connsiteY1" fmla="*/ 478333 h 836552"/>
                  <a:gd name="connsiteX2" fmla="*/ 9427 w 537328"/>
                  <a:gd name="connsiteY2" fmla="*/ 478333 h 836552"/>
                  <a:gd name="connsiteX0" fmla="*/ 0 w 537328"/>
                  <a:gd name="connsiteY0" fmla="*/ 737239 h 737239"/>
                  <a:gd name="connsiteX1" fmla="*/ 537328 w 537328"/>
                  <a:gd name="connsiteY1" fmla="*/ 379020 h 737239"/>
                  <a:gd name="connsiteX2" fmla="*/ 9427 w 537328"/>
                  <a:gd name="connsiteY2" fmla="*/ 379020 h 737239"/>
                  <a:gd name="connsiteX0" fmla="*/ 527957 w 527957"/>
                  <a:gd name="connsiteY0" fmla="*/ 379020 h 379020"/>
                  <a:gd name="connsiteX1" fmla="*/ 56 w 527957"/>
                  <a:gd name="connsiteY1" fmla="*/ 379020 h 379020"/>
                  <a:gd name="connsiteX0" fmla="*/ 527957 w 527957"/>
                  <a:gd name="connsiteY0" fmla="*/ 390136 h 390136"/>
                  <a:gd name="connsiteX1" fmla="*/ 56 w 527957"/>
                  <a:gd name="connsiteY1" fmla="*/ 390136 h 390136"/>
                  <a:gd name="connsiteX0" fmla="*/ 527901 w 527901"/>
                  <a:gd name="connsiteY0" fmla="*/ 438358 h 438358"/>
                  <a:gd name="connsiteX1" fmla="*/ 0 w 527901"/>
                  <a:gd name="connsiteY1" fmla="*/ 438358 h 438358"/>
                  <a:gd name="connsiteX0" fmla="*/ 527901 w 527901"/>
                  <a:gd name="connsiteY0" fmla="*/ 438358 h 438358"/>
                  <a:gd name="connsiteX1" fmla="*/ 0 w 527901"/>
                  <a:gd name="connsiteY1" fmla="*/ 438358 h 438358"/>
                  <a:gd name="connsiteX2" fmla="*/ 527901 w 527901"/>
                  <a:gd name="connsiteY2" fmla="*/ 438358 h 438358"/>
                </a:gdLst>
                <a:ahLst/>
                <a:cxnLst>
                  <a:cxn ang="0">
                    <a:pos x="connsiteX0" y="connsiteY0"/>
                  </a:cxn>
                  <a:cxn ang="0">
                    <a:pos x="connsiteX1" y="connsiteY1"/>
                  </a:cxn>
                  <a:cxn ang="0">
                    <a:pos x="connsiteX2" y="connsiteY2"/>
                  </a:cxn>
                </a:cxnLst>
                <a:rect l="l" t="t" r="r" b="b"/>
                <a:pathLst>
                  <a:path w="527901" h="438358">
                    <a:moveTo>
                      <a:pt x="527901" y="438358"/>
                    </a:moveTo>
                    <a:cubicBezTo>
                      <a:pt x="520044" y="-139818"/>
                      <a:pt x="3142" y="-152389"/>
                      <a:pt x="0" y="438358"/>
                    </a:cubicBezTo>
                    <a:lnTo>
                      <a:pt x="527901" y="438358"/>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7" name="Oval 16"/>
              <p:cNvSpPr/>
              <p:nvPr userDrawn="1"/>
            </p:nvSpPr>
            <p:spPr>
              <a:xfrm>
                <a:off x="70701" y="0"/>
                <a:ext cx="386499" cy="386499"/>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grpSp>
          <p:nvGrpSpPr>
            <p:cNvPr id="7" name="Group 6"/>
            <p:cNvGrpSpPr>
              <a:grpSpLocks noChangeAspect="1"/>
            </p:cNvGrpSpPr>
            <p:nvPr userDrawn="1"/>
          </p:nvGrpSpPr>
          <p:grpSpPr>
            <a:xfrm>
              <a:off x="638175" y="28575"/>
              <a:ext cx="475615" cy="611505"/>
              <a:chOff x="0" y="0"/>
              <a:chExt cx="527901" cy="688156"/>
            </a:xfrm>
          </p:grpSpPr>
          <p:sp>
            <p:nvSpPr>
              <p:cNvPr id="14" name="Freeform 13"/>
              <p:cNvSpPr/>
              <p:nvPr userDrawn="1"/>
            </p:nvSpPr>
            <p:spPr>
              <a:xfrm>
                <a:off x="0" y="334638"/>
                <a:ext cx="527901" cy="353518"/>
              </a:xfrm>
              <a:custGeom>
                <a:avLst/>
                <a:gdLst>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28"/>
                  <a:gd name="connsiteY0" fmla="*/ 710852 h 710852"/>
                  <a:gd name="connsiteX1" fmla="*/ 537328 w 537328"/>
                  <a:gd name="connsiteY1" fmla="*/ 352633 h 710852"/>
                  <a:gd name="connsiteX2" fmla="*/ 9427 w 537328"/>
                  <a:gd name="connsiteY2" fmla="*/ 352633 h 710852"/>
                  <a:gd name="connsiteX3" fmla="*/ 9427 w 537328"/>
                  <a:gd name="connsiteY3" fmla="*/ 333780 h 710852"/>
                  <a:gd name="connsiteX0" fmla="*/ 0 w 537328"/>
                  <a:gd name="connsiteY0" fmla="*/ 1461154 h 1461154"/>
                  <a:gd name="connsiteX1" fmla="*/ 537328 w 537328"/>
                  <a:gd name="connsiteY1" fmla="*/ 1102935 h 1461154"/>
                  <a:gd name="connsiteX2" fmla="*/ 9427 w 537328"/>
                  <a:gd name="connsiteY2" fmla="*/ 1102935 h 1461154"/>
                  <a:gd name="connsiteX3" fmla="*/ 160256 w 537328"/>
                  <a:gd name="connsiteY3" fmla="*/ 0 h 1461154"/>
                  <a:gd name="connsiteX0" fmla="*/ 0 w 537328"/>
                  <a:gd name="connsiteY0" fmla="*/ 710853 h 710853"/>
                  <a:gd name="connsiteX1" fmla="*/ 537328 w 537328"/>
                  <a:gd name="connsiteY1" fmla="*/ 352634 h 710853"/>
                  <a:gd name="connsiteX2" fmla="*/ 9427 w 537328"/>
                  <a:gd name="connsiteY2" fmla="*/ 352634 h 710853"/>
                  <a:gd name="connsiteX0" fmla="*/ 0 w 537328"/>
                  <a:gd name="connsiteY0" fmla="*/ 836552 h 836552"/>
                  <a:gd name="connsiteX1" fmla="*/ 537328 w 537328"/>
                  <a:gd name="connsiteY1" fmla="*/ 478333 h 836552"/>
                  <a:gd name="connsiteX2" fmla="*/ 9427 w 537328"/>
                  <a:gd name="connsiteY2" fmla="*/ 478333 h 836552"/>
                  <a:gd name="connsiteX0" fmla="*/ 0 w 537328"/>
                  <a:gd name="connsiteY0" fmla="*/ 737239 h 737239"/>
                  <a:gd name="connsiteX1" fmla="*/ 537328 w 537328"/>
                  <a:gd name="connsiteY1" fmla="*/ 379020 h 737239"/>
                  <a:gd name="connsiteX2" fmla="*/ 9427 w 537328"/>
                  <a:gd name="connsiteY2" fmla="*/ 379020 h 737239"/>
                  <a:gd name="connsiteX0" fmla="*/ 527957 w 527957"/>
                  <a:gd name="connsiteY0" fmla="*/ 379020 h 379020"/>
                  <a:gd name="connsiteX1" fmla="*/ 56 w 527957"/>
                  <a:gd name="connsiteY1" fmla="*/ 379020 h 379020"/>
                  <a:gd name="connsiteX0" fmla="*/ 527957 w 527957"/>
                  <a:gd name="connsiteY0" fmla="*/ 390136 h 390136"/>
                  <a:gd name="connsiteX1" fmla="*/ 56 w 527957"/>
                  <a:gd name="connsiteY1" fmla="*/ 390136 h 390136"/>
                  <a:gd name="connsiteX0" fmla="*/ 527901 w 527901"/>
                  <a:gd name="connsiteY0" fmla="*/ 438358 h 438358"/>
                  <a:gd name="connsiteX1" fmla="*/ 0 w 527901"/>
                  <a:gd name="connsiteY1" fmla="*/ 438358 h 438358"/>
                  <a:gd name="connsiteX0" fmla="*/ 527901 w 527901"/>
                  <a:gd name="connsiteY0" fmla="*/ 438358 h 438358"/>
                  <a:gd name="connsiteX1" fmla="*/ 0 w 527901"/>
                  <a:gd name="connsiteY1" fmla="*/ 438358 h 438358"/>
                  <a:gd name="connsiteX2" fmla="*/ 527901 w 527901"/>
                  <a:gd name="connsiteY2" fmla="*/ 438358 h 438358"/>
                </a:gdLst>
                <a:ahLst/>
                <a:cxnLst>
                  <a:cxn ang="0">
                    <a:pos x="connsiteX0" y="connsiteY0"/>
                  </a:cxn>
                  <a:cxn ang="0">
                    <a:pos x="connsiteX1" y="connsiteY1"/>
                  </a:cxn>
                  <a:cxn ang="0">
                    <a:pos x="connsiteX2" y="connsiteY2"/>
                  </a:cxn>
                </a:cxnLst>
                <a:rect l="l" t="t" r="r" b="b"/>
                <a:pathLst>
                  <a:path w="527901" h="438358">
                    <a:moveTo>
                      <a:pt x="527901" y="438358"/>
                    </a:moveTo>
                    <a:cubicBezTo>
                      <a:pt x="520044" y="-139818"/>
                      <a:pt x="3142" y="-152389"/>
                      <a:pt x="0" y="438358"/>
                    </a:cubicBezTo>
                    <a:lnTo>
                      <a:pt x="527901" y="438358"/>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5" name="Oval 14"/>
              <p:cNvSpPr/>
              <p:nvPr userDrawn="1"/>
            </p:nvSpPr>
            <p:spPr>
              <a:xfrm>
                <a:off x="70701" y="0"/>
                <a:ext cx="386499" cy="386499"/>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grpSp>
          <p:nvGrpSpPr>
            <p:cNvPr id="8" name="Group 7"/>
            <p:cNvGrpSpPr>
              <a:grpSpLocks noChangeAspect="1"/>
            </p:cNvGrpSpPr>
            <p:nvPr userDrawn="1"/>
          </p:nvGrpSpPr>
          <p:grpSpPr>
            <a:xfrm>
              <a:off x="952500" y="361950"/>
              <a:ext cx="475615" cy="611505"/>
              <a:chOff x="0" y="0"/>
              <a:chExt cx="527901" cy="688156"/>
            </a:xfrm>
          </p:grpSpPr>
          <p:sp>
            <p:nvSpPr>
              <p:cNvPr id="12" name="Freeform 11"/>
              <p:cNvSpPr/>
              <p:nvPr userDrawn="1"/>
            </p:nvSpPr>
            <p:spPr>
              <a:xfrm>
                <a:off x="0" y="334638"/>
                <a:ext cx="527901" cy="353518"/>
              </a:xfrm>
              <a:custGeom>
                <a:avLst/>
                <a:gdLst>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28"/>
                  <a:gd name="connsiteY0" fmla="*/ 710852 h 710852"/>
                  <a:gd name="connsiteX1" fmla="*/ 537328 w 537328"/>
                  <a:gd name="connsiteY1" fmla="*/ 352633 h 710852"/>
                  <a:gd name="connsiteX2" fmla="*/ 9427 w 537328"/>
                  <a:gd name="connsiteY2" fmla="*/ 352633 h 710852"/>
                  <a:gd name="connsiteX3" fmla="*/ 9427 w 537328"/>
                  <a:gd name="connsiteY3" fmla="*/ 333780 h 710852"/>
                  <a:gd name="connsiteX0" fmla="*/ 0 w 537328"/>
                  <a:gd name="connsiteY0" fmla="*/ 1461154 h 1461154"/>
                  <a:gd name="connsiteX1" fmla="*/ 537328 w 537328"/>
                  <a:gd name="connsiteY1" fmla="*/ 1102935 h 1461154"/>
                  <a:gd name="connsiteX2" fmla="*/ 9427 w 537328"/>
                  <a:gd name="connsiteY2" fmla="*/ 1102935 h 1461154"/>
                  <a:gd name="connsiteX3" fmla="*/ 160256 w 537328"/>
                  <a:gd name="connsiteY3" fmla="*/ 0 h 1461154"/>
                  <a:gd name="connsiteX0" fmla="*/ 0 w 537328"/>
                  <a:gd name="connsiteY0" fmla="*/ 710853 h 710853"/>
                  <a:gd name="connsiteX1" fmla="*/ 537328 w 537328"/>
                  <a:gd name="connsiteY1" fmla="*/ 352634 h 710853"/>
                  <a:gd name="connsiteX2" fmla="*/ 9427 w 537328"/>
                  <a:gd name="connsiteY2" fmla="*/ 352634 h 710853"/>
                  <a:gd name="connsiteX0" fmla="*/ 0 w 537328"/>
                  <a:gd name="connsiteY0" fmla="*/ 836552 h 836552"/>
                  <a:gd name="connsiteX1" fmla="*/ 537328 w 537328"/>
                  <a:gd name="connsiteY1" fmla="*/ 478333 h 836552"/>
                  <a:gd name="connsiteX2" fmla="*/ 9427 w 537328"/>
                  <a:gd name="connsiteY2" fmla="*/ 478333 h 836552"/>
                  <a:gd name="connsiteX0" fmla="*/ 0 w 537328"/>
                  <a:gd name="connsiteY0" fmla="*/ 737239 h 737239"/>
                  <a:gd name="connsiteX1" fmla="*/ 537328 w 537328"/>
                  <a:gd name="connsiteY1" fmla="*/ 379020 h 737239"/>
                  <a:gd name="connsiteX2" fmla="*/ 9427 w 537328"/>
                  <a:gd name="connsiteY2" fmla="*/ 379020 h 737239"/>
                  <a:gd name="connsiteX0" fmla="*/ 527957 w 527957"/>
                  <a:gd name="connsiteY0" fmla="*/ 379020 h 379020"/>
                  <a:gd name="connsiteX1" fmla="*/ 56 w 527957"/>
                  <a:gd name="connsiteY1" fmla="*/ 379020 h 379020"/>
                  <a:gd name="connsiteX0" fmla="*/ 527957 w 527957"/>
                  <a:gd name="connsiteY0" fmla="*/ 390136 h 390136"/>
                  <a:gd name="connsiteX1" fmla="*/ 56 w 527957"/>
                  <a:gd name="connsiteY1" fmla="*/ 390136 h 390136"/>
                  <a:gd name="connsiteX0" fmla="*/ 527901 w 527901"/>
                  <a:gd name="connsiteY0" fmla="*/ 438358 h 438358"/>
                  <a:gd name="connsiteX1" fmla="*/ 0 w 527901"/>
                  <a:gd name="connsiteY1" fmla="*/ 438358 h 438358"/>
                  <a:gd name="connsiteX0" fmla="*/ 527901 w 527901"/>
                  <a:gd name="connsiteY0" fmla="*/ 438358 h 438358"/>
                  <a:gd name="connsiteX1" fmla="*/ 0 w 527901"/>
                  <a:gd name="connsiteY1" fmla="*/ 438358 h 438358"/>
                  <a:gd name="connsiteX2" fmla="*/ 527901 w 527901"/>
                  <a:gd name="connsiteY2" fmla="*/ 438358 h 438358"/>
                </a:gdLst>
                <a:ahLst/>
                <a:cxnLst>
                  <a:cxn ang="0">
                    <a:pos x="connsiteX0" y="connsiteY0"/>
                  </a:cxn>
                  <a:cxn ang="0">
                    <a:pos x="connsiteX1" y="connsiteY1"/>
                  </a:cxn>
                  <a:cxn ang="0">
                    <a:pos x="connsiteX2" y="connsiteY2"/>
                  </a:cxn>
                </a:cxnLst>
                <a:rect l="l" t="t" r="r" b="b"/>
                <a:pathLst>
                  <a:path w="527901" h="438358">
                    <a:moveTo>
                      <a:pt x="527901" y="438358"/>
                    </a:moveTo>
                    <a:cubicBezTo>
                      <a:pt x="520044" y="-139818"/>
                      <a:pt x="3142" y="-152389"/>
                      <a:pt x="0" y="438358"/>
                    </a:cubicBezTo>
                    <a:lnTo>
                      <a:pt x="527901" y="438358"/>
                    </a:ln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3" name="Oval 12"/>
              <p:cNvSpPr/>
              <p:nvPr userDrawn="1"/>
            </p:nvSpPr>
            <p:spPr>
              <a:xfrm>
                <a:off x="70701" y="0"/>
                <a:ext cx="386499" cy="386499"/>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grpSp>
          <p:nvGrpSpPr>
            <p:cNvPr id="9" name="Group 8"/>
            <p:cNvGrpSpPr>
              <a:grpSpLocks noChangeAspect="1"/>
            </p:cNvGrpSpPr>
            <p:nvPr userDrawn="1"/>
          </p:nvGrpSpPr>
          <p:grpSpPr>
            <a:xfrm>
              <a:off x="342900" y="342900"/>
              <a:ext cx="475615" cy="611505"/>
              <a:chOff x="0" y="0"/>
              <a:chExt cx="527901" cy="688156"/>
            </a:xfrm>
          </p:grpSpPr>
          <p:sp>
            <p:nvSpPr>
              <p:cNvPr id="10" name="Freeform 9"/>
              <p:cNvSpPr/>
              <p:nvPr userDrawn="1"/>
            </p:nvSpPr>
            <p:spPr>
              <a:xfrm>
                <a:off x="0" y="334638"/>
                <a:ext cx="527901" cy="353518"/>
              </a:xfrm>
              <a:custGeom>
                <a:avLst/>
                <a:gdLst>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28"/>
                  <a:gd name="connsiteY0" fmla="*/ 710852 h 710852"/>
                  <a:gd name="connsiteX1" fmla="*/ 537328 w 537328"/>
                  <a:gd name="connsiteY1" fmla="*/ 352633 h 710852"/>
                  <a:gd name="connsiteX2" fmla="*/ 9427 w 537328"/>
                  <a:gd name="connsiteY2" fmla="*/ 352633 h 710852"/>
                  <a:gd name="connsiteX3" fmla="*/ 9427 w 537328"/>
                  <a:gd name="connsiteY3" fmla="*/ 333780 h 710852"/>
                  <a:gd name="connsiteX0" fmla="*/ 0 w 537328"/>
                  <a:gd name="connsiteY0" fmla="*/ 1461154 h 1461154"/>
                  <a:gd name="connsiteX1" fmla="*/ 537328 w 537328"/>
                  <a:gd name="connsiteY1" fmla="*/ 1102935 h 1461154"/>
                  <a:gd name="connsiteX2" fmla="*/ 9427 w 537328"/>
                  <a:gd name="connsiteY2" fmla="*/ 1102935 h 1461154"/>
                  <a:gd name="connsiteX3" fmla="*/ 160256 w 537328"/>
                  <a:gd name="connsiteY3" fmla="*/ 0 h 1461154"/>
                  <a:gd name="connsiteX0" fmla="*/ 0 w 537328"/>
                  <a:gd name="connsiteY0" fmla="*/ 710853 h 710853"/>
                  <a:gd name="connsiteX1" fmla="*/ 537328 w 537328"/>
                  <a:gd name="connsiteY1" fmla="*/ 352634 h 710853"/>
                  <a:gd name="connsiteX2" fmla="*/ 9427 w 537328"/>
                  <a:gd name="connsiteY2" fmla="*/ 352634 h 710853"/>
                  <a:gd name="connsiteX0" fmla="*/ 0 w 537328"/>
                  <a:gd name="connsiteY0" fmla="*/ 836552 h 836552"/>
                  <a:gd name="connsiteX1" fmla="*/ 537328 w 537328"/>
                  <a:gd name="connsiteY1" fmla="*/ 478333 h 836552"/>
                  <a:gd name="connsiteX2" fmla="*/ 9427 w 537328"/>
                  <a:gd name="connsiteY2" fmla="*/ 478333 h 836552"/>
                  <a:gd name="connsiteX0" fmla="*/ 0 w 537328"/>
                  <a:gd name="connsiteY0" fmla="*/ 737239 h 737239"/>
                  <a:gd name="connsiteX1" fmla="*/ 537328 w 537328"/>
                  <a:gd name="connsiteY1" fmla="*/ 379020 h 737239"/>
                  <a:gd name="connsiteX2" fmla="*/ 9427 w 537328"/>
                  <a:gd name="connsiteY2" fmla="*/ 379020 h 737239"/>
                  <a:gd name="connsiteX0" fmla="*/ 527957 w 527957"/>
                  <a:gd name="connsiteY0" fmla="*/ 379020 h 379020"/>
                  <a:gd name="connsiteX1" fmla="*/ 56 w 527957"/>
                  <a:gd name="connsiteY1" fmla="*/ 379020 h 379020"/>
                  <a:gd name="connsiteX0" fmla="*/ 527957 w 527957"/>
                  <a:gd name="connsiteY0" fmla="*/ 390136 h 390136"/>
                  <a:gd name="connsiteX1" fmla="*/ 56 w 527957"/>
                  <a:gd name="connsiteY1" fmla="*/ 390136 h 390136"/>
                  <a:gd name="connsiteX0" fmla="*/ 527901 w 527901"/>
                  <a:gd name="connsiteY0" fmla="*/ 438358 h 438358"/>
                  <a:gd name="connsiteX1" fmla="*/ 0 w 527901"/>
                  <a:gd name="connsiteY1" fmla="*/ 438358 h 438358"/>
                  <a:gd name="connsiteX0" fmla="*/ 527901 w 527901"/>
                  <a:gd name="connsiteY0" fmla="*/ 438358 h 438358"/>
                  <a:gd name="connsiteX1" fmla="*/ 0 w 527901"/>
                  <a:gd name="connsiteY1" fmla="*/ 438358 h 438358"/>
                  <a:gd name="connsiteX2" fmla="*/ 527901 w 527901"/>
                  <a:gd name="connsiteY2" fmla="*/ 438358 h 438358"/>
                </a:gdLst>
                <a:ahLst/>
                <a:cxnLst>
                  <a:cxn ang="0">
                    <a:pos x="connsiteX0" y="connsiteY0"/>
                  </a:cxn>
                  <a:cxn ang="0">
                    <a:pos x="connsiteX1" y="connsiteY1"/>
                  </a:cxn>
                  <a:cxn ang="0">
                    <a:pos x="connsiteX2" y="connsiteY2"/>
                  </a:cxn>
                </a:cxnLst>
                <a:rect l="l" t="t" r="r" b="b"/>
                <a:pathLst>
                  <a:path w="527901" h="438358">
                    <a:moveTo>
                      <a:pt x="527901" y="438358"/>
                    </a:moveTo>
                    <a:cubicBezTo>
                      <a:pt x="520044" y="-139818"/>
                      <a:pt x="3142" y="-152389"/>
                      <a:pt x="0" y="438358"/>
                    </a:cubicBezTo>
                    <a:lnTo>
                      <a:pt x="527901" y="438358"/>
                    </a:ln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1" name="Oval 10"/>
              <p:cNvSpPr/>
              <p:nvPr userDrawn="1"/>
            </p:nvSpPr>
            <p:spPr>
              <a:xfrm>
                <a:off x="70701" y="0"/>
                <a:ext cx="386499" cy="386499"/>
              </a:xfrm>
              <a:prstGeom prst="ellipse">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grpSp>
      <p:sp>
        <p:nvSpPr>
          <p:cNvPr id="26" name="Speech Bubble: Rectangle with Corners Rounded 5">
            <a:extLst>
              <a:ext uri="{FF2B5EF4-FFF2-40B4-BE49-F238E27FC236}">
                <a16:creationId xmlns:a16="http://schemas.microsoft.com/office/drawing/2014/main" id="{C76673C3-240E-4669-907A-BF24F5BBB884}"/>
              </a:ext>
            </a:extLst>
          </p:cNvPr>
          <p:cNvSpPr/>
          <p:nvPr/>
        </p:nvSpPr>
        <p:spPr>
          <a:xfrm>
            <a:off x="429492" y="1355857"/>
            <a:ext cx="2983164" cy="1152000"/>
          </a:xfrm>
          <a:prstGeom prst="wedgeRoundRectCallout">
            <a:avLst>
              <a:gd name="adj1" fmla="val 63169"/>
              <a:gd name="adj2" fmla="val 37020"/>
              <a:gd name="adj3" fmla="val 16667"/>
            </a:avLst>
          </a:prstGeom>
          <a:solidFill>
            <a:srgbClr val="FAFAEA"/>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Alex</a:t>
            </a:r>
          </a:p>
          <a:p>
            <a:pPr algn="ct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rPr>
              <a:t>C is short for the element name carbon.</a:t>
            </a:r>
          </a:p>
        </p:txBody>
      </p:sp>
      <p:sp>
        <p:nvSpPr>
          <p:cNvPr id="27" name="Speech Bubble: Rectangle with Corners Rounded 6">
            <a:extLst>
              <a:ext uri="{FF2B5EF4-FFF2-40B4-BE49-F238E27FC236}">
                <a16:creationId xmlns:a16="http://schemas.microsoft.com/office/drawing/2014/main" id="{A5E3D737-7A05-4702-99E3-47A0C2D78343}"/>
              </a:ext>
            </a:extLst>
          </p:cNvPr>
          <p:cNvSpPr/>
          <p:nvPr/>
        </p:nvSpPr>
        <p:spPr>
          <a:xfrm>
            <a:off x="367991" y="3002445"/>
            <a:ext cx="2340000" cy="1152000"/>
          </a:xfrm>
          <a:prstGeom prst="wedgeRoundRectCallout">
            <a:avLst>
              <a:gd name="adj1" fmla="val 80005"/>
              <a:gd name="adj2" fmla="val -45928"/>
              <a:gd name="adj3" fmla="val 16667"/>
            </a:avLst>
          </a:prstGeom>
          <a:solidFill>
            <a:srgbClr val="FAFAEA"/>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Zara</a:t>
            </a:r>
          </a:p>
          <a:p>
            <a:pPr algn="ct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rPr>
              <a:t>C </a:t>
            </a: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means one </a:t>
            </a: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rPr>
              <a:t>atom of carbon.</a:t>
            </a:r>
          </a:p>
        </p:txBody>
      </p:sp>
      <p:sp>
        <p:nvSpPr>
          <p:cNvPr id="28" name="Speech Bubble: Rectangle with Corners Rounded 7">
            <a:extLst>
              <a:ext uri="{FF2B5EF4-FFF2-40B4-BE49-F238E27FC236}">
                <a16:creationId xmlns:a16="http://schemas.microsoft.com/office/drawing/2014/main" id="{96FB7449-0180-45DA-8D17-C3A38D40D02F}"/>
              </a:ext>
            </a:extLst>
          </p:cNvPr>
          <p:cNvSpPr/>
          <p:nvPr/>
        </p:nvSpPr>
        <p:spPr>
          <a:xfrm>
            <a:off x="4911621" y="4067081"/>
            <a:ext cx="3320654" cy="1152000"/>
          </a:xfrm>
          <a:prstGeom prst="wedgeRoundRectCallout">
            <a:avLst>
              <a:gd name="adj1" fmla="val -61150"/>
              <a:gd name="adj2" fmla="val -56189"/>
              <a:gd name="adj3" fmla="val 16667"/>
            </a:avLst>
          </a:prstGeom>
          <a:solidFill>
            <a:srgbClr val="FAFAEA"/>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Poppy</a:t>
            </a:r>
          </a:p>
          <a:p>
            <a:pPr algn="ct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rPr>
              <a:t>C is the symbol for the element carbon.</a:t>
            </a:r>
          </a:p>
        </p:txBody>
      </p:sp>
      <p:sp>
        <p:nvSpPr>
          <p:cNvPr id="29" name="Speech Bubble: Rectangle with Corners Rounded 8">
            <a:extLst>
              <a:ext uri="{FF2B5EF4-FFF2-40B4-BE49-F238E27FC236}">
                <a16:creationId xmlns:a16="http://schemas.microsoft.com/office/drawing/2014/main" id="{48E1FE0D-002D-43DD-96A1-19B3B0C66DF0}"/>
              </a:ext>
            </a:extLst>
          </p:cNvPr>
          <p:cNvSpPr/>
          <p:nvPr/>
        </p:nvSpPr>
        <p:spPr>
          <a:xfrm>
            <a:off x="5752656" y="1332058"/>
            <a:ext cx="2877065" cy="1152000"/>
          </a:xfrm>
          <a:prstGeom prst="wedgeRoundRectCallout">
            <a:avLst>
              <a:gd name="adj1" fmla="val -73405"/>
              <a:gd name="adj2" fmla="val 36714"/>
              <a:gd name="adj3" fmla="val 16667"/>
            </a:avLst>
          </a:prstGeom>
          <a:solidFill>
            <a:srgbClr val="FAFAEA"/>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Arjun</a:t>
            </a:r>
          </a:p>
          <a:p>
            <a:pPr algn="ct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rPr>
              <a:t>C stands for the substance carbon.</a:t>
            </a:r>
          </a:p>
        </p:txBody>
      </p:sp>
      <p:sp>
        <p:nvSpPr>
          <p:cNvPr id="30" name="Speech Bubble: Rectangle with Corners Rounded 9">
            <a:extLst>
              <a:ext uri="{FF2B5EF4-FFF2-40B4-BE49-F238E27FC236}">
                <a16:creationId xmlns:a16="http://schemas.microsoft.com/office/drawing/2014/main" id="{DB511623-45D5-4D44-BAA9-E421508166FD}"/>
              </a:ext>
            </a:extLst>
          </p:cNvPr>
          <p:cNvSpPr/>
          <p:nvPr/>
        </p:nvSpPr>
        <p:spPr>
          <a:xfrm>
            <a:off x="5978544" y="2694371"/>
            <a:ext cx="2842593" cy="1152000"/>
          </a:xfrm>
          <a:prstGeom prst="wedgeRoundRectCallout">
            <a:avLst>
              <a:gd name="adj1" fmla="val -62361"/>
              <a:gd name="adj2" fmla="val -18645"/>
              <a:gd name="adj3" fmla="val 16667"/>
            </a:avLst>
          </a:prstGeom>
          <a:solidFill>
            <a:srgbClr val="FAFAEA"/>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Kyle</a:t>
            </a:r>
          </a:p>
          <a:p>
            <a:pPr algn="ct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rPr>
              <a:t>C makes me picture a lump of black coal.</a:t>
            </a:r>
          </a:p>
        </p:txBody>
      </p:sp>
      <p:sp>
        <p:nvSpPr>
          <p:cNvPr id="31" name="Text Placeholder 16"/>
          <p:cNvSpPr txBox="1">
            <a:spLocks/>
          </p:cNvSpPr>
          <p:nvPr/>
        </p:nvSpPr>
        <p:spPr>
          <a:xfrm>
            <a:off x="457200" y="4599892"/>
            <a:ext cx="8285163" cy="1755647"/>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nSpc>
                <a:spcPct val="150000"/>
              </a:lnSpc>
              <a:defRPr/>
            </a:pPr>
            <a:r>
              <a:rPr lang="en-GB" sz="1600" b="1" dirty="0"/>
              <a:t>To talk about in your group:</a:t>
            </a:r>
          </a:p>
          <a:p>
            <a:pPr lvl="0">
              <a:lnSpc>
                <a:spcPct val="150000"/>
              </a:lnSpc>
              <a:defRPr/>
            </a:pPr>
            <a:r>
              <a:rPr lang="en-GB" sz="1600" dirty="0"/>
              <a:t>1   Who do you </a:t>
            </a:r>
            <a:r>
              <a:rPr lang="en-GB" sz="1600" b="1" dirty="0"/>
              <a:t>agree</a:t>
            </a:r>
            <a:r>
              <a:rPr lang="en-GB" sz="1600" dirty="0"/>
              <a:t> with?</a:t>
            </a:r>
          </a:p>
          <a:p>
            <a:pPr lvl="0">
              <a:lnSpc>
                <a:spcPct val="150000"/>
              </a:lnSpc>
              <a:defRPr/>
            </a:pPr>
            <a:r>
              <a:rPr lang="en-GB" sz="1600" dirty="0"/>
              <a:t>2   Who do you </a:t>
            </a:r>
            <a:r>
              <a:rPr lang="en-GB" sz="1600" b="1" dirty="0"/>
              <a:t>disagree</a:t>
            </a:r>
            <a:r>
              <a:rPr lang="en-GB" sz="1600" dirty="0"/>
              <a:t> with, and why?</a:t>
            </a:r>
          </a:p>
          <a:p>
            <a:pPr lvl="0">
              <a:lnSpc>
                <a:spcPct val="150000"/>
              </a:lnSpc>
              <a:defRPr/>
            </a:pPr>
            <a:r>
              <a:rPr lang="en-GB" sz="1600" dirty="0"/>
              <a:t>3   How would you explain the right ideas to these children?</a:t>
            </a:r>
          </a:p>
        </p:txBody>
      </p:sp>
      <p:sp>
        <p:nvSpPr>
          <p:cNvPr id="32" name="Text Placeholder 3"/>
          <p:cNvSpPr txBox="1">
            <a:spLocks/>
          </p:cNvSpPr>
          <p:nvPr/>
        </p:nvSpPr>
        <p:spPr>
          <a:xfrm>
            <a:off x="354605" y="740223"/>
            <a:ext cx="6104252" cy="518249"/>
          </a:xfrm>
          <a:prstGeom prst="rect">
            <a:avLst/>
          </a:prstGeom>
        </p:spPr>
        <p:txBody>
          <a:bodyPr/>
          <a:lstStyle>
            <a:lvl1pPr marL="0" indent="0" algn="l" defTabSz="914400" rtl="0" eaLnBrk="1" latinLnBrk="0" hangingPunct="1">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GB" sz="1800" b="0" i="0" u="none" strike="noStrike" kern="120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Some c</a:t>
            </a:r>
            <a:r>
              <a:rPr kumimoji="0" lang="en-GB" sz="1800" b="0" i="0" u="none" strike="noStrike" kern="1200" cap="none" spc="0" normalizeH="0" baseline="0" noProof="0" dirty="0">
                <a:ln>
                  <a:noFill/>
                </a:ln>
                <a:solidFill>
                  <a:srgbClr val="10253F"/>
                </a:solidFill>
                <a:effectLst/>
                <a:uLnTx/>
                <a:uFillTx/>
                <a:latin typeface="Verdana" panose="020B0604030504040204" pitchFamily="34" charset="0"/>
                <a:ea typeface="Verdana" panose="020B0604030504040204" pitchFamily="34" charset="0"/>
                <a:cs typeface="Verdana" panose="020B0604030504040204" pitchFamily="34" charset="0"/>
              </a:rPr>
              <a:t>hildr</a:t>
            </a:r>
            <a:r>
              <a:rPr kumimoji="0" lang="en-GB" sz="1800" b="0" i="0" u="none" strike="noStrike" kern="120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en talk about the C in CO</a:t>
            </a:r>
            <a:r>
              <a:rPr kumimoji="0" lang="en-GB" sz="1800" b="0" i="0" u="none" strike="noStrike" kern="1200" cap="none" spc="0" normalizeH="0" baseline="-2500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2</a:t>
            </a:r>
            <a:r>
              <a:rPr kumimoji="0" lang="en-GB" sz="1800" b="0" i="0" u="none" strike="noStrike" kern="120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0" marR="0" lvl="0" indent="0" algn="l" defTabSz="914400" rtl="0" eaLnBrk="1" fontAlgn="auto" latinLnBrk="0" hangingPunct="1">
              <a:lnSpc>
                <a:spcPct val="100000"/>
              </a:lnSpc>
              <a:spcBef>
                <a:spcPct val="20000"/>
              </a:spcBef>
              <a:spcAft>
                <a:spcPts val="0"/>
              </a:spcAft>
              <a:buClrTx/>
              <a:buSzTx/>
              <a:buFont typeface="+mj-lt"/>
              <a:buNone/>
              <a:tabLst/>
              <a:defRPr/>
            </a:pPr>
            <a:endParaRPr kumimoji="0" lang="en-GB" sz="1800" b="0" i="0" u="none" strike="noStrike" kern="120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33" name="Group 32"/>
          <p:cNvGrpSpPr/>
          <p:nvPr/>
        </p:nvGrpSpPr>
        <p:grpSpPr>
          <a:xfrm>
            <a:off x="7743825" y="64652"/>
            <a:ext cx="1400175" cy="1259840"/>
            <a:chOff x="5248275" y="3295015"/>
            <a:chExt cx="1400175" cy="1259840"/>
          </a:xfrm>
        </p:grpSpPr>
        <p:sp>
          <p:nvSpPr>
            <p:cNvPr id="34" name="Oval 33"/>
            <p:cNvSpPr>
              <a:spLocks noChangeAspect="1"/>
            </p:cNvSpPr>
            <p:nvPr/>
          </p:nvSpPr>
          <p:spPr>
            <a:xfrm>
              <a:off x="5314950" y="3295015"/>
              <a:ext cx="1259840" cy="1259840"/>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Text Box 29"/>
            <p:cNvSpPr txBox="1"/>
            <p:nvPr/>
          </p:nvSpPr>
          <p:spPr>
            <a:xfrm>
              <a:off x="5248275" y="3574415"/>
              <a:ext cx="1400175" cy="719034"/>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sz="1400"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Small</a:t>
              </a:r>
            </a:p>
            <a:p>
              <a:pPr algn="ctr">
                <a:spcAft>
                  <a:spcPts val="0"/>
                </a:spcAft>
              </a:pPr>
              <a:r>
                <a:rPr lang="en-GB" sz="1400" b="1" dirty="0">
                  <a:solidFill>
                    <a:srgbClr val="006580"/>
                  </a:solidFill>
                  <a:latin typeface="Calibri" panose="020F0502020204030204" pitchFamily="34" charset="0"/>
                  <a:ea typeface="Calibri" panose="020F0502020204030204" pitchFamily="34" charset="0"/>
                  <a:cs typeface="Times New Roman" panose="02020603050405020304" pitchFamily="18" charset="0"/>
                </a:rPr>
                <a:t>g</a:t>
              </a:r>
              <a:r>
                <a:rPr lang="en-GB" sz="1400"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roup</a:t>
              </a:r>
            </a:p>
            <a:p>
              <a:pPr algn="ctr">
                <a:spcAft>
                  <a:spcPts val="0"/>
                </a:spcAft>
              </a:pPr>
              <a:r>
                <a:rPr lang="en-GB" sz="1400"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discussion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92425678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96" y="645638"/>
            <a:ext cx="9150889" cy="6212362"/>
          </a:xfrm>
          <a:prstGeom prst="rect">
            <a:avLst/>
          </a:prstGeom>
        </p:spPr>
      </p:pic>
      <p:sp>
        <p:nvSpPr>
          <p:cNvPr id="3" name="Title 1"/>
          <p:cNvSpPr txBox="1">
            <a:spLocks/>
          </p:cNvSpPr>
          <p:nvPr/>
        </p:nvSpPr>
        <p:spPr>
          <a:xfrm>
            <a:off x="143751" y="26336"/>
            <a:ext cx="8820737" cy="57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Cell drawings</a:t>
            </a:r>
            <a:endParaRPr kumimoji="0" lang="en-GB" sz="20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p:cNvGrpSpPr>
            <a:grpSpLocks noChangeAspect="1"/>
          </p:cNvGrpSpPr>
          <p:nvPr/>
        </p:nvGrpSpPr>
        <p:grpSpPr>
          <a:xfrm>
            <a:off x="1602000" y="1138863"/>
            <a:ext cx="5940000" cy="3838021"/>
            <a:chOff x="1730375" y="2074209"/>
            <a:chExt cx="5760000" cy="3721718"/>
          </a:xfrm>
        </p:grpSpPr>
        <p:grpSp>
          <p:nvGrpSpPr>
            <p:cNvPr id="5" name="Group 4"/>
            <p:cNvGrpSpPr/>
            <p:nvPr/>
          </p:nvGrpSpPr>
          <p:grpSpPr>
            <a:xfrm>
              <a:off x="1730375" y="2195927"/>
              <a:ext cx="5760000" cy="3600000"/>
              <a:chOff x="1746429" y="2204816"/>
              <a:chExt cx="5760000" cy="3600000"/>
            </a:xfrm>
          </p:grpSpPr>
          <p:cxnSp>
            <p:nvCxnSpPr>
              <p:cNvPr id="10" name="Straight Connector 9"/>
              <p:cNvCxnSpPr/>
              <p:nvPr userDrawn="1"/>
            </p:nvCxnSpPr>
            <p:spPr>
              <a:xfrm>
                <a:off x="4588303" y="2204816"/>
                <a:ext cx="0" cy="3600000"/>
              </a:xfrm>
              <a:prstGeom prst="line">
                <a:avLst/>
              </a:prstGeom>
              <a:ln w="25400">
                <a:solidFill>
                  <a:srgbClr val="214D8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746429" y="3986272"/>
                <a:ext cx="5760000" cy="0"/>
              </a:xfrm>
              <a:prstGeom prst="line">
                <a:avLst/>
              </a:prstGeom>
              <a:ln w="25400">
                <a:solidFill>
                  <a:srgbClr val="214D83"/>
                </a:solidFill>
              </a:ln>
            </p:spPr>
            <p:style>
              <a:lnRef idx="1">
                <a:schemeClr val="accent1"/>
              </a:lnRef>
              <a:fillRef idx="0">
                <a:schemeClr val="accent1"/>
              </a:fillRef>
              <a:effectRef idx="0">
                <a:schemeClr val="accent1"/>
              </a:effectRef>
              <a:fontRef idx="minor">
                <a:schemeClr val="tx1"/>
              </a:fontRef>
            </p:style>
          </p:cxnSp>
        </p:grpSp>
        <p:sp>
          <p:nvSpPr>
            <p:cNvPr id="6" name="Text Placeholder 17"/>
            <p:cNvSpPr txBox="1">
              <a:spLocks/>
            </p:cNvSpPr>
            <p:nvPr/>
          </p:nvSpPr>
          <p:spPr>
            <a:xfrm>
              <a:off x="1730376" y="2074209"/>
              <a:ext cx="2781804" cy="388355"/>
            </a:xfrm>
            <a:prstGeom prst="rect">
              <a:avLst/>
            </a:prstGeom>
          </p:spPr>
          <p:txBody>
            <a:bodyPr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tx2">
                      <a:lumMod val="50000"/>
                    </a:schemeClr>
                  </a:solidFill>
                </a:rPr>
                <a:t>A</a:t>
              </a:r>
              <a:r>
                <a:rPr lang="en-US" sz="1800" dirty="0">
                  <a:solidFill>
                    <a:schemeClr val="tx2">
                      <a:lumMod val="50000"/>
                    </a:schemeClr>
                  </a:solidFill>
                </a:rPr>
                <a:t> </a:t>
              </a:r>
            </a:p>
          </p:txBody>
        </p:sp>
        <p:sp>
          <p:nvSpPr>
            <p:cNvPr id="7" name="Text Placeholder 17"/>
            <p:cNvSpPr txBox="1">
              <a:spLocks/>
            </p:cNvSpPr>
            <p:nvPr/>
          </p:nvSpPr>
          <p:spPr>
            <a:xfrm>
              <a:off x="4664427" y="2074209"/>
              <a:ext cx="2781804" cy="388355"/>
            </a:xfrm>
            <a:prstGeom prst="rect">
              <a:avLst/>
            </a:prstGeom>
          </p:spPr>
          <p:txBody>
            <a:bodyPr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tx2">
                      <a:lumMod val="50000"/>
                    </a:schemeClr>
                  </a:solidFill>
                </a:rPr>
                <a:t>B</a:t>
              </a:r>
              <a:r>
                <a:rPr lang="en-US" sz="1800" dirty="0">
                  <a:solidFill>
                    <a:schemeClr val="tx2">
                      <a:lumMod val="50000"/>
                    </a:schemeClr>
                  </a:solidFill>
                </a:rPr>
                <a:t> </a:t>
              </a:r>
            </a:p>
          </p:txBody>
        </p:sp>
        <p:sp>
          <p:nvSpPr>
            <p:cNvPr id="8" name="Text Placeholder 17"/>
            <p:cNvSpPr txBox="1">
              <a:spLocks/>
            </p:cNvSpPr>
            <p:nvPr/>
          </p:nvSpPr>
          <p:spPr>
            <a:xfrm>
              <a:off x="4664428" y="3918620"/>
              <a:ext cx="2781804" cy="388355"/>
            </a:xfrm>
            <a:prstGeom prst="rect">
              <a:avLst/>
            </a:prstGeom>
          </p:spPr>
          <p:txBody>
            <a:bodyPr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tx2">
                      <a:lumMod val="50000"/>
                    </a:schemeClr>
                  </a:solidFill>
                </a:rPr>
                <a:t>D</a:t>
              </a:r>
              <a:r>
                <a:rPr lang="en-US" sz="1800" dirty="0">
                  <a:solidFill>
                    <a:schemeClr val="tx2">
                      <a:lumMod val="50000"/>
                    </a:schemeClr>
                  </a:solidFill>
                </a:rPr>
                <a:t> </a:t>
              </a:r>
            </a:p>
          </p:txBody>
        </p:sp>
        <p:sp>
          <p:nvSpPr>
            <p:cNvPr id="9" name="Text Placeholder 17"/>
            <p:cNvSpPr txBox="1">
              <a:spLocks/>
            </p:cNvSpPr>
            <p:nvPr/>
          </p:nvSpPr>
          <p:spPr>
            <a:xfrm>
              <a:off x="1733298" y="3918620"/>
              <a:ext cx="2781804" cy="388355"/>
            </a:xfrm>
            <a:prstGeom prst="rect">
              <a:avLst/>
            </a:prstGeom>
          </p:spPr>
          <p:txBody>
            <a:bodyPr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tx2">
                      <a:lumMod val="50000"/>
                    </a:schemeClr>
                  </a:solidFill>
                </a:rPr>
                <a:t>C</a:t>
              </a:r>
              <a:r>
                <a:rPr lang="en-US" sz="1800" dirty="0">
                  <a:solidFill>
                    <a:schemeClr val="tx2">
                      <a:lumMod val="50000"/>
                    </a:schemeClr>
                  </a:solidFill>
                </a:rPr>
                <a:t> </a:t>
              </a: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4582" y="3187916"/>
            <a:ext cx="1227673" cy="175072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6432" y="1404418"/>
            <a:ext cx="2139873" cy="1602113"/>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6957" y="3308763"/>
            <a:ext cx="1655954" cy="1629875"/>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5699" y="1287528"/>
            <a:ext cx="2150449" cy="1672571"/>
          </a:xfrm>
          <a:prstGeom prst="rect">
            <a:avLst/>
          </a:prstGeom>
        </p:spPr>
      </p:pic>
      <p:sp>
        <p:nvSpPr>
          <p:cNvPr id="16" name="Text Placeholder 16"/>
          <p:cNvSpPr txBox="1">
            <a:spLocks/>
          </p:cNvSpPr>
          <p:nvPr/>
        </p:nvSpPr>
        <p:spPr>
          <a:xfrm>
            <a:off x="396818" y="785489"/>
            <a:ext cx="8402128" cy="339339"/>
          </a:xfrm>
          <a:prstGeom prst="rect">
            <a:avLst/>
          </a:prstGeom>
          <a:noFill/>
          <a:ln>
            <a:noFill/>
          </a:ln>
        </p:spPr>
        <p:txBody>
          <a:bodyPr vert="horz" lIns="91440" tIns="45720" rIns="91440" bIns="45720" rtlCol="0">
            <a:norm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GB" sz="1400" dirty="0"/>
              <a:t>Some children were asked to draw what they think </a:t>
            </a:r>
            <a:r>
              <a:rPr lang="en-GB" sz="1400" b="1" dirty="0"/>
              <a:t>bacteria</a:t>
            </a:r>
            <a:r>
              <a:rPr lang="en-GB" sz="1400" dirty="0"/>
              <a:t> cells look like.</a:t>
            </a:r>
          </a:p>
        </p:txBody>
      </p:sp>
      <p:sp>
        <p:nvSpPr>
          <p:cNvPr id="17" name="Text Placeholder 16"/>
          <p:cNvSpPr txBox="1">
            <a:spLocks/>
          </p:cNvSpPr>
          <p:nvPr/>
        </p:nvSpPr>
        <p:spPr>
          <a:xfrm>
            <a:off x="396817" y="5090597"/>
            <a:ext cx="8402128" cy="1213241"/>
          </a:xfrm>
          <a:prstGeom prst="rect">
            <a:avLst/>
          </a:prstGeom>
          <a:solidFill>
            <a:srgbClr val="FAFAEA"/>
          </a:solidFill>
          <a:ln>
            <a:solidFill>
              <a:srgbClr val="002060"/>
            </a:solidFill>
          </a:ln>
        </p:spPr>
        <p:txBody>
          <a:bodyPr vert="horz" lIns="91440" tIns="45720" rIns="91440" bIns="45720" rtlCol="0">
            <a:no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GB" sz="1400" b="1" dirty="0"/>
              <a:t>To talk about in your group:</a:t>
            </a:r>
          </a:p>
          <a:p>
            <a:pPr lvl="0">
              <a:defRPr/>
            </a:pPr>
            <a:r>
              <a:rPr lang="en-GB" sz="1400" b="1" dirty="0"/>
              <a:t>1</a:t>
            </a:r>
            <a:r>
              <a:rPr lang="en-GB" sz="1400" dirty="0"/>
              <a:t>    Which is the </a:t>
            </a:r>
            <a:r>
              <a:rPr lang="en-GB" sz="1400" b="1" dirty="0"/>
              <a:t>best</a:t>
            </a:r>
            <a:r>
              <a:rPr lang="en-GB" sz="1400" dirty="0"/>
              <a:t> drawing of bacteria cells?</a:t>
            </a:r>
          </a:p>
          <a:p>
            <a:pPr lvl="0">
              <a:defRPr/>
            </a:pPr>
            <a:r>
              <a:rPr lang="en-GB" sz="1400" b="1" dirty="0"/>
              <a:t>2    </a:t>
            </a:r>
            <a:r>
              <a:rPr lang="en-GB" sz="1400" dirty="0"/>
              <a:t>Why do you think it’s the best?</a:t>
            </a:r>
          </a:p>
          <a:p>
            <a:pPr lvl="0">
              <a:defRPr/>
            </a:pPr>
            <a:r>
              <a:rPr lang="en-GB" sz="1400" b="1" dirty="0"/>
              <a:t>3    </a:t>
            </a:r>
            <a:r>
              <a:rPr lang="en-GB" sz="1400" dirty="0"/>
              <a:t>What is </a:t>
            </a:r>
            <a:r>
              <a:rPr lang="en-GB" sz="1400" b="1" dirty="0"/>
              <a:t>wrong</a:t>
            </a:r>
            <a:r>
              <a:rPr lang="en-GB" sz="1400" dirty="0"/>
              <a:t> with the other three drawings?</a:t>
            </a:r>
          </a:p>
        </p:txBody>
      </p:sp>
      <p:grpSp>
        <p:nvGrpSpPr>
          <p:cNvPr id="18" name="Group 17"/>
          <p:cNvGrpSpPr/>
          <p:nvPr/>
        </p:nvGrpSpPr>
        <p:grpSpPr>
          <a:xfrm>
            <a:off x="7743825" y="64652"/>
            <a:ext cx="1400175" cy="1259840"/>
            <a:chOff x="5248275" y="3295015"/>
            <a:chExt cx="1400175" cy="1259840"/>
          </a:xfrm>
        </p:grpSpPr>
        <p:sp>
          <p:nvSpPr>
            <p:cNvPr id="19" name="Oval 18"/>
            <p:cNvSpPr>
              <a:spLocks noChangeAspect="1"/>
            </p:cNvSpPr>
            <p:nvPr/>
          </p:nvSpPr>
          <p:spPr>
            <a:xfrm>
              <a:off x="5314950" y="3295015"/>
              <a:ext cx="1259840" cy="1259840"/>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Text Box 29"/>
            <p:cNvSpPr txBox="1"/>
            <p:nvPr/>
          </p:nvSpPr>
          <p:spPr>
            <a:xfrm>
              <a:off x="5248275" y="3676016"/>
              <a:ext cx="1400175" cy="503590"/>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sz="1400"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Critiquing a representation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53503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89" y="645638"/>
            <a:ext cx="9150889" cy="6212362"/>
          </a:xfrm>
          <a:prstGeom prst="rect">
            <a:avLst/>
          </a:prstGeom>
          <a:ln>
            <a:solidFill>
              <a:schemeClr val="bg1">
                <a:lumMod val="75000"/>
              </a:schemeClr>
            </a:solidFill>
          </a:ln>
        </p:spPr>
      </p:pic>
      <p:sp>
        <p:nvSpPr>
          <p:cNvPr id="8" name="Title 1">
            <a:extLst>
              <a:ext uri="{FF2B5EF4-FFF2-40B4-BE49-F238E27FC236}">
                <a16:creationId xmlns:a16="http://schemas.microsoft.com/office/drawing/2014/main" id="{1BD263D0-3893-4BA1-9435-7ECF2E587C02}"/>
              </a:ext>
            </a:extLst>
          </p:cNvPr>
          <p:cNvSpPr txBox="1">
            <a:spLocks/>
          </p:cNvSpPr>
          <p:nvPr/>
        </p:nvSpPr>
        <p:spPr>
          <a:xfrm>
            <a:off x="143751" y="26336"/>
            <a:ext cx="8820737" cy="576000"/>
          </a:xfrm>
          <a:prstGeom prst="rect">
            <a:avLst/>
          </a:prstGeom>
        </p:spPr>
        <p:txBody>
          <a:bodyPr anchor="ctr" anchorCtr="0"/>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GB" sz="2000" dirty="0">
                <a:solidFill>
                  <a:srgbClr val="10253F"/>
                </a:solidFill>
                <a:latin typeface="Verdana" panose="020B0604030504040204" pitchFamily="34" charset="0"/>
                <a:ea typeface="Verdana" panose="020B0604030504040204" pitchFamily="34" charset="0"/>
              </a:rPr>
              <a:t>Particle model - melting</a:t>
            </a:r>
          </a:p>
        </p:txBody>
      </p:sp>
      <p:sp>
        <p:nvSpPr>
          <p:cNvPr id="10" name="Text Placeholder 3">
            <a:extLst>
              <a:ext uri="{FF2B5EF4-FFF2-40B4-BE49-F238E27FC236}">
                <a16:creationId xmlns:a16="http://schemas.microsoft.com/office/drawing/2014/main" id="{08E013CA-2F4C-4F2C-81B4-0D052EAF9BC7}"/>
              </a:ext>
            </a:extLst>
          </p:cNvPr>
          <p:cNvSpPr txBox="1">
            <a:spLocks/>
          </p:cNvSpPr>
          <p:nvPr/>
        </p:nvSpPr>
        <p:spPr>
          <a:xfrm>
            <a:off x="354605" y="832586"/>
            <a:ext cx="8434790" cy="1132618"/>
          </a:xfrm>
          <a:prstGeom prst="rect">
            <a:avLst/>
          </a:prstGeom>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200"/>
              </a:spcAft>
              <a:buNone/>
            </a:pPr>
            <a:r>
              <a:rPr lang="en-GB" sz="1800" dirty="0">
                <a:solidFill>
                  <a:srgbClr val="10253F"/>
                </a:solidFill>
                <a:latin typeface="Verdana" panose="020B0604030504040204" pitchFamily="34" charset="0"/>
                <a:ea typeface="Verdana" panose="020B0604030504040204" pitchFamily="34" charset="0"/>
              </a:rPr>
              <a:t>The diagram is from a textbook.</a:t>
            </a:r>
          </a:p>
          <a:p>
            <a:pPr marL="0" indent="0">
              <a:spcAft>
                <a:spcPts val="1200"/>
              </a:spcAft>
              <a:buNone/>
            </a:pPr>
            <a:r>
              <a:rPr lang="en-GB" sz="1800" dirty="0">
                <a:solidFill>
                  <a:srgbClr val="10253F"/>
                </a:solidFill>
                <a:latin typeface="Verdana" panose="020B0604030504040204" pitchFamily="34" charset="0"/>
                <a:ea typeface="Verdana" panose="020B0604030504040204" pitchFamily="34" charset="0"/>
              </a:rPr>
              <a:t>It shows the </a:t>
            </a:r>
            <a:r>
              <a:rPr lang="en-GB" sz="1800" b="1" dirty="0">
                <a:solidFill>
                  <a:srgbClr val="10253F"/>
                </a:solidFill>
                <a:latin typeface="Verdana" panose="020B0604030504040204" pitchFamily="34" charset="0"/>
                <a:ea typeface="Verdana" panose="020B0604030504040204" pitchFamily="34" charset="0"/>
              </a:rPr>
              <a:t>particle model</a:t>
            </a:r>
            <a:r>
              <a:rPr lang="en-GB" sz="1800" dirty="0">
                <a:solidFill>
                  <a:srgbClr val="10253F"/>
                </a:solidFill>
                <a:latin typeface="Verdana" panose="020B0604030504040204" pitchFamily="34" charset="0"/>
                <a:ea typeface="Verdana" panose="020B0604030504040204" pitchFamily="34" charset="0"/>
              </a:rPr>
              <a:t> of a substance in the solid state melting so that the sample is in the liquid state.</a:t>
            </a:r>
          </a:p>
        </p:txBody>
      </p:sp>
      <p:sp>
        <p:nvSpPr>
          <p:cNvPr id="11" name="Text Placeholder 4">
            <a:extLst>
              <a:ext uri="{FF2B5EF4-FFF2-40B4-BE49-F238E27FC236}">
                <a16:creationId xmlns:a16="http://schemas.microsoft.com/office/drawing/2014/main" id="{D04CE314-05B3-4BD5-9F1D-0D51C4C04959}"/>
              </a:ext>
            </a:extLst>
          </p:cNvPr>
          <p:cNvSpPr txBox="1">
            <a:spLocks/>
          </p:cNvSpPr>
          <p:nvPr/>
        </p:nvSpPr>
        <p:spPr>
          <a:xfrm>
            <a:off x="354605" y="4110182"/>
            <a:ext cx="8434790" cy="2050470"/>
          </a:xfrm>
          <a:prstGeom prst="rect">
            <a:avLst/>
          </a:prstGeom>
          <a:solidFill>
            <a:srgbClr val="FAFAEA"/>
          </a:solidFill>
          <a:ln>
            <a:solidFill>
              <a:srgbClr val="10253F"/>
            </a:solidFill>
          </a:ln>
        </p:spPr>
        <p:txBody>
          <a:bodyPr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200"/>
              </a:spcAft>
              <a:buNone/>
            </a:pPr>
            <a:r>
              <a:rPr lang="en-GB" sz="1800" b="1" dirty="0">
                <a:solidFill>
                  <a:srgbClr val="10253F"/>
                </a:solidFill>
                <a:latin typeface="Verdana" panose="020B0604030504040204" pitchFamily="34" charset="0"/>
                <a:ea typeface="Verdana" panose="020B0604030504040204" pitchFamily="34" charset="0"/>
              </a:rPr>
              <a:t>To talk about in your group</a:t>
            </a:r>
          </a:p>
          <a:p>
            <a:pPr marL="0" indent="0">
              <a:spcAft>
                <a:spcPts val="1200"/>
              </a:spcAft>
              <a:buNone/>
            </a:pPr>
            <a:r>
              <a:rPr lang="en-GB" sz="1800" dirty="0">
                <a:solidFill>
                  <a:srgbClr val="10253F"/>
                </a:solidFill>
                <a:latin typeface="Verdana" panose="020B0604030504040204" pitchFamily="34" charset="0"/>
                <a:ea typeface="Verdana" panose="020B0604030504040204" pitchFamily="34" charset="0"/>
              </a:rPr>
              <a:t>State three ways in which you think the diagram is a </a:t>
            </a:r>
            <a:r>
              <a:rPr lang="en-GB" sz="1800" b="1" dirty="0">
                <a:solidFill>
                  <a:srgbClr val="10253F"/>
                </a:solidFill>
                <a:latin typeface="Verdana" panose="020B0604030504040204" pitchFamily="34" charset="0"/>
                <a:ea typeface="Verdana" panose="020B0604030504040204" pitchFamily="34" charset="0"/>
              </a:rPr>
              <a:t>good representation</a:t>
            </a:r>
            <a:r>
              <a:rPr lang="en-GB" sz="1800" dirty="0">
                <a:solidFill>
                  <a:srgbClr val="10253F"/>
                </a:solidFill>
                <a:latin typeface="Verdana" panose="020B0604030504040204" pitchFamily="34" charset="0"/>
                <a:ea typeface="Verdana" panose="020B0604030504040204" pitchFamily="34" charset="0"/>
              </a:rPr>
              <a:t> of a substance melting.</a:t>
            </a:r>
          </a:p>
          <a:p>
            <a:pPr marL="0" indent="0">
              <a:spcAft>
                <a:spcPts val="1200"/>
              </a:spcAft>
              <a:buNone/>
            </a:pPr>
            <a:r>
              <a:rPr lang="en-GB" sz="1800" dirty="0">
                <a:solidFill>
                  <a:srgbClr val="10253F"/>
                </a:solidFill>
                <a:latin typeface="Verdana" panose="020B0604030504040204" pitchFamily="34" charset="0"/>
                <a:ea typeface="Verdana" panose="020B0604030504040204" pitchFamily="34" charset="0"/>
              </a:rPr>
              <a:t>State three ways in which you think the diagram is </a:t>
            </a:r>
            <a:r>
              <a:rPr lang="en-GB" sz="1800" b="1" dirty="0">
                <a:solidFill>
                  <a:srgbClr val="10253F"/>
                </a:solidFill>
                <a:latin typeface="Verdana" panose="020B0604030504040204" pitchFamily="34" charset="0"/>
                <a:ea typeface="Verdana" panose="020B0604030504040204" pitchFamily="34" charset="0"/>
              </a:rPr>
              <a:t>not an accurate representation </a:t>
            </a:r>
            <a:r>
              <a:rPr lang="en-GB" sz="1800" dirty="0">
                <a:solidFill>
                  <a:srgbClr val="10253F"/>
                </a:solidFill>
                <a:latin typeface="Verdana" panose="020B0604030504040204" pitchFamily="34" charset="0"/>
                <a:ea typeface="Verdana" panose="020B0604030504040204" pitchFamily="34" charset="0"/>
              </a:rPr>
              <a:t>of a substance melting.</a:t>
            </a:r>
          </a:p>
        </p:txBody>
      </p:sp>
      <p:sp>
        <p:nvSpPr>
          <p:cNvPr id="12" name="Rectangle 11">
            <a:extLst>
              <a:ext uri="{FF2B5EF4-FFF2-40B4-BE49-F238E27FC236}">
                <a16:creationId xmlns:a16="http://schemas.microsoft.com/office/drawing/2014/main" id="{0D9691AB-9166-443A-8714-4DB757DCED81}"/>
              </a:ext>
            </a:extLst>
          </p:cNvPr>
          <p:cNvSpPr>
            <a:spLocks noChangeArrowheads="1"/>
          </p:cNvSpPr>
          <p:nvPr/>
        </p:nvSpPr>
        <p:spPr bwMode="auto">
          <a:xfrm>
            <a:off x="1683026" y="2201836"/>
            <a:ext cx="5486401" cy="164699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srgbClr val="10253F"/>
              </a:solidFill>
            </a:endParaRPr>
          </a:p>
        </p:txBody>
      </p:sp>
      <p:graphicFrame>
        <p:nvGraphicFramePr>
          <p:cNvPr id="13" name="Object 12">
            <a:extLst>
              <a:ext uri="{FF2B5EF4-FFF2-40B4-BE49-F238E27FC236}">
                <a16:creationId xmlns:a16="http://schemas.microsoft.com/office/drawing/2014/main" id="{7FA9CA50-09B4-4E02-AD72-C45EFDBC484F}"/>
              </a:ext>
            </a:extLst>
          </p:cNvPr>
          <p:cNvGraphicFramePr>
            <a:graphicFrameLocks noChangeAspect="1"/>
          </p:cNvGraphicFramePr>
          <p:nvPr/>
        </p:nvGraphicFramePr>
        <p:xfrm>
          <a:off x="1816428" y="2284760"/>
          <a:ext cx="5180721" cy="1528907"/>
        </p:xfrm>
        <a:graphic>
          <a:graphicData uri="http://schemas.openxmlformats.org/presentationml/2006/ole">
            <mc:AlternateContent xmlns:mc="http://schemas.openxmlformats.org/markup-compatibility/2006">
              <mc:Choice xmlns:v="urn:schemas-microsoft-com:vml" Requires="v">
                <p:oleObj r:id="rId4" imgW="9041270" imgH="2666667" progId="CorelPhotoPaint.Image.9">
                  <p:embed/>
                </p:oleObj>
              </mc:Choice>
              <mc:Fallback>
                <p:oleObj r:id="rId4" imgW="9041270" imgH="2666667" progId="CorelPhotoPaint.Image.9">
                  <p:embed/>
                  <p:pic>
                    <p:nvPicPr>
                      <p:cNvPr id="13" name="Object 12">
                        <a:extLst>
                          <a:ext uri="{FF2B5EF4-FFF2-40B4-BE49-F238E27FC236}">
                            <a16:creationId xmlns:a16="http://schemas.microsoft.com/office/drawing/2014/main" id="{7FA9CA50-09B4-4E02-AD72-C45EFDBC4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6428" y="2284760"/>
                        <a:ext cx="5180721" cy="1528907"/>
                      </a:xfrm>
                      <a:prstGeom prst="rect">
                        <a:avLst/>
                      </a:prstGeom>
                      <a:noFill/>
                    </p:spPr>
                  </p:pic>
                </p:oleObj>
              </mc:Fallback>
            </mc:AlternateContent>
          </a:graphicData>
        </a:graphic>
      </p:graphicFrame>
      <p:grpSp>
        <p:nvGrpSpPr>
          <p:cNvPr id="14" name="Group 13"/>
          <p:cNvGrpSpPr/>
          <p:nvPr/>
        </p:nvGrpSpPr>
        <p:grpSpPr>
          <a:xfrm>
            <a:off x="7743825" y="64652"/>
            <a:ext cx="1400175" cy="1259840"/>
            <a:chOff x="5248275" y="3295015"/>
            <a:chExt cx="1400175" cy="1259840"/>
          </a:xfrm>
        </p:grpSpPr>
        <p:sp>
          <p:nvSpPr>
            <p:cNvPr id="15" name="Oval 14"/>
            <p:cNvSpPr>
              <a:spLocks noChangeAspect="1"/>
            </p:cNvSpPr>
            <p:nvPr/>
          </p:nvSpPr>
          <p:spPr>
            <a:xfrm>
              <a:off x="5314950" y="3295015"/>
              <a:ext cx="1259840" cy="1259840"/>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Text Box 29"/>
            <p:cNvSpPr txBox="1"/>
            <p:nvPr/>
          </p:nvSpPr>
          <p:spPr>
            <a:xfrm>
              <a:off x="5248275" y="3676016"/>
              <a:ext cx="1400175" cy="503590"/>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sz="1400"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Critiquing a model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4497144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97514" y="1942900"/>
            <a:ext cx="2695546" cy="2917985"/>
            <a:chOff x="3763713" y="1849281"/>
            <a:chExt cx="2695546" cy="2917985"/>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59436">
              <a:off x="3763713" y="1849281"/>
              <a:ext cx="2694893" cy="2026800"/>
            </a:xfrm>
            <a:prstGeom prst="rect">
              <a:avLst/>
            </a:prstGeom>
            <a:ln w="6350">
              <a:solidFill>
                <a:srgbClr val="D3CDBD"/>
              </a:solidFill>
            </a:ln>
            <a:effectLst>
              <a:outerShdw blurRad="50800" dist="38100" dir="2700000" algn="tl" rotWithShape="0">
                <a:prstClr val="black">
                  <a:alpha val="40000"/>
                </a:prstClr>
              </a:outerShdw>
            </a:effectLst>
          </p:spPr>
        </p:pic>
        <p:sp>
          <p:nvSpPr>
            <p:cNvPr id="10" name="TextBox 9"/>
            <p:cNvSpPr txBox="1"/>
            <p:nvPr/>
          </p:nvSpPr>
          <p:spPr>
            <a:xfrm>
              <a:off x="4303437" y="4056714"/>
              <a:ext cx="1626915" cy="710552"/>
            </a:xfrm>
            <a:prstGeom prst="rect">
              <a:avLst/>
            </a:prstGeom>
            <a:noFill/>
          </p:spPr>
          <p:txBody>
            <a:bodyPr vert="horz" wrap="square" lIns="36000" tIns="108000" rIns="72000" bIns="108000" rtlCol="0" anchor="t" anchorCtr="0">
              <a:spAutoFit/>
            </a:bodyPr>
            <a:lstStyle/>
            <a:p>
              <a:pPr algn="ctr"/>
              <a:r>
                <a:rPr lang="en-GB" sz="1600" dirty="0">
                  <a:solidFill>
                    <a:srgbClr val="595959"/>
                  </a:solidFill>
                </a:rPr>
                <a:t>DIAGNOSTIC QUESTIONS</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80000">
              <a:off x="3931285" y="2076098"/>
              <a:ext cx="2527974" cy="1894650"/>
            </a:xfrm>
            <a:prstGeom prst="rect">
              <a:avLst/>
            </a:prstGeom>
            <a:ln w="6350">
              <a:solidFill>
                <a:schemeClr val="bg1">
                  <a:lumMod val="75000"/>
                </a:schemeClr>
              </a:solidFill>
            </a:ln>
            <a:effectLst>
              <a:outerShdw blurRad="50800" dist="38100" dir="2700000" algn="tl" rotWithShape="0">
                <a:prstClr val="black">
                  <a:alpha val="40000"/>
                </a:prstClr>
              </a:outerShdw>
            </a:effectLst>
          </p:spPr>
        </p:pic>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041" y="178801"/>
            <a:ext cx="2878847" cy="1131738"/>
          </a:xfrm>
          <a:prstGeom prst="rect">
            <a:avLst/>
          </a:prstGeom>
          <a:ln>
            <a:noFill/>
          </a:ln>
        </p:spPr>
      </p:pic>
      <p:grpSp>
        <p:nvGrpSpPr>
          <p:cNvPr id="40" name="Group 39"/>
          <p:cNvGrpSpPr/>
          <p:nvPr/>
        </p:nvGrpSpPr>
        <p:grpSpPr>
          <a:xfrm>
            <a:off x="2806708" y="1861031"/>
            <a:ext cx="2702400" cy="2960665"/>
            <a:chOff x="6294529" y="1806601"/>
            <a:chExt cx="2702400" cy="2960665"/>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83437">
              <a:off x="6294529" y="1806601"/>
              <a:ext cx="2702400" cy="2026800"/>
            </a:xfrm>
            <a:prstGeom prst="rect">
              <a:avLst/>
            </a:prstGeom>
            <a:ln w="6350">
              <a:solidFill>
                <a:srgbClr val="D3CDBD"/>
              </a:solidFill>
            </a:ln>
            <a:effectLst>
              <a:outerShdw blurRad="50800" dist="38100" dir="2700000" algn="tl" rotWithShape="0">
                <a:prstClr val="black">
                  <a:alpha val="40000"/>
                </a:prstClr>
              </a:outerShdw>
            </a:effectLst>
          </p:spPr>
        </p:pic>
        <p:sp>
          <p:nvSpPr>
            <p:cNvPr id="11" name="TextBox 10"/>
            <p:cNvSpPr txBox="1"/>
            <p:nvPr/>
          </p:nvSpPr>
          <p:spPr>
            <a:xfrm>
              <a:off x="6798664" y="4056714"/>
              <a:ext cx="1626915" cy="710552"/>
            </a:xfrm>
            <a:prstGeom prst="rect">
              <a:avLst/>
            </a:prstGeom>
            <a:noFill/>
          </p:spPr>
          <p:txBody>
            <a:bodyPr vert="horz" wrap="square" lIns="36000" tIns="108000" rIns="72000" bIns="108000" rtlCol="0" anchor="t" anchorCtr="0">
              <a:spAutoFit/>
            </a:bodyPr>
            <a:lstStyle/>
            <a:p>
              <a:pPr algn="ctr"/>
              <a:r>
                <a:rPr lang="en-GB" sz="1600" dirty="0">
                  <a:solidFill>
                    <a:srgbClr val="595959"/>
                  </a:solidFill>
                </a:rPr>
                <a:t>RESPONSE ACTIVITIES</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480000">
              <a:off x="6349451" y="2103135"/>
              <a:ext cx="2525341" cy="1895981"/>
            </a:xfrm>
            <a:prstGeom prst="rect">
              <a:avLst/>
            </a:prstGeom>
            <a:ln w="6350">
              <a:solidFill>
                <a:schemeClr val="bg1">
                  <a:lumMod val="75000"/>
                </a:schemeClr>
              </a:solidFill>
            </a:ln>
            <a:effectLst>
              <a:outerShdw blurRad="50800" dist="38100" dir="2700000" algn="tl" rotWithShape="0">
                <a:prstClr val="black">
                  <a:alpha val="40000"/>
                </a:prstClr>
              </a:outerShdw>
            </a:effectLst>
          </p:spPr>
        </p:pic>
      </p:grpSp>
      <p:grpSp>
        <p:nvGrpSpPr>
          <p:cNvPr id="38" name="Group 37"/>
          <p:cNvGrpSpPr/>
          <p:nvPr/>
        </p:nvGrpSpPr>
        <p:grpSpPr>
          <a:xfrm>
            <a:off x="5216989" y="1983029"/>
            <a:ext cx="3712782" cy="2838667"/>
            <a:chOff x="226923" y="1928599"/>
            <a:chExt cx="3712782" cy="2838667"/>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20000">
              <a:off x="292905" y="1928599"/>
              <a:ext cx="3646800" cy="1460347"/>
            </a:xfrm>
            <a:prstGeom prst="rect">
              <a:avLst/>
            </a:prstGeom>
            <a:ln w="6350">
              <a:solidFill>
                <a:schemeClr val="bg1">
                  <a:lumMod val="85000"/>
                </a:schemeClr>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360000">
              <a:off x="273796" y="2209783"/>
              <a:ext cx="3646800" cy="1503773"/>
            </a:xfrm>
            <a:prstGeom prst="rect">
              <a:avLst/>
            </a:prstGeom>
            <a:ln w="6350">
              <a:solidFill>
                <a:schemeClr val="bg1">
                  <a:lumMod val="85000"/>
                </a:schemeClr>
              </a:solidFill>
            </a:ln>
            <a:effectLst>
              <a:outerShdw blurRad="50800" dist="38100" dir="2700000" algn="tl" rotWithShape="0">
                <a:prstClr val="black">
                  <a:alpha val="40000"/>
                </a:prstClr>
              </a:outerShdw>
            </a:effectLst>
          </p:spPr>
        </p:pic>
        <p:sp>
          <p:nvSpPr>
            <p:cNvPr id="9" name="TextBox 8"/>
            <p:cNvSpPr txBox="1"/>
            <p:nvPr/>
          </p:nvSpPr>
          <p:spPr>
            <a:xfrm>
              <a:off x="1237365" y="4056714"/>
              <a:ext cx="1626915" cy="710552"/>
            </a:xfrm>
            <a:prstGeom prst="rect">
              <a:avLst/>
            </a:prstGeom>
            <a:noFill/>
          </p:spPr>
          <p:txBody>
            <a:bodyPr vert="horz" wrap="square" lIns="36000" tIns="108000" rIns="72000" bIns="108000" rtlCol="0" anchor="t" anchorCtr="0">
              <a:spAutoFit/>
            </a:bodyPr>
            <a:lstStyle/>
            <a:p>
              <a:pPr algn="ctr"/>
              <a:r>
                <a:rPr lang="en-GB" sz="1600" dirty="0">
                  <a:solidFill>
                    <a:srgbClr val="595959"/>
                  </a:solidFill>
                </a:rPr>
                <a:t>PROGRESSION TOOLKITS</a:t>
              </a:r>
            </a:p>
          </p:txBody>
        </p:sp>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480000">
              <a:off x="226923" y="2476248"/>
              <a:ext cx="3647799" cy="1539825"/>
            </a:xfrm>
            <a:prstGeom prst="rect">
              <a:avLst/>
            </a:prstGeom>
            <a:ln w="6350">
              <a:solidFill>
                <a:schemeClr val="bg1">
                  <a:lumMod val="75000"/>
                </a:schemeClr>
              </a:solidFill>
            </a:ln>
            <a:effectLst>
              <a:outerShdw blurRad="50800" dist="38100" dir="2700000" algn="tl" rotWithShape="0">
                <a:prstClr val="black">
                  <a:alpha val="40000"/>
                </a:prstClr>
              </a:outerShdw>
            </a:effectLst>
          </p:spPr>
        </p:pic>
      </p:grpSp>
      <p:sp>
        <p:nvSpPr>
          <p:cNvPr id="17" name="TextBox 16"/>
          <p:cNvSpPr txBox="1"/>
          <p:nvPr/>
        </p:nvSpPr>
        <p:spPr>
          <a:xfrm>
            <a:off x="1" y="4948486"/>
            <a:ext cx="9144000" cy="1002940"/>
          </a:xfrm>
          <a:prstGeom prst="rect">
            <a:avLst/>
          </a:prstGeom>
          <a:solidFill>
            <a:schemeClr val="bg1">
              <a:lumMod val="85000"/>
            </a:schemeClr>
          </a:solidFill>
        </p:spPr>
        <p:txBody>
          <a:bodyPr vert="horz" wrap="square" lIns="36000" tIns="108000" rIns="72000" bIns="108000" rtlCol="0" anchor="t" anchorCtr="0">
            <a:spAutoFit/>
          </a:bodyPr>
          <a:lstStyle/>
          <a:p>
            <a:pPr marL="361950" algn="ctr"/>
            <a:r>
              <a:rPr lang="en-GB" sz="2000" dirty="0">
                <a:solidFill>
                  <a:srgbClr val="333F48"/>
                </a:solidFill>
              </a:rPr>
              <a:t>…to help teachers develop </a:t>
            </a:r>
            <a:r>
              <a:rPr lang="en-GB" sz="2000" b="1" dirty="0">
                <a:solidFill>
                  <a:srgbClr val="006580"/>
                </a:solidFill>
              </a:rPr>
              <a:t>evidence-based practices</a:t>
            </a:r>
            <a:endParaRPr lang="en-GB" sz="2000" dirty="0">
              <a:solidFill>
                <a:srgbClr val="333F48"/>
              </a:solidFill>
            </a:endParaRPr>
          </a:p>
          <a:p>
            <a:pPr marL="361950" algn="ctr"/>
            <a:endParaRPr lang="en-GB" sz="1100" dirty="0">
              <a:solidFill>
                <a:srgbClr val="333F48"/>
              </a:solidFill>
            </a:endParaRPr>
          </a:p>
          <a:p>
            <a:pPr marL="361950" algn="ctr"/>
            <a:r>
              <a:rPr lang="en-GB" sz="2000" dirty="0">
                <a:solidFill>
                  <a:srgbClr val="333F48"/>
                </a:solidFill>
              </a:rPr>
              <a:t>…to test and consolidate students’ understanding of </a:t>
            </a:r>
            <a:r>
              <a:rPr lang="en-GB" sz="2000" b="1" dirty="0">
                <a:solidFill>
                  <a:srgbClr val="006580"/>
                </a:solidFill>
              </a:rPr>
              <a:t>key concepts</a:t>
            </a:r>
            <a:r>
              <a:rPr lang="en-GB" sz="2000" dirty="0">
                <a:solidFill>
                  <a:srgbClr val="333F48"/>
                </a:solidFill>
              </a:rPr>
              <a:t> in science.</a:t>
            </a:r>
          </a:p>
        </p:txBody>
      </p:sp>
      <p:sp>
        <p:nvSpPr>
          <p:cNvPr id="2" name="Rectangle 1"/>
          <p:cNvSpPr/>
          <p:nvPr/>
        </p:nvSpPr>
        <p:spPr>
          <a:xfrm>
            <a:off x="0" y="6335138"/>
            <a:ext cx="9144000" cy="52286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6254946" y="51882"/>
            <a:ext cx="1404000" cy="1404000"/>
            <a:chOff x="7057510" y="277365"/>
            <a:chExt cx="1404000" cy="1404000"/>
          </a:xfrm>
        </p:grpSpPr>
        <p:sp>
          <p:nvSpPr>
            <p:cNvPr id="28" name="Oval 27"/>
            <p:cNvSpPr>
              <a:spLocks noChangeAspect="1"/>
            </p:cNvSpPr>
            <p:nvPr/>
          </p:nvSpPr>
          <p:spPr>
            <a:xfrm>
              <a:off x="7057510" y="277365"/>
              <a:ext cx="1404000" cy="1404000"/>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Text Box 29"/>
            <p:cNvSpPr txBox="1"/>
            <p:nvPr/>
          </p:nvSpPr>
          <p:spPr>
            <a:xfrm>
              <a:off x="7059423" y="527515"/>
              <a:ext cx="1400175" cy="903700"/>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All based</a:t>
              </a:r>
            </a:p>
            <a:p>
              <a:pPr algn="ctr">
                <a:spcAft>
                  <a:spcPts val="0"/>
                </a:spcAft>
              </a:pPr>
              <a:r>
                <a:rPr lang="en-GB"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on research evidence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7" name="Group 36"/>
          <p:cNvGrpSpPr/>
          <p:nvPr/>
        </p:nvGrpSpPr>
        <p:grpSpPr>
          <a:xfrm>
            <a:off x="4853148" y="51882"/>
            <a:ext cx="1412974" cy="1404000"/>
            <a:chOff x="3995690" y="42595"/>
            <a:chExt cx="1412974" cy="1404000"/>
          </a:xfrm>
        </p:grpSpPr>
        <p:sp>
          <p:nvSpPr>
            <p:cNvPr id="25" name="Oval 24"/>
            <p:cNvSpPr>
              <a:spLocks noChangeAspect="1"/>
            </p:cNvSpPr>
            <p:nvPr/>
          </p:nvSpPr>
          <p:spPr>
            <a:xfrm>
              <a:off x="3995690" y="42595"/>
              <a:ext cx="1404000" cy="1404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Text Box 29"/>
            <p:cNvSpPr txBox="1"/>
            <p:nvPr/>
          </p:nvSpPr>
          <p:spPr>
            <a:xfrm>
              <a:off x="4008489" y="287528"/>
              <a:ext cx="1400175" cy="903700"/>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Hundreds</a:t>
              </a:r>
            </a:p>
            <a:p>
              <a:pPr algn="ctr">
                <a:spcAft>
                  <a:spcPts val="0"/>
                </a:spcAft>
              </a:pPr>
              <a:r>
                <a:rPr lang="en-GB" b="1" dirty="0">
                  <a:solidFill>
                    <a:srgbClr val="006580"/>
                  </a:solidFill>
                  <a:latin typeface="Calibri" panose="020F0502020204030204" pitchFamily="34" charset="0"/>
                  <a:ea typeface="Calibri" panose="020F0502020204030204" pitchFamily="34" charset="0"/>
                  <a:cs typeface="Times New Roman" panose="02020603050405020304" pitchFamily="18" charset="0"/>
                </a:rPr>
                <a:t>o</a:t>
              </a:r>
              <a:r>
                <a:rPr lang="en-GB"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f</a:t>
              </a:r>
            </a:p>
            <a:p>
              <a:pPr algn="ctr">
                <a:spcAft>
                  <a:spcPts val="0"/>
                </a:spcAft>
              </a:pPr>
              <a:r>
                <a:rPr lang="en-GB"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resources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Group 14"/>
          <p:cNvGrpSpPr/>
          <p:nvPr/>
        </p:nvGrpSpPr>
        <p:grpSpPr>
          <a:xfrm>
            <a:off x="7658657" y="51882"/>
            <a:ext cx="1404000" cy="1404000"/>
            <a:chOff x="7815100" y="72576"/>
            <a:chExt cx="1404000" cy="1404000"/>
          </a:xfrm>
        </p:grpSpPr>
        <p:sp>
          <p:nvSpPr>
            <p:cNvPr id="34" name="Oval 33"/>
            <p:cNvSpPr>
              <a:spLocks noChangeAspect="1"/>
            </p:cNvSpPr>
            <p:nvPr/>
          </p:nvSpPr>
          <p:spPr>
            <a:xfrm>
              <a:off x="7815100" y="72576"/>
              <a:ext cx="1404000" cy="1404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Text Box 29"/>
            <p:cNvSpPr txBox="1"/>
            <p:nvPr/>
          </p:nvSpPr>
          <p:spPr>
            <a:xfrm>
              <a:off x="7817013" y="322726"/>
              <a:ext cx="1400175" cy="903700"/>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ONLINE, OPEN-ACCESS &amp; FREE!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1" name="Picture 30">
            <a:extLst>
              <a:ext uri="{FF2B5EF4-FFF2-40B4-BE49-F238E27FC236}">
                <a16:creationId xmlns:a16="http://schemas.microsoft.com/office/drawing/2014/main" id="{FE19BADC-FDF3-4A0A-8382-EAEE738C864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3612" y="6245586"/>
            <a:ext cx="1279941" cy="539328"/>
          </a:xfrm>
          <a:prstGeom prst="rect">
            <a:avLst/>
          </a:prstGeom>
        </p:spPr>
      </p:pic>
      <p:pic>
        <p:nvPicPr>
          <p:cNvPr id="32" name="Picture 31">
            <a:extLst>
              <a:ext uri="{FF2B5EF4-FFF2-40B4-BE49-F238E27FC236}">
                <a16:creationId xmlns:a16="http://schemas.microsoft.com/office/drawing/2014/main" id="{87C9960E-A779-49E4-97FE-8F1C3D0D2BF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87867" y="6299340"/>
            <a:ext cx="1125703" cy="431821"/>
          </a:xfrm>
          <a:prstGeom prst="rect">
            <a:avLst/>
          </a:prstGeom>
        </p:spPr>
      </p:pic>
      <p:pic>
        <p:nvPicPr>
          <p:cNvPr id="33" name="Picture 32">
            <a:extLst>
              <a:ext uri="{FF2B5EF4-FFF2-40B4-BE49-F238E27FC236}">
                <a16:creationId xmlns:a16="http://schemas.microsoft.com/office/drawing/2014/main" id="{963BECD0-026F-4D00-9488-61BD2438548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70344" y="6335250"/>
            <a:ext cx="2100732" cy="360000"/>
          </a:xfrm>
          <a:prstGeom prst="rect">
            <a:avLst/>
          </a:prstGeom>
        </p:spPr>
      </p:pic>
      <p:pic>
        <p:nvPicPr>
          <p:cNvPr id="35" name="Picture 34">
            <a:extLst>
              <a:ext uri="{FF2B5EF4-FFF2-40B4-BE49-F238E27FC236}">
                <a16:creationId xmlns:a16="http://schemas.microsoft.com/office/drawing/2014/main" id="{F590AE6B-8255-4AA9-BAEB-5B0044079FD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38776" y="6290595"/>
            <a:ext cx="1050326" cy="449310"/>
          </a:xfrm>
          <a:prstGeom prst="rect">
            <a:avLst/>
          </a:prstGeom>
        </p:spPr>
      </p:pic>
      <p:pic>
        <p:nvPicPr>
          <p:cNvPr id="41" name="Picture 40" descr="Logo, icon&#10;&#10;Description automatically generated">
            <a:extLst>
              <a:ext uri="{FF2B5EF4-FFF2-40B4-BE49-F238E27FC236}">
                <a16:creationId xmlns:a16="http://schemas.microsoft.com/office/drawing/2014/main" id="{E759596A-0493-43BC-A46E-B80F24B810ED}"/>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6530361" y="6263250"/>
            <a:ext cx="791624" cy="504000"/>
          </a:xfrm>
          <a:prstGeom prst="rect">
            <a:avLst/>
          </a:prstGeom>
        </p:spPr>
      </p:pic>
    </p:spTree>
    <p:extLst>
      <p:ext uri="{BB962C8B-B14F-4D97-AF65-F5344CB8AC3E}">
        <p14:creationId xmlns:p14="http://schemas.microsoft.com/office/powerpoint/2010/main" val="90214567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3" y="645638"/>
            <a:ext cx="9150889" cy="6212362"/>
          </a:xfrm>
          <a:prstGeom prst="rect">
            <a:avLst/>
          </a:prstGeom>
        </p:spPr>
      </p:pic>
      <p:sp>
        <p:nvSpPr>
          <p:cNvPr id="24" name="Title 1"/>
          <p:cNvSpPr txBox="1">
            <a:spLocks/>
          </p:cNvSpPr>
          <p:nvPr/>
        </p:nvSpPr>
        <p:spPr>
          <a:xfrm>
            <a:off x="143751" y="26336"/>
            <a:ext cx="8820737" cy="57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defRPr/>
            </a:pPr>
            <a:r>
              <a:rPr lang="en-US" dirty="0"/>
              <a:t>Grape expectations</a:t>
            </a:r>
            <a:endParaRPr lang="en-GB" dirty="0"/>
          </a:p>
        </p:txBody>
      </p:sp>
      <p:sp>
        <p:nvSpPr>
          <p:cNvPr id="25" name="Text Placeholder 16"/>
          <p:cNvSpPr txBox="1">
            <a:spLocks/>
          </p:cNvSpPr>
          <p:nvPr/>
        </p:nvSpPr>
        <p:spPr>
          <a:xfrm>
            <a:off x="398712" y="1585623"/>
            <a:ext cx="5407002" cy="983731"/>
          </a:xfrm>
          <a:prstGeom prst="rect">
            <a:avLst/>
          </a:prstGeom>
          <a:noFill/>
          <a:ln>
            <a:noFill/>
          </a:ln>
        </p:spPr>
        <p:txBody>
          <a:bodyPr vert="horz" wrap="square" lIns="91440" tIns="45720" rIns="91440" bIns="45720" rtlCol="0">
            <a:sp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ct val="20000"/>
              </a:spcBef>
              <a:spcAft>
                <a:spcPts val="0"/>
              </a:spcAft>
              <a:buClrTx/>
              <a:buSzTx/>
              <a:buFont typeface="+mj-lt"/>
              <a:buNone/>
              <a:tabLst/>
              <a:defRPr/>
            </a:pPr>
            <a:r>
              <a:rPr kumimoji="0" lang="en-US" sz="16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Predict</a:t>
            </a:r>
          </a:p>
          <a:p>
            <a:pPr lvl="0">
              <a:defRPr/>
            </a:pPr>
            <a:r>
              <a:rPr lang="en-GB" sz="1600" dirty="0"/>
              <a:t>What will happen when grapes are put into cooking oil?</a:t>
            </a:r>
            <a:endParaRPr kumimoji="0" lang="en-US" sz="1600" b="0" i="0" u="none" strike="noStrike" kern="1200" cap="none" spc="0" normalizeH="0" baseline="0" noProof="0" dirty="0">
              <a:ln>
                <a:noFill/>
              </a:ln>
              <a:effectLst/>
              <a:uLnTx/>
              <a:uFillTx/>
            </a:endParaRPr>
          </a:p>
        </p:txBody>
      </p:sp>
      <p:sp>
        <p:nvSpPr>
          <p:cNvPr id="38" name="Text Placeholder 16"/>
          <p:cNvSpPr txBox="1">
            <a:spLocks/>
          </p:cNvSpPr>
          <p:nvPr/>
        </p:nvSpPr>
        <p:spPr>
          <a:xfrm>
            <a:off x="398711" y="2726699"/>
            <a:ext cx="5407002" cy="703013"/>
          </a:xfrm>
          <a:prstGeom prst="rect">
            <a:avLst/>
          </a:prstGeom>
          <a:noFill/>
          <a:ln>
            <a:noFill/>
          </a:ln>
        </p:spPr>
        <p:txBody>
          <a:bodyPr vert="horz" wrap="square" lIns="91440" tIns="45720" rIns="91440" bIns="45720" rtlCol="0">
            <a:sp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ct val="20000"/>
              </a:spcBef>
              <a:spcAft>
                <a:spcPts val="0"/>
              </a:spcAft>
              <a:buClrTx/>
              <a:buSzTx/>
              <a:buFont typeface="+mj-lt"/>
              <a:buNone/>
              <a:tabLst/>
              <a:defRPr/>
            </a:pPr>
            <a:r>
              <a:rPr kumimoji="0" lang="en-US" sz="16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Explain</a:t>
            </a:r>
          </a:p>
          <a:p>
            <a:pPr lvl="0">
              <a:defRPr/>
            </a:pPr>
            <a:r>
              <a:rPr lang="en-GB" sz="1600" dirty="0"/>
              <a:t>Explain why you think this will happen.</a:t>
            </a:r>
          </a:p>
        </p:txBody>
      </p:sp>
      <p:sp>
        <p:nvSpPr>
          <p:cNvPr id="39" name="Text Placeholder 16"/>
          <p:cNvSpPr txBox="1">
            <a:spLocks/>
          </p:cNvSpPr>
          <p:nvPr/>
        </p:nvSpPr>
        <p:spPr>
          <a:xfrm>
            <a:off x="398713" y="828675"/>
            <a:ext cx="8565775" cy="818129"/>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GB" sz="1600" dirty="0"/>
              <a:t>Grapes sink in tap water.</a:t>
            </a:r>
          </a:p>
          <a:p>
            <a:pPr lvl="0">
              <a:defRPr/>
            </a:pPr>
            <a:r>
              <a:rPr lang="en-GB" sz="1600" dirty="0"/>
              <a:t>Cooking oil floats on tap water.</a:t>
            </a:r>
          </a:p>
        </p:txBody>
      </p:sp>
      <p:sp>
        <p:nvSpPr>
          <p:cNvPr id="40" name="Text Placeholder 16"/>
          <p:cNvSpPr txBox="1">
            <a:spLocks/>
          </p:cNvSpPr>
          <p:nvPr/>
        </p:nvSpPr>
        <p:spPr>
          <a:xfrm>
            <a:off x="398713" y="4178575"/>
            <a:ext cx="5407002" cy="703013"/>
          </a:xfrm>
          <a:prstGeom prst="rect">
            <a:avLst/>
          </a:prstGeom>
          <a:noFill/>
          <a:ln>
            <a:noFill/>
          </a:ln>
        </p:spPr>
        <p:txBody>
          <a:bodyPr vert="horz" wrap="square" lIns="91440" tIns="45720" rIns="91440" bIns="45720" rtlCol="0">
            <a:sp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ct val="20000"/>
              </a:spcBef>
              <a:spcAft>
                <a:spcPts val="0"/>
              </a:spcAft>
              <a:buClrTx/>
              <a:buSzTx/>
              <a:buFont typeface="+mj-lt"/>
              <a:buNone/>
              <a:tabLst/>
              <a:defRPr/>
            </a:pPr>
            <a:r>
              <a:rPr kumimoji="0" lang="en-US" sz="16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Observe</a:t>
            </a:r>
          </a:p>
          <a:p>
            <a:pPr lvl="0">
              <a:defRPr/>
            </a:pPr>
            <a:r>
              <a:rPr lang="en-GB" sz="1600" dirty="0"/>
              <a:t>Describe what you see.</a:t>
            </a:r>
          </a:p>
        </p:txBody>
      </p:sp>
      <p:sp>
        <p:nvSpPr>
          <p:cNvPr id="41" name="Text Placeholder 16"/>
          <p:cNvSpPr txBox="1">
            <a:spLocks/>
          </p:cNvSpPr>
          <p:nvPr/>
        </p:nvSpPr>
        <p:spPr>
          <a:xfrm>
            <a:off x="398712" y="5005490"/>
            <a:ext cx="5407001" cy="1313693"/>
          </a:xfrm>
          <a:prstGeom prst="rect">
            <a:avLst/>
          </a:prstGeom>
          <a:noFill/>
          <a:ln>
            <a:noFill/>
          </a:ln>
        </p:spPr>
        <p:txBody>
          <a:bodyPr vert="horz" wrap="square" lIns="91440" tIns="45720" rIns="91440" bIns="45720" rtlCol="0">
            <a:sp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ct val="20000"/>
              </a:spcBef>
              <a:spcAft>
                <a:spcPts val="0"/>
              </a:spcAft>
              <a:buClrTx/>
              <a:buSzTx/>
              <a:buFont typeface="+mj-lt"/>
              <a:buNone/>
              <a:tabLst/>
              <a:defRPr/>
            </a:pPr>
            <a:r>
              <a:rPr kumimoji="0" lang="en-US" sz="16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Explain</a:t>
            </a:r>
          </a:p>
          <a:p>
            <a:pPr lvl="0">
              <a:defRPr/>
            </a:pPr>
            <a:r>
              <a:rPr lang="en-GB" sz="1600" dirty="0"/>
              <a:t>Were your prediction and explanation correct?</a:t>
            </a:r>
          </a:p>
          <a:p>
            <a:pPr lvl="0">
              <a:defRPr/>
            </a:pPr>
            <a:r>
              <a:rPr lang="en-GB" sz="1600" dirty="0"/>
              <a:t>Try to improve your first explanation to explain what happens more clearly.</a:t>
            </a:r>
          </a:p>
        </p:txBody>
      </p:sp>
      <p:sp>
        <p:nvSpPr>
          <p:cNvPr id="42" name="Text Placeholder 16"/>
          <p:cNvSpPr txBox="1">
            <a:spLocks/>
          </p:cNvSpPr>
          <p:nvPr/>
        </p:nvSpPr>
        <p:spPr>
          <a:xfrm>
            <a:off x="398711" y="3587057"/>
            <a:ext cx="5407002" cy="445447"/>
          </a:xfrm>
          <a:prstGeom prst="rect">
            <a:avLst/>
          </a:prstGeom>
          <a:solidFill>
            <a:srgbClr val="FAFAEA"/>
          </a:solidFill>
          <a:ln>
            <a:solidFill>
              <a:schemeClr val="tx2">
                <a:lumMod val="50000"/>
              </a:schemeClr>
            </a:solidFill>
          </a:ln>
        </p:spPr>
        <p:txBody>
          <a:bodyPr vert="horz" wrap="square" lIns="91440" tIns="45720" rIns="91440" bIns="45720" rtlCol="0" anchor="ctr" anchorCtr="0">
            <a:no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defRPr/>
            </a:pPr>
            <a:r>
              <a:rPr lang="en-GB" sz="1600" b="1" dirty="0"/>
              <a:t>Watch the demonstration</a:t>
            </a:r>
          </a:p>
        </p:txBody>
      </p:sp>
      <p:grpSp>
        <p:nvGrpSpPr>
          <p:cNvPr id="16" name="Group 15"/>
          <p:cNvGrpSpPr/>
          <p:nvPr/>
        </p:nvGrpSpPr>
        <p:grpSpPr>
          <a:xfrm>
            <a:off x="5392427" y="1206055"/>
            <a:ext cx="3677913" cy="1959312"/>
            <a:chOff x="4882406" y="790176"/>
            <a:chExt cx="3677913" cy="1959312"/>
          </a:xfrm>
        </p:grpSpPr>
        <p:pic>
          <p:nvPicPr>
            <p:cNvPr id="17" name="Picture 16"/>
            <p:cNvPicPr>
              <a:picLocks noChangeAspect="1"/>
            </p:cNvPicPr>
            <p:nvPr/>
          </p:nvPicPr>
          <p:blipFill rotWithShape="1">
            <a:blip r:embed="rId4"/>
            <a:srcRect r="49400"/>
            <a:stretch/>
          </p:blipFill>
          <p:spPr>
            <a:xfrm>
              <a:off x="4882406" y="790176"/>
              <a:ext cx="1940668" cy="1959312"/>
            </a:xfrm>
            <a:prstGeom prst="rect">
              <a:avLst/>
            </a:prstGeom>
          </p:spPr>
        </p:pic>
        <p:pic>
          <p:nvPicPr>
            <p:cNvPr id="18" name="Picture 17"/>
            <p:cNvPicPr>
              <a:picLocks noChangeAspect="1"/>
            </p:cNvPicPr>
            <p:nvPr/>
          </p:nvPicPr>
          <p:blipFill rotWithShape="1">
            <a:blip r:embed="rId4"/>
            <a:srcRect l="47000"/>
            <a:stretch/>
          </p:blipFill>
          <p:spPr>
            <a:xfrm>
              <a:off x="6558373" y="814039"/>
              <a:ext cx="2001946" cy="1929652"/>
            </a:xfrm>
            <a:prstGeom prst="rect">
              <a:avLst/>
            </a:prstGeom>
          </p:spPr>
        </p:pic>
      </p:grpSp>
      <p:grpSp>
        <p:nvGrpSpPr>
          <p:cNvPr id="35" name="Group 34"/>
          <p:cNvGrpSpPr/>
          <p:nvPr/>
        </p:nvGrpSpPr>
        <p:grpSpPr>
          <a:xfrm>
            <a:off x="7734589" y="64652"/>
            <a:ext cx="1400175" cy="1259840"/>
            <a:chOff x="5239039" y="3295015"/>
            <a:chExt cx="1400175" cy="1259840"/>
          </a:xfrm>
        </p:grpSpPr>
        <p:sp>
          <p:nvSpPr>
            <p:cNvPr id="36" name="Oval 35"/>
            <p:cNvSpPr>
              <a:spLocks noChangeAspect="1"/>
            </p:cNvSpPr>
            <p:nvPr/>
          </p:nvSpPr>
          <p:spPr>
            <a:xfrm>
              <a:off x="5314950" y="3295015"/>
              <a:ext cx="1259840" cy="1259840"/>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Text Box 29"/>
            <p:cNvSpPr txBox="1"/>
            <p:nvPr/>
          </p:nvSpPr>
          <p:spPr>
            <a:xfrm>
              <a:off x="5239039" y="3796087"/>
              <a:ext cx="1400175" cy="288147"/>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sz="1400"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PEOE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6362761" y="3648096"/>
            <a:ext cx="2199621" cy="2633509"/>
            <a:chOff x="5524374" y="3474863"/>
            <a:chExt cx="2199621" cy="2633509"/>
          </a:xfrm>
        </p:grpSpPr>
        <p:pic>
          <p:nvPicPr>
            <p:cNvPr id="20" name="Picture 19"/>
            <p:cNvPicPr>
              <a:picLocks noChangeAspect="1"/>
            </p:cNvPicPr>
            <p:nvPr/>
          </p:nvPicPr>
          <p:blipFill>
            <a:blip r:embed="rId5"/>
            <a:stretch>
              <a:fillRect/>
            </a:stretch>
          </p:blipFill>
          <p:spPr>
            <a:xfrm>
              <a:off x="5524374" y="3474863"/>
              <a:ext cx="2199621" cy="2633509"/>
            </a:xfrm>
            <a:prstGeom prst="rect">
              <a:avLst/>
            </a:prstGeom>
          </p:spPr>
        </p:pic>
        <p:sp>
          <p:nvSpPr>
            <p:cNvPr id="21" name="TextBox 20"/>
            <p:cNvSpPr txBox="1"/>
            <p:nvPr/>
          </p:nvSpPr>
          <p:spPr>
            <a:xfrm>
              <a:off x="5738359" y="4280658"/>
              <a:ext cx="1771650" cy="769441"/>
            </a:xfrm>
            <a:prstGeom prst="rect">
              <a:avLst/>
            </a:prstGeom>
            <a:noFill/>
          </p:spPr>
          <p:txBody>
            <a:bodyPr wrap="square" rtlCol="0">
              <a:spAutoFit/>
            </a:bodyPr>
            <a:lstStyle/>
            <a:p>
              <a:pPr algn="ctr"/>
              <a:r>
                <a:rPr lang="en-GB" sz="4400" b="1" dirty="0">
                  <a:solidFill>
                    <a:srgbClr val="C00000"/>
                  </a:solidFill>
                  <a:latin typeface="Verdana" panose="020B0604030504040204" pitchFamily="34" charset="0"/>
                  <a:ea typeface="Verdana" panose="020B0604030504040204" pitchFamily="34" charset="0"/>
                </a:rPr>
                <a:t>?</a:t>
              </a:r>
            </a:p>
          </p:txBody>
        </p:sp>
      </p:grpSp>
    </p:spTree>
    <p:extLst>
      <p:ext uri="{BB962C8B-B14F-4D97-AF65-F5344CB8AC3E}">
        <p14:creationId xmlns:p14="http://schemas.microsoft.com/office/powerpoint/2010/main" val="49915847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38"/>
            <a:ext cx="9144000" cy="52286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B931AD8-26FA-4231-8C91-087F0E77CC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54" b="24434"/>
          <a:stretch/>
        </p:blipFill>
        <p:spPr>
          <a:xfrm>
            <a:off x="4445489" y="4064384"/>
            <a:ext cx="2634344" cy="818197"/>
          </a:xfrm>
          <a:prstGeom prst="rect">
            <a:avLst/>
          </a:prstGeom>
          <a:ln>
            <a:noFill/>
          </a:ln>
        </p:spPr>
      </p:pic>
      <p:sp>
        <p:nvSpPr>
          <p:cNvPr id="5" name="TextBox 4"/>
          <p:cNvSpPr txBox="1"/>
          <p:nvPr/>
        </p:nvSpPr>
        <p:spPr>
          <a:xfrm>
            <a:off x="6604825" y="4151468"/>
            <a:ext cx="2015348" cy="956773"/>
          </a:xfrm>
          <a:prstGeom prst="rect">
            <a:avLst/>
          </a:prstGeom>
          <a:noFill/>
        </p:spPr>
        <p:txBody>
          <a:bodyPr vert="horz" wrap="square" lIns="36000" tIns="108000" rIns="72000" bIns="108000" rtlCol="0" anchor="t" anchorCtr="0">
            <a:spAutoFit/>
          </a:bodyPr>
          <a:lstStyle/>
          <a:p>
            <a:pPr algn="r"/>
            <a:r>
              <a:rPr lang="en-GB" sz="4800" b="1" dirty="0"/>
              <a:t>team</a:t>
            </a:r>
            <a:endParaRPr lang="en-GB" sz="4800" b="1" dirty="0">
              <a:solidFill>
                <a:schemeClr val="tx1"/>
              </a:solidFill>
            </a:endParaRPr>
          </a:p>
        </p:txBody>
      </p:sp>
      <p:sp>
        <p:nvSpPr>
          <p:cNvPr id="7" name="Rectangle 6"/>
          <p:cNvSpPr/>
          <p:nvPr/>
        </p:nvSpPr>
        <p:spPr>
          <a:xfrm rot="5400000">
            <a:off x="6138000" y="2240312"/>
            <a:ext cx="108000" cy="5904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extBox 5"/>
          <p:cNvSpPr txBox="1"/>
          <p:nvPr/>
        </p:nvSpPr>
        <p:spPr>
          <a:xfrm>
            <a:off x="2224556" y="4151468"/>
            <a:ext cx="2015348" cy="956773"/>
          </a:xfrm>
          <a:prstGeom prst="rect">
            <a:avLst/>
          </a:prstGeom>
          <a:noFill/>
        </p:spPr>
        <p:txBody>
          <a:bodyPr vert="horz" wrap="square" lIns="36000" tIns="108000" rIns="72000" bIns="108000" rtlCol="0" anchor="t" anchorCtr="0">
            <a:spAutoFit/>
          </a:bodyPr>
          <a:lstStyle/>
          <a:p>
            <a:pPr algn="r"/>
            <a:r>
              <a:rPr lang="en-GB" sz="4800" b="1" dirty="0"/>
              <a:t>The</a:t>
            </a:r>
            <a:endParaRPr lang="en-GB" sz="4800" b="1" dirty="0">
              <a:solidFill>
                <a:schemeClr val="tx1"/>
              </a:solidFill>
            </a:endParaRPr>
          </a:p>
        </p:txBody>
      </p:sp>
    </p:spTree>
    <p:extLst>
      <p:ext uri="{BB962C8B-B14F-4D97-AF65-F5344CB8AC3E}">
        <p14:creationId xmlns:p14="http://schemas.microsoft.com/office/powerpoint/2010/main" val="33098663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2474-77B9-4CAF-A534-FFC222EDB58C}"/>
              </a:ext>
            </a:extLst>
          </p:cNvPr>
          <p:cNvSpPr>
            <a:spLocks noGrp="1"/>
          </p:cNvSpPr>
          <p:nvPr>
            <p:ph type="title"/>
          </p:nvPr>
        </p:nvSpPr>
        <p:spPr/>
        <p:txBody>
          <a:bodyPr/>
          <a:lstStyle/>
          <a:p>
            <a:r>
              <a:rPr lang="en-GB" dirty="0"/>
              <a:t>Funding and publication</a:t>
            </a:r>
          </a:p>
        </p:txBody>
      </p:sp>
      <p:pic>
        <p:nvPicPr>
          <p:cNvPr id="3" name="Picture 2">
            <a:extLst>
              <a:ext uri="{FF2B5EF4-FFF2-40B4-BE49-F238E27FC236}">
                <a16:creationId xmlns:a16="http://schemas.microsoft.com/office/drawing/2014/main" id="{FC12843F-F77B-4F36-8362-44DDD9D4CE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145" y="1496258"/>
            <a:ext cx="2568424" cy="1082255"/>
          </a:xfrm>
          <a:prstGeom prst="rect">
            <a:avLst/>
          </a:prstGeom>
        </p:spPr>
      </p:pic>
      <p:sp>
        <p:nvSpPr>
          <p:cNvPr id="4" name="Content Placeholder 2">
            <a:extLst>
              <a:ext uri="{FF2B5EF4-FFF2-40B4-BE49-F238E27FC236}">
                <a16:creationId xmlns:a16="http://schemas.microsoft.com/office/drawing/2014/main" id="{5481676B-EA5F-4C82-B4F7-56B8B9642F33}"/>
              </a:ext>
            </a:extLst>
          </p:cNvPr>
          <p:cNvSpPr txBox="1">
            <a:spLocks/>
          </p:cNvSpPr>
          <p:nvPr/>
        </p:nvSpPr>
        <p:spPr>
          <a:xfrm>
            <a:off x="4033365" y="5029634"/>
            <a:ext cx="4316490" cy="58477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rgbClr val="333F48"/>
                </a:solidFill>
              </a:rPr>
              <a:t>We are providing </a:t>
            </a:r>
            <a:r>
              <a:rPr lang="en-GB" sz="1600" b="1" dirty="0">
                <a:solidFill>
                  <a:srgbClr val="006580"/>
                </a:solidFill>
              </a:rPr>
              <a:t>FREE</a:t>
            </a:r>
            <a:r>
              <a:rPr lang="en-GB" sz="1600" dirty="0">
                <a:solidFill>
                  <a:srgbClr val="333F48"/>
                </a:solidFill>
              </a:rPr>
              <a:t> online access to the BEST resources in collaboration with </a:t>
            </a:r>
            <a:r>
              <a:rPr lang="en-GB" sz="1600" b="1" dirty="0">
                <a:solidFill>
                  <a:srgbClr val="006580"/>
                </a:solidFill>
              </a:rPr>
              <a:t>STEM Learning</a:t>
            </a:r>
            <a:r>
              <a:rPr lang="en-GB" sz="1600" dirty="0">
                <a:solidFill>
                  <a:srgbClr val="333F48"/>
                </a:solidFill>
              </a:rPr>
              <a:t>.</a:t>
            </a:r>
          </a:p>
        </p:txBody>
      </p:sp>
      <p:pic>
        <p:nvPicPr>
          <p:cNvPr id="5" name="Picture 4">
            <a:extLst>
              <a:ext uri="{FF2B5EF4-FFF2-40B4-BE49-F238E27FC236}">
                <a16:creationId xmlns:a16="http://schemas.microsoft.com/office/drawing/2014/main" id="{76615477-7444-424F-BA9A-AA29CDDB92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493" y="4916970"/>
            <a:ext cx="1893728" cy="810103"/>
          </a:xfrm>
          <a:prstGeom prst="rect">
            <a:avLst/>
          </a:prstGeom>
        </p:spPr>
      </p:pic>
      <p:sp>
        <p:nvSpPr>
          <p:cNvPr id="6" name="Content Placeholder 2">
            <a:extLst>
              <a:ext uri="{FF2B5EF4-FFF2-40B4-BE49-F238E27FC236}">
                <a16:creationId xmlns:a16="http://schemas.microsoft.com/office/drawing/2014/main" id="{292C65B5-09E9-487A-923B-FC48576A4AF8}"/>
              </a:ext>
            </a:extLst>
          </p:cNvPr>
          <p:cNvSpPr txBox="1">
            <a:spLocks/>
          </p:cNvSpPr>
          <p:nvPr/>
        </p:nvSpPr>
        <p:spPr>
          <a:xfrm>
            <a:off x="4033365" y="1744998"/>
            <a:ext cx="4151390" cy="584775"/>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rgbClr val="333F48"/>
                </a:solidFill>
              </a:rPr>
              <a:t>The </a:t>
            </a:r>
            <a:r>
              <a:rPr lang="en-GB" sz="1600" b="1" dirty="0">
                <a:solidFill>
                  <a:srgbClr val="006580"/>
                </a:solidFill>
              </a:rPr>
              <a:t>Salters’ Institute</a:t>
            </a:r>
            <a:r>
              <a:rPr lang="en-GB" sz="1600" dirty="0">
                <a:solidFill>
                  <a:srgbClr val="333F48"/>
                </a:solidFill>
              </a:rPr>
              <a:t> has been proud to fully fund the BEST project since it began in 2016. </a:t>
            </a:r>
          </a:p>
        </p:txBody>
      </p:sp>
      <p:pic>
        <p:nvPicPr>
          <p:cNvPr id="7" name="Picture 6" descr="Logo, icon&#10;&#10;Description automatically generated">
            <a:extLst>
              <a:ext uri="{FF2B5EF4-FFF2-40B4-BE49-F238E27FC236}">
                <a16:creationId xmlns:a16="http://schemas.microsoft.com/office/drawing/2014/main" id="{9979C7A4-79F4-429F-AF13-38D8A56B460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93930" y="3237589"/>
            <a:ext cx="1568854" cy="998836"/>
          </a:xfrm>
          <a:prstGeom prst="rect">
            <a:avLst/>
          </a:prstGeom>
        </p:spPr>
      </p:pic>
      <p:sp>
        <p:nvSpPr>
          <p:cNvPr id="8" name="Content Placeholder 2">
            <a:extLst>
              <a:ext uri="{FF2B5EF4-FFF2-40B4-BE49-F238E27FC236}">
                <a16:creationId xmlns:a16="http://schemas.microsoft.com/office/drawing/2014/main" id="{F47258BE-EC4C-4E46-8EA0-1DCCFA29483B}"/>
              </a:ext>
            </a:extLst>
          </p:cNvPr>
          <p:cNvSpPr txBox="1">
            <a:spLocks/>
          </p:cNvSpPr>
          <p:nvPr/>
        </p:nvSpPr>
        <p:spPr>
          <a:xfrm>
            <a:off x="4033365" y="3444620"/>
            <a:ext cx="4151390" cy="584775"/>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rgbClr val="333F48"/>
                </a:solidFill>
              </a:rPr>
              <a:t>The </a:t>
            </a:r>
            <a:r>
              <a:rPr lang="en-GB" sz="1600" b="1" dirty="0">
                <a:solidFill>
                  <a:srgbClr val="006580"/>
                </a:solidFill>
              </a:rPr>
              <a:t>Institute of Physics</a:t>
            </a:r>
            <a:r>
              <a:rPr lang="en-GB" sz="1600" dirty="0">
                <a:solidFill>
                  <a:srgbClr val="333F48"/>
                </a:solidFill>
              </a:rPr>
              <a:t> is now a co-funder of BEST, having supported the project since 2021.</a:t>
            </a:r>
          </a:p>
        </p:txBody>
      </p:sp>
    </p:spTree>
    <p:extLst>
      <p:ext uri="{BB962C8B-B14F-4D97-AF65-F5344CB8AC3E}">
        <p14:creationId xmlns:p14="http://schemas.microsoft.com/office/powerpoint/2010/main" val="1117881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and development</a:t>
            </a:r>
          </a:p>
        </p:txBody>
      </p:sp>
      <p:grpSp>
        <p:nvGrpSpPr>
          <p:cNvPr id="4" name="Group 3">
            <a:extLst>
              <a:ext uri="{FF2B5EF4-FFF2-40B4-BE49-F238E27FC236}">
                <a16:creationId xmlns:a16="http://schemas.microsoft.com/office/drawing/2014/main" id="{BA099985-079F-46F3-AD39-4D11562EAE29}"/>
              </a:ext>
            </a:extLst>
          </p:cNvPr>
          <p:cNvGrpSpPr/>
          <p:nvPr/>
        </p:nvGrpSpPr>
        <p:grpSpPr>
          <a:xfrm>
            <a:off x="4728560" y="1318438"/>
            <a:ext cx="3740542" cy="1377844"/>
            <a:chOff x="4728560" y="1191438"/>
            <a:chExt cx="3740542" cy="1377844"/>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1652" y="1191438"/>
              <a:ext cx="2554358" cy="980261"/>
            </a:xfrm>
            <a:prstGeom prst="rect">
              <a:avLst/>
            </a:prstGeom>
          </p:spPr>
        </p:pic>
        <p:sp>
          <p:nvSpPr>
            <p:cNvPr id="5" name="Content Placeholder 1"/>
            <p:cNvSpPr txBox="1">
              <a:spLocks/>
            </p:cNvSpPr>
            <p:nvPr/>
          </p:nvSpPr>
          <p:spPr>
            <a:xfrm>
              <a:off x="4728560" y="2172437"/>
              <a:ext cx="3740542" cy="39684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solidFill>
                    <a:srgbClr val="595959"/>
                  </a:solidFill>
                </a:rPr>
                <a:t>Department of Education</a:t>
              </a: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801" y="3950732"/>
            <a:ext cx="1016000" cy="1092200"/>
          </a:xfrm>
          <a:prstGeom prst="rect">
            <a:avLst/>
          </a:prstGeom>
        </p:spPr>
      </p:pic>
      <p:sp>
        <p:nvSpPr>
          <p:cNvPr id="11" name="Content Placeholder 1"/>
          <p:cNvSpPr txBox="1">
            <a:spLocks/>
          </p:cNvSpPr>
          <p:nvPr/>
        </p:nvSpPr>
        <p:spPr>
          <a:xfrm>
            <a:off x="870133" y="3230311"/>
            <a:ext cx="1789337" cy="81812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800" dirty="0">
                <a:solidFill>
                  <a:srgbClr val="595959"/>
                </a:solidFill>
              </a:rPr>
              <a:t>Project</a:t>
            </a:r>
          </a:p>
          <a:p>
            <a:pPr marL="0" indent="0" algn="ctr">
              <a:spcBef>
                <a:spcPts val="0"/>
              </a:spcBef>
              <a:buFont typeface="Arial" panose="020B0604020202020204" pitchFamily="34" charset="0"/>
              <a:buNone/>
            </a:pPr>
            <a:r>
              <a:rPr lang="en-GB" sz="1800" dirty="0">
                <a:solidFill>
                  <a:srgbClr val="595959"/>
                </a:solidFill>
              </a:rPr>
              <a:t>Director</a:t>
            </a:r>
          </a:p>
        </p:txBody>
      </p:sp>
      <p:sp>
        <p:nvSpPr>
          <p:cNvPr id="17" name="Content Placeholder 1"/>
          <p:cNvSpPr txBox="1">
            <a:spLocks/>
          </p:cNvSpPr>
          <p:nvPr/>
        </p:nvSpPr>
        <p:spPr>
          <a:xfrm>
            <a:off x="870133" y="5093117"/>
            <a:ext cx="1789337" cy="81812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800" dirty="0">
                <a:solidFill>
                  <a:srgbClr val="595959"/>
                </a:solidFill>
              </a:rPr>
              <a:t>Professor</a:t>
            </a:r>
          </a:p>
          <a:p>
            <a:pPr marL="0" indent="0" algn="ctr">
              <a:spcBef>
                <a:spcPts val="0"/>
              </a:spcBef>
              <a:buFont typeface="Arial" panose="020B0604020202020204" pitchFamily="34" charset="0"/>
              <a:buNone/>
            </a:pPr>
            <a:r>
              <a:rPr lang="en-GB" sz="1800" dirty="0">
                <a:solidFill>
                  <a:srgbClr val="595959"/>
                </a:solidFill>
              </a:rPr>
              <a:t>Judith Bennett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1199" y="3950732"/>
            <a:ext cx="1016000" cy="1092200"/>
          </a:xfrm>
          <a:prstGeom prst="rect">
            <a:avLst/>
          </a:prstGeom>
        </p:spPr>
      </p:pic>
      <p:sp>
        <p:nvSpPr>
          <p:cNvPr id="14" name="Content Placeholder 1"/>
          <p:cNvSpPr txBox="1">
            <a:spLocks/>
          </p:cNvSpPr>
          <p:nvPr/>
        </p:nvSpPr>
        <p:spPr>
          <a:xfrm>
            <a:off x="6484531" y="3230311"/>
            <a:ext cx="1789337" cy="81812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800" dirty="0">
                <a:solidFill>
                  <a:srgbClr val="595959"/>
                </a:solidFill>
              </a:rPr>
              <a:t>Physics</a:t>
            </a:r>
          </a:p>
          <a:p>
            <a:pPr marL="0" indent="0" algn="ctr">
              <a:spcBef>
                <a:spcPts val="0"/>
              </a:spcBef>
              <a:buFont typeface="Arial" panose="020B0604020202020204" pitchFamily="34" charset="0"/>
              <a:buNone/>
            </a:pPr>
            <a:r>
              <a:rPr lang="en-GB" sz="1800" dirty="0">
                <a:solidFill>
                  <a:srgbClr val="595959"/>
                </a:solidFill>
              </a:rPr>
              <a:t>Lead</a:t>
            </a:r>
          </a:p>
        </p:txBody>
      </p:sp>
      <p:sp>
        <p:nvSpPr>
          <p:cNvPr id="18" name="Content Placeholder 1"/>
          <p:cNvSpPr txBox="1">
            <a:spLocks/>
          </p:cNvSpPr>
          <p:nvPr/>
        </p:nvSpPr>
        <p:spPr>
          <a:xfrm>
            <a:off x="6484531" y="5093117"/>
            <a:ext cx="1789337" cy="81812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800" dirty="0">
                <a:solidFill>
                  <a:srgbClr val="595959"/>
                </a:solidFill>
              </a:rPr>
              <a:t>Peter</a:t>
            </a:r>
          </a:p>
          <a:p>
            <a:pPr marL="0" indent="0" algn="ctr">
              <a:spcBef>
                <a:spcPts val="0"/>
              </a:spcBef>
              <a:buFont typeface="Arial" panose="020B0604020202020204" pitchFamily="34" charset="0"/>
              <a:buNone/>
            </a:pPr>
            <a:r>
              <a:rPr lang="en-GB" sz="1800" dirty="0" err="1">
                <a:solidFill>
                  <a:srgbClr val="595959"/>
                </a:solidFill>
              </a:rPr>
              <a:t>Fairhurst</a:t>
            </a:r>
            <a:endParaRPr lang="en-GB" sz="1800" dirty="0">
              <a:solidFill>
                <a:srgbClr val="595959"/>
              </a:soli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9733" y="3950732"/>
            <a:ext cx="1016000" cy="1092200"/>
          </a:xfrm>
          <a:prstGeom prst="rect">
            <a:avLst/>
          </a:prstGeom>
        </p:spPr>
      </p:pic>
      <p:sp>
        <p:nvSpPr>
          <p:cNvPr id="15" name="Content Placeholder 1"/>
          <p:cNvSpPr txBox="1">
            <a:spLocks/>
          </p:cNvSpPr>
          <p:nvPr/>
        </p:nvSpPr>
        <p:spPr>
          <a:xfrm>
            <a:off x="4613065" y="3230311"/>
            <a:ext cx="1789337" cy="81812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800" dirty="0">
                <a:solidFill>
                  <a:srgbClr val="595959"/>
                </a:solidFill>
              </a:rPr>
              <a:t>Chemistry</a:t>
            </a:r>
          </a:p>
          <a:p>
            <a:pPr marL="0" indent="0" algn="ctr">
              <a:spcBef>
                <a:spcPts val="0"/>
              </a:spcBef>
              <a:buFont typeface="Arial" panose="020B0604020202020204" pitchFamily="34" charset="0"/>
              <a:buNone/>
            </a:pPr>
            <a:r>
              <a:rPr lang="en-GB" sz="1800" dirty="0">
                <a:solidFill>
                  <a:srgbClr val="595959"/>
                </a:solidFill>
              </a:rPr>
              <a:t>Lead</a:t>
            </a:r>
          </a:p>
        </p:txBody>
      </p:sp>
      <p:sp>
        <p:nvSpPr>
          <p:cNvPr id="19" name="Content Placeholder 1"/>
          <p:cNvSpPr txBox="1">
            <a:spLocks/>
          </p:cNvSpPr>
          <p:nvPr/>
        </p:nvSpPr>
        <p:spPr>
          <a:xfrm>
            <a:off x="4613065" y="5093117"/>
            <a:ext cx="1789337" cy="81812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800" dirty="0">
                <a:solidFill>
                  <a:srgbClr val="595959"/>
                </a:solidFill>
              </a:rPr>
              <a:t>Helen</a:t>
            </a:r>
          </a:p>
          <a:p>
            <a:pPr marL="0" indent="0" algn="ctr">
              <a:spcBef>
                <a:spcPts val="0"/>
              </a:spcBef>
              <a:buFont typeface="Arial" panose="020B0604020202020204" pitchFamily="34" charset="0"/>
              <a:buNone/>
            </a:pPr>
            <a:r>
              <a:rPr lang="en-GB" sz="1800" dirty="0">
                <a:solidFill>
                  <a:srgbClr val="595959"/>
                </a:solidFill>
              </a:rPr>
              <a:t>Harden</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8267" y="3950732"/>
            <a:ext cx="1016000" cy="1092200"/>
          </a:xfrm>
          <a:prstGeom prst="rect">
            <a:avLst/>
          </a:prstGeom>
        </p:spPr>
      </p:pic>
      <p:sp>
        <p:nvSpPr>
          <p:cNvPr id="16" name="Content Placeholder 1"/>
          <p:cNvSpPr txBox="1">
            <a:spLocks/>
          </p:cNvSpPr>
          <p:nvPr/>
        </p:nvSpPr>
        <p:spPr>
          <a:xfrm>
            <a:off x="2741599" y="3230311"/>
            <a:ext cx="1789337" cy="81812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800" dirty="0">
                <a:solidFill>
                  <a:srgbClr val="595959"/>
                </a:solidFill>
              </a:rPr>
              <a:t>Biology</a:t>
            </a:r>
          </a:p>
          <a:p>
            <a:pPr marL="0" indent="0" algn="ctr">
              <a:spcBef>
                <a:spcPts val="0"/>
              </a:spcBef>
              <a:buFont typeface="Arial" panose="020B0604020202020204" pitchFamily="34" charset="0"/>
              <a:buNone/>
            </a:pPr>
            <a:r>
              <a:rPr lang="en-GB" sz="1800" dirty="0">
                <a:solidFill>
                  <a:srgbClr val="595959"/>
                </a:solidFill>
              </a:rPr>
              <a:t>Lead</a:t>
            </a:r>
          </a:p>
        </p:txBody>
      </p:sp>
      <p:sp>
        <p:nvSpPr>
          <p:cNvPr id="20" name="Content Placeholder 1"/>
          <p:cNvSpPr txBox="1">
            <a:spLocks/>
          </p:cNvSpPr>
          <p:nvPr/>
        </p:nvSpPr>
        <p:spPr>
          <a:xfrm>
            <a:off x="2741599" y="5093117"/>
            <a:ext cx="1789337" cy="81812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800" dirty="0">
                <a:solidFill>
                  <a:srgbClr val="595959"/>
                </a:solidFill>
              </a:rPr>
              <a:t>Alistair</a:t>
            </a:r>
          </a:p>
          <a:p>
            <a:pPr marL="0" indent="0" algn="ctr">
              <a:spcBef>
                <a:spcPts val="0"/>
              </a:spcBef>
              <a:buFont typeface="Arial" panose="020B0604020202020204" pitchFamily="34" charset="0"/>
              <a:buNone/>
            </a:pPr>
            <a:r>
              <a:rPr lang="en-GB" sz="1800" dirty="0">
                <a:solidFill>
                  <a:srgbClr val="595959"/>
                </a:solidFill>
              </a:rPr>
              <a:t>Moore</a:t>
            </a:r>
          </a:p>
        </p:txBody>
      </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6801" y="1754884"/>
            <a:ext cx="2946579" cy="504952"/>
          </a:xfrm>
          <a:prstGeom prst="rect">
            <a:avLst/>
          </a:prstGeom>
        </p:spPr>
      </p:pic>
    </p:spTree>
    <p:extLst>
      <p:ext uri="{BB962C8B-B14F-4D97-AF65-F5344CB8AC3E}">
        <p14:creationId xmlns:p14="http://schemas.microsoft.com/office/powerpoint/2010/main" val="89747152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ubtitle 2"/>
          <p:cNvSpPr txBox="1">
            <a:spLocks/>
          </p:cNvSpPr>
          <p:nvPr/>
        </p:nvSpPr>
        <p:spPr>
          <a:xfrm>
            <a:off x="0" y="4278178"/>
            <a:ext cx="9144000" cy="598384"/>
          </a:xfrm>
          <a:prstGeom prst="rect">
            <a:avLst/>
          </a:prstGeom>
          <a:solidFill>
            <a:schemeClr val="bg1">
              <a:lumMod val="85000"/>
            </a:schemeClr>
          </a:solidFill>
        </p:spPr>
        <p:txBody>
          <a:bodyPr vert="horz" wrap="square" lIns="0" tIns="0" rIns="0" bIns="0" rtlCol="0" anchor="ctr" anchorCtr="0">
            <a:noAutofit/>
          </a:bodyPr>
          <a:lstStyle/>
          <a:p>
            <a:pPr algn="ctr">
              <a:spcAft>
                <a:spcPts val="0"/>
              </a:spcAft>
            </a:pPr>
            <a:r>
              <a:rPr lang="en-GB" sz="2800" b="1" kern="1200" spc="100" dirty="0">
                <a:effectLst/>
                <a:latin typeface="Calibri" panose="020F0502020204030204" pitchFamily="34" charset="0"/>
                <a:ea typeface="Times New Roman" panose="02020603050405020304" pitchFamily="18" charset="0"/>
                <a:cs typeface="Times New Roman" panose="02020603050405020304" pitchFamily="18" charset="0"/>
              </a:rPr>
              <a:t>www.</a:t>
            </a:r>
            <a:r>
              <a:rPr lang="en-GB" sz="3200" b="1" kern="1200" spc="100" dirty="0">
                <a:effectLst/>
                <a:latin typeface="Calibri" panose="020F0502020204030204" pitchFamily="34" charset="0"/>
                <a:ea typeface="Times New Roman" panose="02020603050405020304" pitchFamily="18" charset="0"/>
                <a:cs typeface="Times New Roman" panose="02020603050405020304" pitchFamily="18" charset="0"/>
              </a:rPr>
              <a:t>B</a:t>
            </a:r>
            <a:r>
              <a:rPr lang="en-GB" sz="2800" b="1" kern="1200" spc="100" dirty="0">
                <a:effectLst/>
                <a:latin typeface="Calibri" panose="020F0502020204030204" pitchFamily="34" charset="0"/>
                <a:ea typeface="Times New Roman" panose="02020603050405020304" pitchFamily="18" charset="0"/>
                <a:cs typeface="Times New Roman" panose="02020603050405020304" pitchFamily="18" charset="0"/>
              </a:rPr>
              <a:t>est</a:t>
            </a:r>
            <a:r>
              <a:rPr lang="en-GB" sz="3200" b="1" kern="1200" spc="100" dirty="0">
                <a:effectLst/>
                <a:latin typeface="Calibri" panose="020F0502020204030204" pitchFamily="34" charset="0"/>
                <a:ea typeface="Times New Roman" panose="02020603050405020304" pitchFamily="18" charset="0"/>
                <a:cs typeface="Times New Roman" panose="02020603050405020304" pitchFamily="18" charset="0"/>
              </a:rPr>
              <a:t>E</a:t>
            </a:r>
            <a:r>
              <a:rPr lang="en-GB" sz="2800" b="1" kern="1200" spc="100" dirty="0">
                <a:effectLst/>
                <a:latin typeface="Calibri" panose="020F0502020204030204" pitchFamily="34" charset="0"/>
                <a:ea typeface="Times New Roman" panose="02020603050405020304" pitchFamily="18" charset="0"/>
                <a:cs typeface="Times New Roman" panose="02020603050405020304" pitchFamily="18" charset="0"/>
              </a:rPr>
              <a:t>vidence</a:t>
            </a:r>
            <a:r>
              <a:rPr lang="en-GB" sz="3200" b="1" kern="1200" spc="100" dirty="0">
                <a:effectLst/>
                <a:latin typeface="Calibri" panose="020F0502020204030204" pitchFamily="34" charset="0"/>
                <a:ea typeface="Times New Roman" panose="02020603050405020304" pitchFamily="18" charset="0"/>
                <a:cs typeface="Times New Roman" panose="02020603050405020304" pitchFamily="18" charset="0"/>
              </a:rPr>
              <a:t>S</a:t>
            </a:r>
            <a:r>
              <a:rPr lang="en-GB" sz="2800" b="1" kern="1200" spc="100" dirty="0">
                <a:effectLst/>
                <a:latin typeface="Calibri" panose="020F0502020204030204" pitchFamily="34" charset="0"/>
                <a:ea typeface="Times New Roman" panose="02020603050405020304" pitchFamily="18" charset="0"/>
                <a:cs typeface="Times New Roman" panose="02020603050405020304" pitchFamily="18" charset="0"/>
              </a:rPr>
              <a:t>cience</a:t>
            </a:r>
            <a:r>
              <a:rPr lang="en-GB" sz="3200" b="1" kern="1200" spc="100" dirty="0">
                <a:effectLst/>
                <a:latin typeface="Calibri" panose="020F0502020204030204" pitchFamily="34" charset="0"/>
                <a:ea typeface="Times New Roman" panose="02020603050405020304" pitchFamily="18" charset="0"/>
                <a:cs typeface="Times New Roman" panose="02020603050405020304" pitchFamily="18" charset="0"/>
              </a:rPr>
              <a:t>T</a:t>
            </a:r>
            <a:r>
              <a:rPr lang="en-GB" sz="2800" b="1" kern="1200" spc="100" dirty="0">
                <a:effectLst/>
                <a:latin typeface="Calibri" panose="020F0502020204030204" pitchFamily="34" charset="0"/>
                <a:ea typeface="Times New Roman" panose="02020603050405020304" pitchFamily="18" charset="0"/>
                <a:cs typeface="Times New Roman" panose="02020603050405020304" pitchFamily="18" charset="0"/>
              </a:rPr>
              <a:t>eaching.org</a:t>
            </a:r>
            <a:endParaRPr lang="en-GB" sz="2000" dirty="0">
              <a:effectLst/>
              <a:latin typeface="Times New Roman" panose="02020603050405020304" pitchFamily="18" charset="0"/>
              <a:ea typeface="Times New Roman" panose="02020603050405020304" pitchFamily="18" charset="0"/>
            </a:endParaRPr>
          </a:p>
        </p:txBody>
      </p:sp>
      <p:grpSp>
        <p:nvGrpSpPr>
          <p:cNvPr id="4" name="Group 3"/>
          <p:cNvGrpSpPr/>
          <p:nvPr/>
        </p:nvGrpSpPr>
        <p:grpSpPr>
          <a:xfrm>
            <a:off x="3293117" y="3260036"/>
            <a:ext cx="2557767" cy="511749"/>
            <a:chOff x="3157491" y="3361636"/>
            <a:chExt cx="2557767" cy="511749"/>
          </a:xfrm>
        </p:grpSpPr>
        <p:pic>
          <p:nvPicPr>
            <p:cNvPr id="30" name="Picture 29" descr="Twitter_Logo_Blue.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491" y="3361636"/>
              <a:ext cx="511749" cy="511749"/>
            </a:xfrm>
            <a:prstGeom prst="rect">
              <a:avLst/>
            </a:prstGeom>
          </p:spPr>
        </p:pic>
        <p:sp>
          <p:nvSpPr>
            <p:cNvPr id="31" name="Subtitle 2"/>
            <p:cNvSpPr txBox="1">
              <a:spLocks/>
            </p:cNvSpPr>
            <p:nvPr/>
          </p:nvSpPr>
          <p:spPr>
            <a:xfrm>
              <a:off x="3694104" y="3447015"/>
              <a:ext cx="2021154" cy="307777"/>
            </a:xfrm>
            <a:prstGeom prst="rect">
              <a:avLst/>
            </a:prstGeom>
          </p:spPr>
          <p:txBody>
            <a:bodyPr vert="horz" wrap="square" lIns="0" tIns="0" rIns="0" bIns="0" rtlCol="0">
              <a:spAutoFit/>
            </a:bodyPr>
            <a:lstStyle/>
            <a:p>
              <a:pPr>
                <a:spcAft>
                  <a:spcPts val="0"/>
                </a:spcAft>
              </a:pPr>
              <a:r>
                <a:rPr lang="en-GB" sz="2000" b="1" kern="1200" dirty="0">
                  <a:solidFill>
                    <a:srgbClr val="00658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2000" b="1" kern="1200" dirty="0" err="1">
                  <a:solidFill>
                    <a:srgbClr val="006580"/>
                  </a:solidFill>
                  <a:effectLst/>
                  <a:latin typeface="Calibri" panose="020F0502020204030204" pitchFamily="34" charset="0"/>
                  <a:ea typeface="Times New Roman" panose="02020603050405020304" pitchFamily="18" charset="0"/>
                  <a:cs typeface="Times New Roman" panose="02020603050405020304" pitchFamily="18" charset="0"/>
                </a:rPr>
                <a:t>BestEvSciTeach</a:t>
              </a:r>
              <a:endParaRPr lang="en-GB" sz="1600" dirty="0">
                <a:effectLst/>
                <a:latin typeface="Times New Roman" panose="02020603050405020304" pitchFamily="18" charset="0"/>
                <a:ea typeface="Times New Roman" panose="02020603050405020304" pitchFamily="18" charset="0"/>
              </a:endParaRPr>
            </a:p>
          </p:txBody>
        </p:sp>
      </p:gr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6225" y="1028828"/>
            <a:ext cx="4554750" cy="1790572"/>
          </a:xfrm>
          <a:prstGeom prst="rect">
            <a:avLst/>
          </a:prstGeom>
          <a:ln>
            <a:noFill/>
          </a:ln>
        </p:spPr>
      </p:pic>
      <p:pic>
        <p:nvPicPr>
          <p:cNvPr id="11" name="Picture 10">
            <a:extLst>
              <a:ext uri="{FF2B5EF4-FFF2-40B4-BE49-F238E27FC236}">
                <a16:creationId xmlns:a16="http://schemas.microsoft.com/office/drawing/2014/main" id="{17681E1A-719B-433B-970B-35B7E675F9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612" y="6245586"/>
            <a:ext cx="1279941" cy="539328"/>
          </a:xfrm>
          <a:prstGeom prst="rect">
            <a:avLst/>
          </a:prstGeom>
        </p:spPr>
      </p:pic>
      <p:pic>
        <p:nvPicPr>
          <p:cNvPr id="12" name="Picture 11">
            <a:extLst>
              <a:ext uri="{FF2B5EF4-FFF2-40B4-BE49-F238E27FC236}">
                <a16:creationId xmlns:a16="http://schemas.microsoft.com/office/drawing/2014/main" id="{093CC2AD-CDCB-42E0-AD6B-8489C9077F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7867" y="6299340"/>
            <a:ext cx="1125703" cy="431821"/>
          </a:xfrm>
          <a:prstGeom prst="rect">
            <a:avLst/>
          </a:prstGeom>
        </p:spPr>
      </p:pic>
      <p:pic>
        <p:nvPicPr>
          <p:cNvPr id="13" name="Picture 12">
            <a:extLst>
              <a:ext uri="{FF2B5EF4-FFF2-40B4-BE49-F238E27FC236}">
                <a16:creationId xmlns:a16="http://schemas.microsoft.com/office/drawing/2014/main" id="{0314798A-EDCB-4195-B6B0-6E459B74F7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0344" y="6335250"/>
            <a:ext cx="2100732" cy="360000"/>
          </a:xfrm>
          <a:prstGeom prst="rect">
            <a:avLst/>
          </a:prstGeom>
        </p:spPr>
      </p:pic>
      <p:pic>
        <p:nvPicPr>
          <p:cNvPr id="14" name="Picture 13">
            <a:extLst>
              <a:ext uri="{FF2B5EF4-FFF2-40B4-BE49-F238E27FC236}">
                <a16:creationId xmlns:a16="http://schemas.microsoft.com/office/drawing/2014/main" id="{8453C7E5-0BFB-42A8-9738-9C69D597A3D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8776" y="6290595"/>
            <a:ext cx="1050326" cy="449310"/>
          </a:xfrm>
          <a:prstGeom prst="rect">
            <a:avLst/>
          </a:prstGeom>
        </p:spPr>
      </p:pic>
      <p:pic>
        <p:nvPicPr>
          <p:cNvPr id="20" name="Picture 19" descr="Logo, icon&#10;&#10;Description automatically generated">
            <a:extLst>
              <a:ext uri="{FF2B5EF4-FFF2-40B4-BE49-F238E27FC236}">
                <a16:creationId xmlns:a16="http://schemas.microsoft.com/office/drawing/2014/main" id="{2B351D16-7BCE-496F-B928-B02B7F35F4F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530361" y="6263250"/>
            <a:ext cx="791624" cy="504000"/>
          </a:xfrm>
          <a:prstGeom prst="rect">
            <a:avLst/>
          </a:prstGeom>
        </p:spPr>
      </p:pic>
    </p:spTree>
    <p:extLst>
      <p:ext uri="{BB962C8B-B14F-4D97-AF65-F5344CB8AC3E}">
        <p14:creationId xmlns:p14="http://schemas.microsoft.com/office/powerpoint/2010/main" val="170923170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Best Evidence Science Teaching (BEST)</a:t>
            </a:r>
          </a:p>
        </p:txBody>
      </p:sp>
      <p:sp>
        <p:nvSpPr>
          <p:cNvPr id="3" name="Content Placeholder 2"/>
          <p:cNvSpPr>
            <a:spLocks noGrp="1"/>
          </p:cNvSpPr>
          <p:nvPr>
            <p:ph idx="1"/>
          </p:nvPr>
        </p:nvSpPr>
        <p:spPr>
          <a:xfrm>
            <a:off x="457201" y="864792"/>
            <a:ext cx="4552121" cy="5466433"/>
          </a:xfrm>
        </p:spPr>
        <p:txBody>
          <a:bodyPr>
            <a:noAutofit/>
          </a:bodyPr>
          <a:lstStyle/>
          <a:p>
            <a:pPr marL="0" indent="0">
              <a:spcBef>
                <a:spcPts val="300"/>
              </a:spcBef>
              <a:buNone/>
            </a:pPr>
            <a:r>
              <a:rPr lang="en-GB" sz="1800" dirty="0">
                <a:solidFill>
                  <a:srgbClr val="333F48"/>
                </a:solidFill>
              </a:rPr>
              <a:t>The resources have been developed from the best available research evidence on:</a:t>
            </a:r>
          </a:p>
          <a:p>
            <a:pPr marL="536575" lvl="1" indent="-268288">
              <a:spcBef>
                <a:spcPts val="300"/>
              </a:spcBef>
            </a:pPr>
            <a:r>
              <a:rPr lang="en-GB" sz="1600" dirty="0">
                <a:solidFill>
                  <a:srgbClr val="006580"/>
                </a:solidFill>
              </a:rPr>
              <a:t>common misunderstandings in science</a:t>
            </a:r>
          </a:p>
          <a:p>
            <a:pPr marL="536575" lvl="1" indent="-268288">
              <a:spcBef>
                <a:spcPts val="300"/>
              </a:spcBef>
            </a:pPr>
            <a:r>
              <a:rPr lang="en-GB" sz="1600" dirty="0">
                <a:solidFill>
                  <a:srgbClr val="006580"/>
                </a:solidFill>
              </a:rPr>
              <a:t>effective diagnostic questioning and formative assessment</a:t>
            </a:r>
          </a:p>
          <a:p>
            <a:pPr marL="536575" lvl="1" indent="-268288">
              <a:spcBef>
                <a:spcPts val="300"/>
              </a:spcBef>
            </a:pPr>
            <a:r>
              <a:rPr lang="en-GB" sz="1600" dirty="0">
                <a:solidFill>
                  <a:srgbClr val="006580"/>
                </a:solidFill>
              </a:rPr>
              <a:t>constructivist approaches to building understanding</a:t>
            </a:r>
          </a:p>
          <a:p>
            <a:pPr marL="536575" lvl="1" indent="-268288">
              <a:spcBef>
                <a:spcPts val="300"/>
              </a:spcBef>
            </a:pPr>
            <a:r>
              <a:rPr lang="en-GB" sz="1600" dirty="0">
                <a:solidFill>
                  <a:srgbClr val="006580"/>
                </a:solidFill>
              </a:rPr>
              <a:t>sequencing of key concepts.</a:t>
            </a:r>
          </a:p>
          <a:p>
            <a:pPr marL="0" indent="0">
              <a:buNone/>
            </a:pPr>
            <a:endParaRPr lang="en-GB" sz="900" dirty="0">
              <a:solidFill>
                <a:srgbClr val="333F48"/>
              </a:solidFill>
            </a:endParaRPr>
          </a:p>
          <a:p>
            <a:pPr marL="0" indent="0">
              <a:spcAft>
                <a:spcPts val="600"/>
              </a:spcAft>
              <a:buNone/>
            </a:pPr>
            <a:r>
              <a:rPr lang="en-GB" sz="1800" dirty="0">
                <a:solidFill>
                  <a:srgbClr val="333F48"/>
                </a:solidFill>
              </a:rPr>
              <a:t>The resources are developed by the </a:t>
            </a:r>
            <a:r>
              <a:rPr lang="en-GB" sz="1800" dirty="0">
                <a:solidFill>
                  <a:srgbClr val="006580"/>
                </a:solidFill>
              </a:rPr>
              <a:t>University of York Science Education Group</a:t>
            </a:r>
            <a:r>
              <a:rPr lang="en-GB" sz="1800" dirty="0">
                <a:solidFill>
                  <a:srgbClr val="333F48"/>
                </a:solidFill>
              </a:rPr>
              <a:t>. </a:t>
            </a:r>
          </a:p>
          <a:p>
            <a:pPr marL="0" indent="0">
              <a:spcAft>
                <a:spcPts val="600"/>
              </a:spcAft>
              <a:buNone/>
            </a:pPr>
            <a:r>
              <a:rPr lang="en-GB" sz="1800" dirty="0">
                <a:solidFill>
                  <a:srgbClr val="333F48"/>
                </a:solidFill>
              </a:rPr>
              <a:t>The </a:t>
            </a:r>
            <a:r>
              <a:rPr lang="en-GB" sz="1800" dirty="0">
                <a:solidFill>
                  <a:srgbClr val="006580"/>
                </a:solidFill>
              </a:rPr>
              <a:t>Salters' Institute</a:t>
            </a:r>
            <a:r>
              <a:rPr lang="en-GB" sz="1800" dirty="0">
                <a:solidFill>
                  <a:srgbClr val="333F48"/>
                </a:solidFill>
              </a:rPr>
              <a:t> has been proud to fully fund the BEST project since it began in 2016. </a:t>
            </a:r>
          </a:p>
          <a:p>
            <a:pPr marL="0" indent="0">
              <a:spcAft>
                <a:spcPts val="600"/>
              </a:spcAft>
              <a:buNone/>
            </a:pPr>
            <a:r>
              <a:rPr lang="en-GB" sz="1800" dirty="0">
                <a:solidFill>
                  <a:srgbClr val="333F48"/>
                </a:solidFill>
              </a:rPr>
              <a:t>The </a:t>
            </a:r>
            <a:r>
              <a:rPr lang="en-GB" sz="1800" dirty="0">
                <a:solidFill>
                  <a:srgbClr val="006580"/>
                </a:solidFill>
              </a:rPr>
              <a:t>Institute of Physics</a:t>
            </a:r>
            <a:r>
              <a:rPr lang="en-GB" sz="1800" dirty="0">
                <a:solidFill>
                  <a:srgbClr val="333F48"/>
                </a:solidFill>
              </a:rPr>
              <a:t> is now a co-funder of BEST, having supported the project since 2021.</a:t>
            </a:r>
          </a:p>
          <a:p>
            <a:pPr marL="0" indent="0">
              <a:spcAft>
                <a:spcPts val="600"/>
              </a:spcAft>
              <a:buNone/>
            </a:pPr>
            <a:r>
              <a:rPr lang="en-GB" sz="1800" dirty="0">
                <a:solidFill>
                  <a:srgbClr val="333F48"/>
                </a:solidFill>
              </a:rPr>
              <a:t>We are providing </a:t>
            </a:r>
            <a:r>
              <a:rPr lang="en-GB" sz="1800" dirty="0">
                <a:solidFill>
                  <a:srgbClr val="006580"/>
                </a:solidFill>
              </a:rPr>
              <a:t>FREE</a:t>
            </a:r>
            <a:r>
              <a:rPr lang="en-GB" sz="1800" dirty="0">
                <a:solidFill>
                  <a:srgbClr val="333F48"/>
                </a:solidFill>
              </a:rPr>
              <a:t> online access to the resources in collaboration with </a:t>
            </a:r>
            <a:r>
              <a:rPr lang="en-GB" sz="1800" dirty="0">
                <a:solidFill>
                  <a:srgbClr val="006580"/>
                </a:solidFill>
              </a:rPr>
              <a:t>STEM Learning</a:t>
            </a:r>
            <a:r>
              <a:rPr lang="en-GB" sz="1800" dirty="0">
                <a:solidFill>
                  <a:srgbClr val="333F48"/>
                </a:solidFill>
              </a:rPr>
              <a:t> to support science teaching.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3813" y="1113183"/>
            <a:ext cx="2592567" cy="101919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4322" y="2433807"/>
            <a:ext cx="2005279" cy="84496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0098" y="5343554"/>
            <a:ext cx="1893728" cy="81010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1804" y="3580199"/>
            <a:ext cx="2150315" cy="368497"/>
          </a:xfrm>
          <a:prstGeom prst="rect">
            <a:avLst/>
          </a:prstGeom>
        </p:spPr>
      </p:pic>
      <p:pic>
        <p:nvPicPr>
          <p:cNvPr id="9" name="Picture 8" descr="Logo, icon&#10;&#10;Description automatically generated">
            <a:extLst>
              <a:ext uri="{FF2B5EF4-FFF2-40B4-BE49-F238E27FC236}">
                <a16:creationId xmlns:a16="http://schemas.microsoft.com/office/drawing/2014/main" id="{E9C52A44-000A-4600-9FB6-5DEB5E58CAA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684650" y="4250125"/>
            <a:ext cx="1243980" cy="792000"/>
          </a:xfrm>
          <a:prstGeom prst="rect">
            <a:avLst/>
          </a:prstGeom>
        </p:spPr>
      </p:pic>
    </p:spTree>
    <p:extLst>
      <p:ext uri="{BB962C8B-B14F-4D97-AF65-F5344CB8AC3E}">
        <p14:creationId xmlns:p14="http://schemas.microsoft.com/office/powerpoint/2010/main" val="27234245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38"/>
            <a:ext cx="9144000" cy="52286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B931AD8-26FA-4231-8C91-087F0E77CC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54" b="24434"/>
          <a:stretch/>
        </p:blipFill>
        <p:spPr>
          <a:xfrm>
            <a:off x="3391389" y="4064384"/>
            <a:ext cx="2634344" cy="818197"/>
          </a:xfrm>
          <a:prstGeom prst="rect">
            <a:avLst/>
          </a:prstGeom>
          <a:ln>
            <a:noFill/>
          </a:ln>
        </p:spPr>
      </p:pic>
      <p:sp>
        <p:nvSpPr>
          <p:cNvPr id="5" name="TextBox 4"/>
          <p:cNvSpPr txBox="1"/>
          <p:nvPr/>
        </p:nvSpPr>
        <p:spPr>
          <a:xfrm>
            <a:off x="5689600" y="4151468"/>
            <a:ext cx="2930574" cy="956773"/>
          </a:xfrm>
          <a:prstGeom prst="rect">
            <a:avLst/>
          </a:prstGeom>
          <a:noFill/>
        </p:spPr>
        <p:txBody>
          <a:bodyPr vert="horz" wrap="square" lIns="36000" tIns="108000" rIns="72000" bIns="108000" rtlCol="0" anchor="t" anchorCtr="0">
            <a:spAutoFit/>
          </a:bodyPr>
          <a:lstStyle/>
          <a:p>
            <a:pPr algn="r"/>
            <a:r>
              <a:rPr lang="en-GB" sz="4800" b="1" dirty="0"/>
              <a:t>resources</a:t>
            </a:r>
            <a:endParaRPr lang="en-GB" sz="4800" b="1" dirty="0">
              <a:solidFill>
                <a:schemeClr val="tx1"/>
              </a:solidFill>
            </a:endParaRPr>
          </a:p>
        </p:txBody>
      </p:sp>
      <p:sp>
        <p:nvSpPr>
          <p:cNvPr id="7" name="Rectangle 6"/>
          <p:cNvSpPr/>
          <p:nvPr/>
        </p:nvSpPr>
        <p:spPr>
          <a:xfrm rot="5400000">
            <a:off x="5616000" y="1718312"/>
            <a:ext cx="108000" cy="694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extBox 5"/>
          <p:cNvSpPr txBox="1"/>
          <p:nvPr/>
        </p:nvSpPr>
        <p:spPr>
          <a:xfrm>
            <a:off x="1170456" y="4151468"/>
            <a:ext cx="2015348" cy="956773"/>
          </a:xfrm>
          <a:prstGeom prst="rect">
            <a:avLst/>
          </a:prstGeom>
          <a:noFill/>
        </p:spPr>
        <p:txBody>
          <a:bodyPr vert="horz" wrap="square" lIns="36000" tIns="108000" rIns="72000" bIns="108000" rtlCol="0" anchor="t" anchorCtr="0">
            <a:spAutoFit/>
          </a:bodyPr>
          <a:lstStyle/>
          <a:p>
            <a:pPr algn="r"/>
            <a:r>
              <a:rPr lang="en-GB" sz="4800" b="1" dirty="0"/>
              <a:t>The</a:t>
            </a:r>
            <a:endParaRPr lang="en-GB" sz="4800" b="1" dirty="0">
              <a:solidFill>
                <a:schemeClr val="tx1"/>
              </a:solidFill>
            </a:endParaRPr>
          </a:p>
        </p:txBody>
      </p:sp>
    </p:spTree>
    <p:extLst>
      <p:ext uri="{BB962C8B-B14F-4D97-AF65-F5344CB8AC3E}">
        <p14:creationId xmlns:p14="http://schemas.microsoft.com/office/powerpoint/2010/main" val="380262844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0000">
            <a:off x="796837" y="1869990"/>
            <a:ext cx="6976800" cy="345738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rmAutofit/>
          </a:bodyPr>
          <a:lstStyle/>
          <a:p>
            <a:r>
              <a:rPr lang="en-GB" dirty="0"/>
              <a:t>Evidence-informed progression</a:t>
            </a:r>
          </a:p>
        </p:txBody>
      </p:sp>
      <p:sp>
        <p:nvSpPr>
          <p:cNvPr id="4" name="TextBox 3"/>
          <p:cNvSpPr txBox="1"/>
          <p:nvPr/>
        </p:nvSpPr>
        <p:spPr>
          <a:xfrm>
            <a:off x="0" y="922023"/>
            <a:ext cx="6193765" cy="833663"/>
          </a:xfrm>
          <a:prstGeom prst="rect">
            <a:avLst/>
          </a:prstGeom>
          <a:noFill/>
        </p:spPr>
        <p:txBody>
          <a:bodyPr vert="horz" wrap="square" lIns="36000" tIns="108000" rIns="72000" bIns="108000" rtlCol="0" anchor="t" anchorCtr="0">
            <a:spAutoFit/>
          </a:bodyPr>
          <a:lstStyle/>
          <a:p>
            <a:pPr marL="265113"/>
            <a:r>
              <a:rPr lang="en-GB" sz="2000" dirty="0">
                <a:solidFill>
                  <a:srgbClr val="333F48"/>
                </a:solidFill>
              </a:rPr>
              <a:t>A </a:t>
            </a:r>
            <a:r>
              <a:rPr lang="en-GB" sz="2000" b="1" dirty="0">
                <a:solidFill>
                  <a:srgbClr val="23647F"/>
                </a:solidFill>
              </a:rPr>
              <a:t>progression toolkit</a:t>
            </a:r>
            <a:r>
              <a:rPr lang="en-GB" sz="2000" dirty="0">
                <a:solidFill>
                  <a:srgbClr val="333F48"/>
                </a:solidFill>
              </a:rPr>
              <a:t> helps you to test and consolidate understanding of a </a:t>
            </a:r>
            <a:r>
              <a:rPr lang="en-GB" sz="2000" b="1" dirty="0">
                <a:solidFill>
                  <a:srgbClr val="006580"/>
                </a:solidFill>
              </a:rPr>
              <a:t>key concept</a:t>
            </a:r>
            <a:r>
              <a:rPr lang="en-GB" sz="2000" dirty="0">
                <a:solidFill>
                  <a:srgbClr val="333F48"/>
                </a:solidFill>
              </a:rPr>
              <a:t> in science.</a:t>
            </a:r>
          </a:p>
        </p:txBody>
      </p:sp>
      <p:grpSp>
        <p:nvGrpSpPr>
          <p:cNvPr id="10" name="Group 9"/>
          <p:cNvGrpSpPr/>
          <p:nvPr/>
        </p:nvGrpSpPr>
        <p:grpSpPr>
          <a:xfrm>
            <a:off x="2123767" y="3162901"/>
            <a:ext cx="6999099" cy="3194843"/>
            <a:chOff x="2123767" y="3162901"/>
            <a:chExt cx="6999099" cy="3194843"/>
          </a:xfrm>
        </p:grpSpPr>
        <p:sp>
          <p:nvSpPr>
            <p:cNvPr id="7" name="TextBox 6"/>
            <p:cNvSpPr txBox="1"/>
            <p:nvPr/>
          </p:nvSpPr>
          <p:spPr>
            <a:xfrm>
              <a:off x="2123767" y="5585637"/>
              <a:ext cx="6999099" cy="772107"/>
            </a:xfrm>
            <a:prstGeom prst="rect">
              <a:avLst/>
            </a:prstGeom>
            <a:noFill/>
          </p:spPr>
          <p:txBody>
            <a:bodyPr vert="horz" wrap="square" lIns="36000" tIns="108000" rIns="72000" bIns="108000" rtlCol="0" anchor="t" anchorCtr="0">
              <a:spAutoFit/>
            </a:bodyPr>
            <a:lstStyle/>
            <a:p>
              <a:pPr marL="361950"/>
              <a:r>
                <a:rPr lang="en-GB" dirty="0">
                  <a:solidFill>
                    <a:srgbClr val="333F48"/>
                  </a:solidFill>
                </a:rPr>
                <a:t>A research-informed progression pathway describes what students should be able to do as their understanding of the concept develops.</a:t>
              </a:r>
            </a:p>
          </p:txBody>
        </p:sp>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rot="2005379" flipH="1" flipV="1">
              <a:off x="6864995" y="3162901"/>
              <a:ext cx="1553623" cy="2258742"/>
            </a:xfrm>
            <a:prstGeom prst="rect">
              <a:avLst/>
            </a:prstGeom>
          </p:spPr>
        </p:pic>
      </p:grpSp>
      <p:sp>
        <p:nvSpPr>
          <p:cNvPr id="9" name="Parallelogram 8"/>
          <p:cNvSpPr/>
          <p:nvPr/>
        </p:nvSpPr>
        <p:spPr>
          <a:xfrm rot="21402522">
            <a:off x="1616709" y="2683642"/>
            <a:ext cx="6013420" cy="1044000"/>
          </a:xfrm>
          <a:prstGeom prst="parallelogram">
            <a:avLst>
              <a:gd name="adj" fmla="val 0"/>
            </a:avLst>
          </a:prstGeom>
          <a:solidFill>
            <a:srgbClr val="00658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F48"/>
              </a:solidFill>
            </a:endParaRPr>
          </a:p>
        </p:txBody>
      </p:sp>
    </p:spTree>
    <p:extLst>
      <p:ext uri="{BB962C8B-B14F-4D97-AF65-F5344CB8AC3E}">
        <p14:creationId xmlns:p14="http://schemas.microsoft.com/office/powerpoint/2010/main" val="322910474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0000">
            <a:off x="289671" y="1162267"/>
            <a:ext cx="5577502" cy="2354400"/>
          </a:xfrm>
          <a:prstGeom prst="rect">
            <a:avLst/>
          </a:prstGeom>
          <a:ln>
            <a:solidFill>
              <a:srgbClr val="D3CDBD"/>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Diagnose misunderstandings</a:t>
            </a:r>
          </a:p>
        </p:txBody>
      </p:sp>
      <p:sp>
        <p:nvSpPr>
          <p:cNvPr id="5" name="TextBox 4"/>
          <p:cNvSpPr txBox="1"/>
          <p:nvPr/>
        </p:nvSpPr>
        <p:spPr>
          <a:xfrm>
            <a:off x="5886862" y="829249"/>
            <a:ext cx="3047073" cy="3234320"/>
          </a:xfrm>
          <a:prstGeom prst="rect">
            <a:avLst/>
          </a:prstGeom>
          <a:noFill/>
        </p:spPr>
        <p:txBody>
          <a:bodyPr vert="horz" wrap="square" lIns="36000" tIns="108000" rIns="72000" bIns="108000" rtlCol="0" anchor="t" anchorCtr="0">
            <a:spAutoFit/>
          </a:bodyPr>
          <a:lstStyle/>
          <a:p>
            <a:pPr marL="271463">
              <a:spcAft>
                <a:spcPts val="600"/>
              </a:spcAft>
            </a:pPr>
            <a:r>
              <a:rPr lang="en-GB" sz="1700" b="1" dirty="0">
                <a:solidFill>
                  <a:srgbClr val="006580"/>
                </a:solidFill>
              </a:rPr>
              <a:t>Diagnostic questions </a:t>
            </a:r>
            <a:r>
              <a:rPr lang="en-GB" sz="1700" dirty="0">
                <a:solidFill>
                  <a:srgbClr val="333F48"/>
                </a:solidFill>
              </a:rPr>
              <a:t>help you to collect:</a:t>
            </a:r>
          </a:p>
          <a:p>
            <a:pPr marL="542925" indent="-271463">
              <a:spcAft>
                <a:spcPts val="600"/>
              </a:spcAft>
              <a:buFont typeface="Arial" panose="020B0604020202020204" pitchFamily="34" charset="0"/>
              <a:buChar char="•"/>
            </a:pPr>
            <a:r>
              <a:rPr lang="en-GB" sz="1700" dirty="0">
                <a:solidFill>
                  <a:srgbClr val="333F48"/>
                </a:solidFill>
              </a:rPr>
              <a:t>evidence of where your students are in their conceptual progression</a:t>
            </a:r>
          </a:p>
          <a:p>
            <a:pPr marL="542925" indent="-271463">
              <a:spcAft>
                <a:spcPts val="600"/>
              </a:spcAft>
              <a:buFont typeface="Arial" panose="020B0604020202020204" pitchFamily="34" charset="0"/>
              <a:buChar char="•"/>
            </a:pPr>
            <a:r>
              <a:rPr lang="en-GB" sz="1700" dirty="0">
                <a:solidFill>
                  <a:srgbClr val="333F48"/>
                </a:solidFill>
              </a:rPr>
              <a:t>evidence of common misunderstandings and preconceptions.</a:t>
            </a:r>
          </a:p>
          <a:p>
            <a:pPr marL="271463">
              <a:spcAft>
                <a:spcPts val="600"/>
              </a:spcAft>
              <a:buFont typeface="Arial" panose="020B0604020202020204" pitchFamily="34" charset="0"/>
              <a:buChar char="•"/>
            </a:pPr>
            <a:endParaRPr lang="en-GB" sz="600" dirty="0">
              <a:solidFill>
                <a:srgbClr val="333F48"/>
              </a:solidFill>
            </a:endParaRPr>
          </a:p>
          <a:p>
            <a:pPr marL="271463">
              <a:spcAft>
                <a:spcPts val="600"/>
              </a:spcAft>
            </a:pPr>
            <a:r>
              <a:rPr lang="en-GB" sz="1700" dirty="0">
                <a:solidFill>
                  <a:srgbClr val="333F48"/>
                </a:solidFill>
              </a:rPr>
              <a:t>They can be used formatively to decide what to do next.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21856">
            <a:off x="299923" y="4001032"/>
            <a:ext cx="2702400" cy="2026800"/>
          </a:xfrm>
          <a:prstGeom prst="rect">
            <a:avLst/>
          </a:prstGeom>
          <a:ln w="6350">
            <a:solidFill>
              <a:srgbClr val="D3CDBD"/>
            </a:solidFill>
          </a:ln>
          <a:effectLst>
            <a:outerShdw blurRad="50800" dist="38100" dir="2700000" algn="tl" rotWithShape="0">
              <a:prstClr val="black">
                <a:alpha val="40000"/>
              </a:prstClr>
            </a:outerShdw>
          </a:effectLst>
        </p:spPr>
      </p:pic>
      <p:sp>
        <p:nvSpPr>
          <p:cNvPr id="6" name="Parallelogram 5"/>
          <p:cNvSpPr/>
          <p:nvPr/>
        </p:nvSpPr>
        <p:spPr>
          <a:xfrm rot="21420000">
            <a:off x="1081134" y="2673175"/>
            <a:ext cx="4714481" cy="432000"/>
          </a:xfrm>
          <a:prstGeom prst="parallelogram">
            <a:avLst>
              <a:gd name="adj" fmla="val 0"/>
            </a:avLst>
          </a:prstGeom>
          <a:solidFill>
            <a:srgbClr val="00658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92495">
            <a:off x="808501" y="3131586"/>
            <a:ext cx="894716" cy="89471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87032">
            <a:off x="2729039" y="3730016"/>
            <a:ext cx="2702400" cy="2026800"/>
          </a:xfrm>
          <a:prstGeom prst="rect">
            <a:avLst/>
          </a:prstGeom>
          <a:ln w="6350">
            <a:solidFill>
              <a:srgbClr val="D3CDBD"/>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0000">
            <a:off x="5408304" y="4189034"/>
            <a:ext cx="2705219" cy="2026800"/>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20483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0000">
            <a:off x="209008" y="1243268"/>
            <a:ext cx="5576400" cy="2299451"/>
          </a:xfrm>
          <a:prstGeom prst="rect">
            <a:avLst/>
          </a:prstGeom>
          <a:ln>
            <a:solidFill>
              <a:srgbClr val="D3CDBD"/>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Respond effectively</a:t>
            </a:r>
          </a:p>
        </p:txBody>
      </p:sp>
      <p:sp>
        <p:nvSpPr>
          <p:cNvPr id="5" name="TextBox 4"/>
          <p:cNvSpPr txBox="1"/>
          <p:nvPr/>
        </p:nvSpPr>
        <p:spPr>
          <a:xfrm>
            <a:off x="6029865" y="786681"/>
            <a:ext cx="3015282" cy="3434374"/>
          </a:xfrm>
          <a:prstGeom prst="rect">
            <a:avLst/>
          </a:prstGeom>
          <a:noFill/>
        </p:spPr>
        <p:txBody>
          <a:bodyPr vert="horz" wrap="square" lIns="36000" tIns="108000" rIns="72000" bIns="108000" rtlCol="0" anchor="t" anchorCtr="0">
            <a:spAutoFit/>
          </a:bodyPr>
          <a:lstStyle/>
          <a:p>
            <a:pPr marL="3175">
              <a:spcAft>
                <a:spcPts val="400"/>
              </a:spcAft>
            </a:pPr>
            <a:r>
              <a:rPr lang="en-GB" sz="1700" b="1" dirty="0">
                <a:solidFill>
                  <a:srgbClr val="006580"/>
                </a:solidFill>
              </a:rPr>
              <a:t>Response activities</a:t>
            </a:r>
            <a:r>
              <a:rPr lang="en-GB" sz="1700" dirty="0">
                <a:solidFill>
                  <a:srgbClr val="333F48"/>
                </a:solidFill>
              </a:rPr>
              <a:t>:</a:t>
            </a:r>
          </a:p>
          <a:p>
            <a:pPr marL="271463" indent="-268288">
              <a:spcAft>
                <a:spcPts val="400"/>
              </a:spcAft>
              <a:buFont typeface="Arial" panose="020B0604020202020204" pitchFamily="34" charset="0"/>
              <a:buChar char="•"/>
            </a:pPr>
            <a:r>
              <a:rPr lang="en-GB" sz="1700" dirty="0">
                <a:solidFill>
                  <a:srgbClr val="333F48"/>
                </a:solidFill>
              </a:rPr>
              <a:t>encourage students to talk and think about what they’re thinking (metacognition)</a:t>
            </a:r>
          </a:p>
          <a:p>
            <a:pPr marL="271463" indent="-268288">
              <a:spcAft>
                <a:spcPts val="400"/>
              </a:spcAft>
              <a:buFont typeface="Arial" panose="020B0604020202020204" pitchFamily="34" charset="0"/>
              <a:buChar char="•"/>
            </a:pPr>
            <a:r>
              <a:rPr lang="en-GB" sz="1700" dirty="0">
                <a:solidFill>
                  <a:srgbClr val="333F48"/>
                </a:solidFill>
              </a:rPr>
              <a:t>facilitate purposeful practical work</a:t>
            </a:r>
          </a:p>
          <a:p>
            <a:pPr marL="271463" indent="-268288">
              <a:spcAft>
                <a:spcPts val="600"/>
              </a:spcAft>
              <a:buFont typeface="Arial" panose="020B0604020202020204" pitchFamily="34" charset="0"/>
              <a:buChar char="•"/>
            </a:pPr>
            <a:r>
              <a:rPr lang="en-GB" sz="1700" dirty="0">
                <a:solidFill>
                  <a:srgbClr val="333F48"/>
                </a:solidFill>
              </a:rPr>
              <a:t>encourage meaning-making.</a:t>
            </a:r>
          </a:p>
          <a:p>
            <a:pPr marL="3175">
              <a:spcAft>
                <a:spcPts val="600"/>
              </a:spcAft>
              <a:buFont typeface="Arial" panose="020B0604020202020204" pitchFamily="34" charset="0"/>
              <a:buChar char="•"/>
            </a:pPr>
            <a:endParaRPr lang="en-GB" sz="100" dirty="0">
              <a:solidFill>
                <a:srgbClr val="333F48"/>
              </a:solidFill>
            </a:endParaRPr>
          </a:p>
          <a:p>
            <a:pPr marL="3175">
              <a:spcAft>
                <a:spcPts val="600"/>
              </a:spcAft>
            </a:pPr>
            <a:r>
              <a:rPr lang="en-GB" sz="1700" dirty="0">
                <a:solidFill>
                  <a:srgbClr val="333F48"/>
                </a:solidFill>
              </a:rPr>
              <a:t>They help to challenge misunderstandings and overcome barriers to conceptual development.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83437">
            <a:off x="288624" y="3987929"/>
            <a:ext cx="2702400" cy="2025377"/>
          </a:xfrm>
          <a:prstGeom prst="rect">
            <a:avLst/>
          </a:prstGeom>
          <a:ln w="6350">
            <a:solidFill>
              <a:srgbClr val="D3CDBD"/>
            </a:solidFill>
          </a:ln>
          <a:effectLst>
            <a:outerShdw blurRad="50800" dist="38100" dir="2700000" algn="tl" rotWithShape="0">
              <a:prstClr val="black">
                <a:alpha val="40000"/>
              </a:prstClr>
            </a:outerShdw>
          </a:effectLst>
        </p:spPr>
      </p:pic>
      <p:sp>
        <p:nvSpPr>
          <p:cNvPr id="6" name="Parallelogram 5"/>
          <p:cNvSpPr/>
          <p:nvPr/>
        </p:nvSpPr>
        <p:spPr>
          <a:xfrm rot="21420000">
            <a:off x="955861" y="2976309"/>
            <a:ext cx="4788000" cy="432000"/>
          </a:xfrm>
          <a:prstGeom prst="parallelogram">
            <a:avLst>
              <a:gd name="adj" fmla="val 0"/>
            </a:avLst>
          </a:prstGeom>
          <a:solidFill>
            <a:srgbClr val="00658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54156">
            <a:off x="793488" y="3502554"/>
            <a:ext cx="596088" cy="596088"/>
          </a:xfrm>
          <a:prstGeom prst="rect">
            <a:avLst/>
          </a:prstGeom>
        </p:spPr>
      </p:pic>
      <p:pic>
        <p:nvPicPr>
          <p:cNvPr id="11" name="Picture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271363">
            <a:off x="2877469" y="3903991"/>
            <a:ext cx="2702399" cy="2026799"/>
          </a:xfrm>
          <a:prstGeom prst="rect">
            <a:avLst/>
          </a:prstGeom>
          <a:ln w="6350">
            <a:solidFill>
              <a:srgbClr val="D3CDBD"/>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404106">
            <a:off x="5546120" y="4235729"/>
            <a:ext cx="2702400" cy="2026800"/>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394522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Research-informed curriculum planning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20000">
            <a:off x="229769" y="1278810"/>
            <a:ext cx="3960000" cy="1632922"/>
          </a:xfrm>
          <a:prstGeom prst="rect">
            <a:avLst/>
          </a:prstGeom>
          <a:ln w="6350">
            <a:solidFill>
              <a:schemeClr val="bg1">
                <a:lumMod val="75000"/>
              </a:schemeClr>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00000">
            <a:off x="266146" y="1657208"/>
            <a:ext cx="3960000" cy="1671612"/>
          </a:xfrm>
          <a:prstGeom prst="rect">
            <a:avLst/>
          </a:prstGeom>
          <a:ln w="6350">
            <a:solidFill>
              <a:schemeClr val="bg1">
                <a:lumMod val="75000"/>
              </a:schemeClr>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0000">
            <a:off x="4854606" y="1272875"/>
            <a:ext cx="3949200" cy="2698246"/>
          </a:xfrm>
          <a:prstGeom prst="rect">
            <a:avLst/>
          </a:prstGeom>
          <a:ln w="6350">
            <a:noFill/>
          </a:ln>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00000">
            <a:off x="4888329" y="1773183"/>
            <a:ext cx="3949200" cy="2352715"/>
          </a:xfrm>
          <a:prstGeom prst="rect">
            <a:avLst/>
          </a:prstGeom>
          <a:ln w="6350">
            <a:noFill/>
          </a:ln>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0000">
            <a:off x="4922475" y="2235570"/>
            <a:ext cx="3949200" cy="2428982"/>
          </a:xfrm>
          <a:prstGeom prst="rect">
            <a:avLst/>
          </a:prstGeom>
          <a:ln w="6350">
            <a:noFill/>
          </a:ln>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03365">
            <a:off x="2160993" y="3766370"/>
            <a:ext cx="1199158" cy="899368"/>
          </a:xfrm>
          <a:prstGeom prst="rect">
            <a:avLst/>
          </a:prstGeom>
          <a:ln w="6350">
            <a:solidFill>
              <a:schemeClr val="bg1">
                <a:lumMod val="75000"/>
              </a:schemeClr>
            </a:solidFill>
          </a:ln>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48535">
            <a:off x="983808" y="3808481"/>
            <a:ext cx="1200000" cy="900000"/>
          </a:xfrm>
          <a:prstGeom prst="rect">
            <a:avLst/>
          </a:prstGeom>
          <a:ln w="6350">
            <a:solidFill>
              <a:srgbClr val="D3CDBD"/>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00000">
            <a:off x="239827" y="3808480"/>
            <a:ext cx="1199578" cy="900000"/>
          </a:xfrm>
          <a:prstGeom prst="rect">
            <a:avLst/>
          </a:prstGeom>
          <a:ln w="6350">
            <a:solidFill>
              <a:schemeClr val="bg1">
                <a:lumMod val="75000"/>
              </a:schemeClr>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480000">
            <a:off x="3123737" y="3787765"/>
            <a:ext cx="1199158" cy="900000"/>
          </a:xfrm>
          <a:prstGeom prst="rect">
            <a:avLst/>
          </a:prstGeom>
          <a:ln w="6350">
            <a:solidFill>
              <a:schemeClr val="bg1">
                <a:lumMod val="75000"/>
              </a:schemeClr>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20000">
            <a:off x="266145" y="2103513"/>
            <a:ext cx="3960000" cy="1585767"/>
          </a:xfrm>
          <a:prstGeom prst="rect">
            <a:avLst/>
          </a:prstGeom>
          <a:ln w="6350">
            <a:solidFill>
              <a:schemeClr val="bg1">
                <a:lumMod val="75000"/>
              </a:schemeClr>
            </a:solidFill>
          </a:ln>
          <a:effectLst>
            <a:outerShdw blurRad="50800" dist="38100" dir="2700000" algn="tl" rotWithShape="0">
              <a:prstClr val="black">
                <a:alpha val="40000"/>
              </a:prstClr>
            </a:outerShdw>
          </a:effectLst>
        </p:spPr>
      </p:pic>
      <p:sp>
        <p:nvSpPr>
          <p:cNvPr id="20" name="TextBox 19"/>
          <p:cNvSpPr txBox="1"/>
          <p:nvPr/>
        </p:nvSpPr>
        <p:spPr>
          <a:xfrm>
            <a:off x="239679" y="4840370"/>
            <a:ext cx="4012932" cy="1141439"/>
          </a:xfrm>
          <a:prstGeom prst="rect">
            <a:avLst/>
          </a:prstGeom>
          <a:noFill/>
        </p:spPr>
        <p:txBody>
          <a:bodyPr vert="horz" wrap="square" lIns="36000" tIns="108000" rIns="72000" bIns="108000" rtlCol="0" anchor="t" anchorCtr="0">
            <a:spAutoFit/>
          </a:bodyPr>
          <a:lstStyle/>
          <a:p>
            <a:pPr algn="ctr"/>
            <a:r>
              <a:rPr lang="en-GB" sz="2000" dirty="0">
                <a:solidFill>
                  <a:srgbClr val="333F48"/>
                </a:solidFill>
              </a:rPr>
              <a:t>The BEST resources can be incorporated into existing</a:t>
            </a:r>
          </a:p>
          <a:p>
            <a:pPr algn="ctr"/>
            <a:r>
              <a:rPr lang="en-GB" sz="2000" dirty="0">
                <a:solidFill>
                  <a:srgbClr val="333F48"/>
                </a:solidFill>
              </a:rPr>
              <a:t>schemes of learning…</a:t>
            </a:r>
          </a:p>
        </p:txBody>
      </p:sp>
      <p:sp>
        <p:nvSpPr>
          <p:cNvPr id="21" name="TextBox 20"/>
          <p:cNvSpPr txBox="1"/>
          <p:nvPr/>
        </p:nvSpPr>
        <p:spPr>
          <a:xfrm>
            <a:off x="4516914" y="4840370"/>
            <a:ext cx="4560983" cy="1449216"/>
          </a:xfrm>
          <a:prstGeom prst="rect">
            <a:avLst/>
          </a:prstGeom>
          <a:noFill/>
        </p:spPr>
        <p:txBody>
          <a:bodyPr vert="horz" wrap="square" lIns="36000" tIns="108000" rIns="72000" bIns="108000" rtlCol="0" anchor="t" anchorCtr="0">
            <a:spAutoFit/>
          </a:bodyPr>
          <a:lstStyle/>
          <a:p>
            <a:pPr algn="ctr"/>
            <a:r>
              <a:rPr lang="en-GB" sz="2000" dirty="0">
                <a:solidFill>
                  <a:srgbClr val="333F48"/>
                </a:solidFill>
              </a:rPr>
              <a:t>…or use our research-informed maps for curriculum planning. They suggest how</a:t>
            </a:r>
          </a:p>
          <a:p>
            <a:pPr algn="ctr"/>
            <a:r>
              <a:rPr lang="en-GB" sz="2000" dirty="0">
                <a:solidFill>
                  <a:srgbClr val="333F48"/>
                </a:solidFill>
              </a:rPr>
              <a:t>key concepts can be sequenced to build understanding of </a:t>
            </a:r>
            <a:r>
              <a:rPr lang="en-GB" sz="2000" b="1" dirty="0">
                <a:solidFill>
                  <a:srgbClr val="006580"/>
                </a:solidFill>
              </a:rPr>
              <a:t>big ideas</a:t>
            </a:r>
            <a:r>
              <a:rPr lang="en-GB" sz="2000" dirty="0">
                <a:solidFill>
                  <a:srgbClr val="333F48"/>
                </a:solidFill>
              </a:rPr>
              <a:t> of science.</a:t>
            </a:r>
          </a:p>
        </p:txBody>
      </p:sp>
    </p:spTree>
    <p:extLst>
      <p:ext uri="{BB962C8B-B14F-4D97-AF65-F5344CB8AC3E}">
        <p14:creationId xmlns:p14="http://schemas.microsoft.com/office/powerpoint/2010/main" val="1072450722"/>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spPr>
      <a:bodyPr vert="horz" wrap="square" lIns="0" tIns="0" rIns="0" bIns="0" rtlCol="0" anchor="t" anchorCtr="0">
        <a:spAutoFit/>
      </a:bodyPr>
      <a:lstStyle>
        <a:defPPr algn="ctr">
          <a:defRPr sz="1200" dirty="0" smtClean="0">
            <a:solidFill>
              <a:schemeClr val="tx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5329</TotalTime>
  <Words>5900</Words>
  <Application>Microsoft Office PowerPoint</Application>
  <PresentationFormat>On-screen Show (4:3)</PresentationFormat>
  <Paragraphs>513</Paragraphs>
  <Slides>34</Slides>
  <Notes>34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Calibri Light</vt:lpstr>
      <vt:lpstr>Times New Roman</vt:lpstr>
      <vt:lpstr>Verdana</vt:lpstr>
      <vt:lpstr>Office Theme</vt:lpstr>
      <vt:lpstr>CorelPhotoPaint.Image.9</vt:lpstr>
      <vt:lpstr>PowerPoint Presentation</vt:lpstr>
      <vt:lpstr>PowerPoint Presentation</vt:lpstr>
      <vt:lpstr>PowerPoint Presentation</vt:lpstr>
      <vt:lpstr>Best Evidence Science Teaching (BEST)</vt:lpstr>
      <vt:lpstr>PowerPoint Presentation</vt:lpstr>
      <vt:lpstr>Evidence-informed progression</vt:lpstr>
      <vt:lpstr>Diagnose misunderstandings</vt:lpstr>
      <vt:lpstr>Respond effectively</vt:lpstr>
      <vt:lpstr>Research-informed curriculum planning</vt:lpstr>
      <vt:lpstr>PowerPoint Presentation</vt:lpstr>
      <vt:lpstr>PowerPoint Presentation</vt:lpstr>
      <vt:lpstr>PowerPoint Presentation</vt:lpstr>
      <vt:lpstr>PowerPoint Presentation</vt:lpstr>
      <vt:lpstr>High-level calls for evidence-based practice</vt:lpstr>
      <vt:lpstr>The challenges of transforming evidence into practice</vt:lpstr>
      <vt:lpstr>PowerPoint Presentation</vt:lpstr>
      <vt:lpstr>PowerPoint Presentation</vt:lpstr>
      <vt:lpstr>Research evidence</vt:lpstr>
      <vt:lpstr>Evidence-informed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Funding and publication</vt:lpstr>
      <vt:lpstr>Research and development</vt:lpstr>
      <vt:lpstr>PowerPoint Presentation</vt:lpstr>
    </vt:vector>
  </TitlesOfParts>
  <Company>The 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Alistair Moore</dc:creator>
  <cp:lastModifiedBy>Alistair Moore</cp:lastModifiedBy>
  <cp:revision>685</cp:revision>
  <cp:lastPrinted>2019-01-09T12:03:13Z</cp:lastPrinted>
  <dcterms:created xsi:type="dcterms:W3CDTF">2016-10-05T11:27:05Z</dcterms:created>
  <dcterms:modified xsi:type="dcterms:W3CDTF">2021-10-01T10:06:00Z</dcterms:modified>
</cp:coreProperties>
</file>