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1" r:id="rId3"/>
    <p:sldId id="261" r:id="rId4"/>
    <p:sldId id="257" r:id="rId5"/>
    <p:sldId id="259" r:id="rId6"/>
    <p:sldId id="304" r:id="rId7"/>
    <p:sldId id="305" r:id="rId8"/>
    <p:sldId id="306" r:id="rId9"/>
    <p:sldId id="309" r:id="rId10"/>
    <p:sldId id="307" r:id="rId11"/>
    <p:sldId id="308" r:id="rId12"/>
    <p:sldId id="312" r:id="rId13"/>
    <p:sldId id="313" r:id="rId14"/>
    <p:sldId id="310" r:id="rId15"/>
    <p:sldId id="311" r:id="rId16"/>
    <p:sldId id="314" r:id="rId17"/>
    <p:sldId id="315" r:id="rId18"/>
    <p:sldId id="316" r:id="rId19"/>
    <p:sldId id="302" r:id="rId2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2B04E-D753-405B-91EF-8212C25512CF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4D95A-212A-4862-9262-E564F2410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77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5AF61-8AC4-430A-A283-DACD5FA54471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0A230-B21B-419B-B371-954BEF34A3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461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200" dirty="0" smtClean="0">
                <a:solidFill>
                  <a:srgbClr val="FF0000"/>
                </a:solidFill>
              </a:rPr>
              <a:t>Explain why the various layers of coding are required</a:t>
            </a:r>
          </a:p>
          <a:p>
            <a:pPr marL="0" indent="0">
              <a:buNone/>
            </a:pPr>
            <a:r>
              <a:rPr lang="en-GB" sz="1200" dirty="0" smtClean="0">
                <a:solidFill>
                  <a:srgbClr val="FF0000"/>
                </a:solidFill>
              </a:rPr>
              <a:t>Explain why using automated coding and that have validated for own data</a:t>
            </a:r>
          </a:p>
          <a:p>
            <a:pPr marL="0" indent="0">
              <a:buNone/>
            </a:pPr>
            <a:r>
              <a:rPr lang="en-GB" sz="1200" dirty="0" smtClean="0">
                <a:solidFill>
                  <a:srgbClr val="FF0000"/>
                </a:solidFill>
              </a:rPr>
              <a:t>Explain why keeping temporary layers of coding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0A230-B21B-419B-B371-954BEF34A32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620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ounded Rectangular Callout 7"/>
          <p:cNvSpPr/>
          <p:nvPr userDrawn="1"/>
        </p:nvSpPr>
        <p:spPr>
          <a:xfrm>
            <a:off x="179512" y="188640"/>
            <a:ext cx="8784976" cy="5904656"/>
          </a:xfrm>
          <a:prstGeom prst="wedgeRoundRectCallout">
            <a:avLst>
              <a:gd name="adj1" fmla="val -49525"/>
              <a:gd name="adj2" fmla="val 60369"/>
              <a:gd name="adj3" fmla="val 16667"/>
            </a:avLst>
          </a:prstGeom>
          <a:noFill/>
          <a:ln w="984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34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15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72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641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71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9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345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5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28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0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6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E3643-3489-4CAA-ADBA-7D22F763D48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7F2B5-15BB-4CC2-A74D-B16CD032FF8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ounded Rectangular Callout 6"/>
          <p:cNvSpPr/>
          <p:nvPr userDrawn="1"/>
        </p:nvSpPr>
        <p:spPr>
          <a:xfrm>
            <a:off x="179512" y="188640"/>
            <a:ext cx="8784976" cy="5904656"/>
          </a:xfrm>
          <a:prstGeom prst="wedgeRoundRectCallout">
            <a:avLst>
              <a:gd name="adj1" fmla="val -49525"/>
              <a:gd name="adj2" fmla="val 60369"/>
              <a:gd name="adj3" fmla="val 16667"/>
            </a:avLst>
          </a:prstGeom>
          <a:noFill/>
          <a:ln w="984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58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oe.handley@york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speechrate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n.hum.uva.nl/praa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aat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n.hum.uva.nl/praa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0943"/>
            <a:ext cx="7772400" cy="1470025"/>
          </a:xfrm>
        </p:spPr>
        <p:txBody>
          <a:bodyPr>
            <a:noAutofit/>
          </a:bodyPr>
          <a:lstStyle/>
          <a:p>
            <a:r>
              <a:rPr lang="en-GB" sz="6000" b="1" dirty="0" smtClean="0">
                <a:solidFill>
                  <a:srgbClr val="00B050"/>
                </a:solidFill>
              </a:rPr>
              <a:t>Fluency in Oral Interaction Workshop</a:t>
            </a:r>
            <a:br>
              <a:rPr lang="en-GB" sz="6000" b="1" dirty="0" smtClean="0">
                <a:solidFill>
                  <a:srgbClr val="00B050"/>
                </a:solidFill>
              </a:rPr>
            </a:br>
            <a:r>
              <a:rPr lang="en-GB" sz="6000" b="1" dirty="0" smtClean="0">
                <a:solidFill>
                  <a:srgbClr val="00B050"/>
                </a:solidFill>
              </a:rPr>
              <a:t>(FLOW)</a:t>
            </a:r>
            <a:endParaRPr lang="en-GB" sz="60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i="1" dirty="0" smtClean="0">
                <a:solidFill>
                  <a:schemeClr val="tx1"/>
                </a:solidFill>
              </a:rPr>
              <a:t>Zoe Handley, Department of Education, University of York</a:t>
            </a:r>
          </a:p>
          <a:p>
            <a:r>
              <a:rPr lang="en-GB" sz="2000" i="1" dirty="0" smtClean="0">
                <a:solidFill>
                  <a:schemeClr val="tx1"/>
                </a:solidFill>
                <a:hlinkClick r:id="rId2"/>
              </a:rPr>
              <a:t>zoe.handley@york.ac.uk</a:t>
            </a:r>
            <a:r>
              <a:rPr lang="en-GB" sz="2000" i="1" dirty="0" smtClean="0">
                <a:solidFill>
                  <a:schemeClr val="tx1"/>
                </a:solidFill>
              </a:rPr>
              <a:t> </a:t>
            </a:r>
            <a:endParaRPr lang="en-GB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90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Automatically coding for fluency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r>
              <a:rPr lang="en-GB" sz="2000" dirty="0" smtClean="0"/>
              <a:t>De Jong &amp; </a:t>
            </a:r>
            <a:r>
              <a:rPr lang="en-GB" sz="2000" dirty="0" err="1" smtClean="0"/>
              <a:t>Wempe</a:t>
            </a:r>
            <a:r>
              <a:rPr lang="en-GB" sz="2000" dirty="0" smtClean="0"/>
              <a:t> (2009)</a:t>
            </a:r>
          </a:p>
          <a:p>
            <a:pPr lvl="1"/>
            <a:r>
              <a:rPr lang="en-GB" sz="1800" dirty="0" smtClean="0"/>
              <a:t>Script for calculating speech rate</a:t>
            </a:r>
          </a:p>
          <a:p>
            <a:pPr lvl="1"/>
            <a:r>
              <a:rPr lang="en-GB" sz="1800" dirty="0" smtClean="0"/>
              <a:t>Involves detecting silent pauses and syllable nuclei</a:t>
            </a:r>
          </a:p>
          <a:p>
            <a:pPr lvl="1"/>
            <a:r>
              <a:rPr lang="en-GB" sz="1800" dirty="0" smtClean="0"/>
              <a:t>Sets an intensity threshold for silence/speech</a:t>
            </a:r>
          </a:p>
          <a:p>
            <a:pPr lvl="1"/>
            <a:r>
              <a:rPr lang="en-GB" sz="1800" dirty="0" smtClean="0"/>
              <a:t>Searches for syllable nuclei by looking for peaks in intensity – vowels have higher energy than surrounding sounds</a:t>
            </a:r>
          </a:p>
          <a:p>
            <a:pPr marL="457200" indent="-457200"/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292080" y="6021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356992"/>
            <a:ext cx="4355306" cy="23074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3356992"/>
            <a:ext cx="3338989" cy="230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8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Automatically coding for fluency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8075240" cy="3561259"/>
          </a:xfrm>
        </p:spPr>
        <p:txBody>
          <a:bodyPr>
            <a:noAutofit/>
          </a:bodyPr>
          <a:lstStyle/>
          <a:p>
            <a:r>
              <a:rPr lang="en-GB" sz="2400" dirty="0" smtClean="0"/>
              <a:t>Download the script</a:t>
            </a:r>
          </a:p>
          <a:p>
            <a:pPr lvl="1"/>
            <a:r>
              <a:rPr lang="en-GB" sz="2000" dirty="0">
                <a:hlinkClick r:id="rId2"/>
              </a:rPr>
              <a:t>https://sites.google.com/site/speechrate</a:t>
            </a:r>
            <a:r>
              <a:rPr lang="en-GB" sz="2000" dirty="0" smtClean="0">
                <a:hlinkClick r:id="rId2"/>
              </a:rPr>
              <a:t>/</a:t>
            </a:r>
            <a:r>
              <a:rPr lang="en-GB" sz="2000" dirty="0" smtClean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708920"/>
            <a:ext cx="4038600" cy="3561259"/>
          </a:xfrm>
        </p:spPr>
        <p:txBody>
          <a:bodyPr/>
          <a:lstStyle/>
          <a:p>
            <a:r>
              <a:rPr lang="en-GB" sz="2400" dirty="0" smtClean="0"/>
              <a:t>Example parameters</a:t>
            </a:r>
            <a:endParaRPr lang="en-GB" sz="2400" dirty="0"/>
          </a:p>
          <a:p>
            <a:pPr lvl="1"/>
            <a:r>
              <a:rPr lang="en-GB" sz="2000" dirty="0"/>
              <a:t>Silence threshold: -20</a:t>
            </a:r>
          </a:p>
          <a:p>
            <a:pPr lvl="1"/>
            <a:r>
              <a:rPr lang="en-GB" sz="2000" dirty="0"/>
              <a:t>Minimum dip between peaks: 4</a:t>
            </a:r>
          </a:p>
          <a:p>
            <a:pPr lvl="1"/>
            <a:r>
              <a:rPr lang="en-GB" sz="2000" dirty="0"/>
              <a:t>Minimum pause duration: 0.25</a:t>
            </a:r>
          </a:p>
          <a:p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2717304"/>
            <a:ext cx="4038600" cy="3561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/>
              <a:t>Instructions</a:t>
            </a:r>
          </a:p>
          <a:p>
            <a:pPr lvl="1"/>
            <a:r>
              <a:rPr lang="en-GB" sz="2000" dirty="0" smtClean="0"/>
              <a:t>In PRAAT Objects: </a:t>
            </a:r>
          </a:p>
          <a:p>
            <a:pPr lvl="2"/>
            <a:r>
              <a:rPr lang="en-GB" sz="1600" dirty="0" smtClean="0"/>
              <a:t>PRAAT / Open PRAAT Script / select script + Open</a:t>
            </a:r>
          </a:p>
          <a:p>
            <a:pPr lvl="1"/>
            <a:r>
              <a:rPr lang="en-GB" sz="2000" dirty="0" smtClean="0"/>
              <a:t>In Script: </a:t>
            </a:r>
          </a:p>
          <a:p>
            <a:pPr lvl="2"/>
            <a:r>
              <a:rPr lang="en-GB" sz="1600" dirty="0" smtClean="0"/>
              <a:t>Run / Run</a:t>
            </a:r>
          </a:p>
          <a:p>
            <a:pPr lvl="1"/>
            <a:r>
              <a:rPr lang="en-GB" sz="2000" dirty="0" smtClean="0"/>
              <a:t>In Run Script: </a:t>
            </a:r>
          </a:p>
          <a:p>
            <a:pPr lvl="2"/>
            <a:r>
              <a:rPr lang="en-GB" sz="1600" dirty="0" smtClean="0"/>
              <a:t>Set parameters </a:t>
            </a:r>
          </a:p>
          <a:p>
            <a:pPr lvl="2"/>
            <a:r>
              <a:rPr lang="en-GB" sz="1600" dirty="0" smtClean="0"/>
              <a:t>Set directory for wav files</a:t>
            </a:r>
          </a:p>
          <a:p>
            <a:pPr lvl="2"/>
            <a:r>
              <a:rPr lang="en-GB" sz="1600" dirty="0" smtClean="0"/>
              <a:t>OK</a:t>
            </a:r>
          </a:p>
          <a:p>
            <a:endParaRPr lang="en-GB" sz="2000" dirty="0" smtClean="0"/>
          </a:p>
          <a:p>
            <a:pPr lvl="1"/>
            <a:endParaRPr lang="en-GB" sz="1800" dirty="0" smtClean="0"/>
          </a:p>
          <a:p>
            <a:pPr lvl="1"/>
            <a:endParaRPr lang="en-GB" sz="1800" dirty="0" smtClean="0"/>
          </a:p>
          <a:p>
            <a:pPr marL="914400" lvl="1" indent="-457200">
              <a:buFont typeface="+mj-lt"/>
              <a:buAutoNum type="arabicPeriod"/>
            </a:pPr>
            <a:endParaRPr lang="en-GB" sz="1800" dirty="0" smtClean="0"/>
          </a:p>
          <a:p>
            <a:pPr lvl="1"/>
            <a:endParaRPr lang="en-GB" sz="1800" dirty="0" smtClean="0"/>
          </a:p>
          <a:p>
            <a:pPr marL="457200" indent="-457200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17391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Discussion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8075240" cy="35612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sz="4400" dirty="0" smtClean="0"/>
          </a:p>
          <a:p>
            <a:pPr marL="0" indent="0" algn="ctr">
              <a:buNone/>
            </a:pPr>
            <a:r>
              <a:rPr lang="en-GB" sz="4400" b="1" dirty="0" smtClean="0"/>
              <a:t>What are the strengths and limitations of automatic coding?</a:t>
            </a:r>
            <a:r>
              <a:rPr lang="en-GB" sz="40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069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Hand coding for fluency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6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GB" sz="2600" dirty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endParaRPr lang="en-GB" sz="2600" dirty="0" smtClean="0"/>
          </a:p>
          <a:p>
            <a:pPr marL="914400" lvl="1" indent="-457200">
              <a:buFont typeface="+mj-lt"/>
              <a:buAutoNum type="arabicPeriod"/>
            </a:pPr>
            <a:endParaRPr lang="en-GB" sz="2200" dirty="0" smtClean="0"/>
          </a:p>
          <a:p>
            <a:pPr lvl="1"/>
            <a:endParaRPr lang="en-GB" sz="2200" dirty="0"/>
          </a:p>
          <a:p>
            <a:pPr marL="457200" indent="-457200"/>
            <a:endParaRPr lang="en-GB" sz="2000" dirty="0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96752"/>
            <a:ext cx="8257032" cy="427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7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Hand coding for fluency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dirty="0" smtClean="0"/>
              <a:t>Focusing on </a:t>
            </a:r>
            <a:r>
              <a:rPr lang="en-GB" sz="2600" b="1" dirty="0" smtClean="0"/>
              <a:t>speed</a:t>
            </a:r>
            <a:r>
              <a:rPr lang="en-GB" sz="2600" dirty="0" smtClean="0"/>
              <a:t> and </a:t>
            </a:r>
            <a:r>
              <a:rPr lang="en-GB" sz="2600" b="1" dirty="0" smtClean="0"/>
              <a:t>breakdown</a:t>
            </a:r>
            <a:r>
              <a:rPr lang="en-GB" sz="2600" dirty="0" smtClean="0"/>
              <a:t> fluency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Identify voiced/filled pauses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Code pauses according to location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Code for number of syllables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endParaRPr lang="en-GB" sz="2600" dirty="0" smtClean="0"/>
          </a:p>
          <a:p>
            <a:pPr marL="914400" lvl="1" indent="-457200">
              <a:buFont typeface="+mj-lt"/>
              <a:buAutoNum type="arabicPeriod"/>
            </a:pPr>
            <a:endParaRPr lang="en-GB" sz="2200" dirty="0" smtClean="0"/>
          </a:p>
          <a:p>
            <a:pPr lvl="1"/>
            <a:endParaRPr lang="en-GB" sz="2200" dirty="0"/>
          </a:p>
          <a:p>
            <a:pPr marL="457200" indent="-457200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65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Hand coding for fluency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 smtClean="0"/>
              <a:t>Hints and tips</a:t>
            </a:r>
          </a:p>
          <a:p>
            <a:pPr lvl="1"/>
            <a:r>
              <a:rPr lang="en-GB" sz="2000" dirty="0" smtClean="0"/>
              <a:t>A basic understanding of acoustic phonetics focusing on how to read waveforms and spectrograms is helpful. </a:t>
            </a:r>
            <a:endParaRPr lang="en-GB" sz="2000" dirty="0"/>
          </a:p>
          <a:p>
            <a:pPr lvl="1"/>
            <a:r>
              <a:rPr lang="en-GB" sz="2000" dirty="0" smtClean="0"/>
              <a:t>Recommended reading on acoustics phonetics:</a:t>
            </a:r>
          </a:p>
          <a:p>
            <a:pPr lvl="2"/>
            <a:r>
              <a:rPr lang="en-GB" sz="1600" dirty="0" err="1" smtClean="0"/>
              <a:t>Ladefoged</a:t>
            </a:r>
            <a:r>
              <a:rPr lang="en-GB" sz="1600" dirty="0" smtClean="0"/>
              <a:t>, P. (2006). </a:t>
            </a:r>
            <a:r>
              <a:rPr lang="en-GB" sz="1600" i="1" dirty="0" smtClean="0"/>
              <a:t>A course in phonetics. </a:t>
            </a:r>
            <a:r>
              <a:rPr lang="en-GB" sz="1600" dirty="0" smtClean="0"/>
              <a:t>London: Thomson.</a:t>
            </a:r>
          </a:p>
          <a:p>
            <a:pPr lvl="2"/>
            <a:r>
              <a:rPr lang="en-GB" sz="1600" dirty="0" err="1" smtClean="0"/>
              <a:t>Ladefoged</a:t>
            </a:r>
            <a:r>
              <a:rPr lang="en-GB" sz="1600" dirty="0" smtClean="0"/>
              <a:t>, P. (2003). </a:t>
            </a:r>
            <a:r>
              <a:rPr lang="en-GB" sz="1600" i="1" dirty="0" smtClean="0"/>
              <a:t>Phonetic data analysis: An introduction to fieldwork and instrumental techniques. </a:t>
            </a:r>
            <a:r>
              <a:rPr lang="en-GB" sz="1600" dirty="0" smtClean="0"/>
              <a:t>Oxford: Blackwell</a:t>
            </a:r>
          </a:p>
          <a:p>
            <a:pPr lvl="2"/>
            <a:r>
              <a:rPr lang="en-GB" sz="1600" dirty="0" err="1" smtClean="0"/>
              <a:t>Ladefoged</a:t>
            </a:r>
            <a:r>
              <a:rPr lang="en-GB" sz="1600" dirty="0" smtClean="0"/>
              <a:t>, P. (2012). </a:t>
            </a:r>
            <a:r>
              <a:rPr lang="en-GB" sz="1600" i="1" dirty="0" smtClean="0"/>
              <a:t>Vowels and consonants. </a:t>
            </a:r>
            <a:r>
              <a:rPr lang="en-GB" sz="1600" dirty="0" smtClean="0"/>
              <a:t>Malden, MA: Wiley-Blackwell.</a:t>
            </a:r>
          </a:p>
          <a:p>
            <a:pPr lvl="2"/>
            <a:endParaRPr lang="en-GB" sz="1600" dirty="0" smtClean="0"/>
          </a:p>
          <a:p>
            <a:pPr lvl="1"/>
            <a:r>
              <a:rPr lang="en-GB" sz="2000" b="1" dirty="0"/>
              <a:t>Some things I look for include …  </a:t>
            </a:r>
            <a:r>
              <a:rPr lang="en-GB" sz="2000" dirty="0"/>
              <a:t>increases and decreases in intensity of the waveform, </a:t>
            </a:r>
            <a:r>
              <a:rPr lang="en-GB" sz="2000" dirty="0" smtClean="0"/>
              <a:t>changes in formant </a:t>
            </a:r>
            <a:r>
              <a:rPr lang="en-GB" sz="2000" dirty="0"/>
              <a:t>patterns on the </a:t>
            </a:r>
            <a:r>
              <a:rPr lang="en-GB" sz="2000" dirty="0" smtClean="0"/>
              <a:t>spectrogram …</a:t>
            </a:r>
          </a:p>
          <a:p>
            <a:pPr lvl="1"/>
            <a:r>
              <a:rPr lang="en-GB" sz="2000" dirty="0" smtClean="0"/>
              <a:t>You, however, should </a:t>
            </a:r>
            <a:r>
              <a:rPr lang="en-GB" sz="2000" b="1" dirty="0" smtClean="0"/>
              <a:t>always check your coding by ear</a:t>
            </a:r>
            <a:endParaRPr lang="en-GB" sz="2000" b="1" dirty="0"/>
          </a:p>
          <a:p>
            <a:pPr lvl="2"/>
            <a:endParaRPr lang="en-GB" sz="1600" dirty="0" smtClean="0"/>
          </a:p>
          <a:p>
            <a:pPr lvl="2"/>
            <a:endParaRPr lang="en-GB" sz="1600" dirty="0" smtClean="0"/>
          </a:p>
          <a:p>
            <a:pPr marL="914400" lvl="1" indent="-457200">
              <a:buFont typeface="+mj-lt"/>
              <a:buAutoNum type="arabicPeriod"/>
            </a:pPr>
            <a:endParaRPr lang="en-GB" sz="2000" dirty="0" smtClean="0"/>
          </a:p>
          <a:p>
            <a:pPr lvl="1"/>
            <a:endParaRPr lang="en-GB" sz="2000" dirty="0"/>
          </a:p>
          <a:p>
            <a:pPr marL="457200" indent="-457200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75761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Extracting fluency measures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r>
              <a:rPr lang="en-GB" sz="2000" dirty="0" smtClean="0"/>
              <a:t>Write a PRAAT script to</a:t>
            </a:r>
          </a:p>
          <a:p>
            <a:pPr lvl="1"/>
            <a:r>
              <a:rPr lang="en-GB" sz="1800" dirty="0" smtClean="0"/>
              <a:t>Calculate speed (speech rate and articulation rate) and breakdown fluency (pause rate and pause duration)</a:t>
            </a:r>
          </a:p>
          <a:p>
            <a:pPr lvl="1"/>
            <a:r>
              <a:rPr lang="en-GB" sz="1800" dirty="0" smtClean="0"/>
              <a:t>Calculate duration of the sample, duration of silent pauses and total silence, and phonation time</a:t>
            </a:r>
          </a:p>
          <a:p>
            <a:pPr lvl="1"/>
            <a:r>
              <a:rPr lang="en-GB" sz="1800" dirty="0" smtClean="0"/>
              <a:t>Count number of silent and filled pauses and total number of syllables</a:t>
            </a:r>
          </a:p>
          <a:p>
            <a:pPr lvl="5"/>
            <a:endParaRPr lang="en-GB" sz="1100" dirty="0"/>
          </a:p>
          <a:p>
            <a:r>
              <a:rPr lang="en-GB" sz="2000" dirty="0" smtClean="0"/>
              <a:t>Approach to scripting</a:t>
            </a:r>
          </a:p>
          <a:p>
            <a:pPr lvl="1"/>
            <a:r>
              <a:rPr lang="en-GB" sz="1800" dirty="0" smtClean="0"/>
              <a:t>In PRAAT objects: </a:t>
            </a:r>
          </a:p>
          <a:p>
            <a:pPr lvl="2"/>
            <a:r>
              <a:rPr lang="en-GB" sz="1400" dirty="0" smtClean="0"/>
              <a:t>Open / Read from file … / select a text grid to analyse + Open</a:t>
            </a:r>
          </a:p>
          <a:p>
            <a:pPr lvl="2"/>
            <a:r>
              <a:rPr lang="en-GB" sz="1400" dirty="0" smtClean="0"/>
              <a:t>PRAAT / New PRAAT script</a:t>
            </a:r>
          </a:p>
          <a:p>
            <a:pPr lvl="1"/>
            <a:r>
              <a:rPr lang="en-GB" sz="1800" dirty="0" smtClean="0"/>
              <a:t>In untitled script:</a:t>
            </a:r>
          </a:p>
          <a:p>
            <a:pPr lvl="2"/>
            <a:r>
              <a:rPr lang="en-GB" sz="1400" dirty="0" smtClean="0"/>
              <a:t>Write script</a:t>
            </a:r>
          </a:p>
          <a:p>
            <a:pPr lvl="2"/>
            <a:r>
              <a:rPr lang="en-GB" sz="1400" dirty="0" smtClean="0"/>
              <a:t>Drawing on existing scripts (e.g. de Jong &amp; </a:t>
            </a:r>
            <a:r>
              <a:rPr lang="en-GB" sz="1400" dirty="0" err="1" smtClean="0"/>
              <a:t>Wempe</a:t>
            </a:r>
            <a:r>
              <a:rPr lang="en-GB" sz="1400" dirty="0" smtClean="0"/>
              <a:t>, 2009)</a:t>
            </a:r>
          </a:p>
          <a:p>
            <a:pPr lvl="2"/>
            <a:r>
              <a:rPr lang="en-GB" sz="1400" dirty="0" smtClean="0"/>
              <a:t>Clicking on buttons in PRAAT objects window to discover commands</a:t>
            </a:r>
          </a:p>
          <a:p>
            <a:pPr lvl="2"/>
            <a:r>
              <a:rPr lang="en-GB" sz="1400" dirty="0" smtClean="0"/>
              <a:t>Checking commands against PRAAT documentation: </a:t>
            </a:r>
            <a:r>
              <a:rPr lang="en-GB" sz="1400" dirty="0">
                <a:hlinkClick r:id="rId2"/>
              </a:rPr>
              <a:t>http://www.fon.hum.uva.nl/praat</a:t>
            </a:r>
            <a:r>
              <a:rPr lang="en-GB" sz="1400" dirty="0" smtClean="0">
                <a:hlinkClick r:id="rId2"/>
              </a:rPr>
              <a:t>/</a:t>
            </a:r>
            <a:r>
              <a:rPr lang="en-GB" sz="1400" dirty="0" smtClean="0"/>
              <a:t> </a:t>
            </a:r>
          </a:p>
          <a:p>
            <a:pPr lvl="2"/>
            <a:endParaRPr lang="en-GB" sz="1400" dirty="0" smtClean="0"/>
          </a:p>
          <a:p>
            <a:pPr lvl="2"/>
            <a:endParaRPr lang="en-GB" sz="1400" dirty="0" smtClean="0"/>
          </a:p>
          <a:p>
            <a:pPr marL="914400" lvl="1" indent="-457200">
              <a:buFont typeface="+mj-lt"/>
              <a:buAutoNum type="arabicPeriod"/>
            </a:pPr>
            <a:endParaRPr lang="en-GB" sz="1800" dirty="0" smtClean="0"/>
          </a:p>
          <a:p>
            <a:pPr lvl="1"/>
            <a:endParaRPr lang="en-GB" sz="1800" dirty="0"/>
          </a:p>
          <a:p>
            <a:pPr marL="457200" indent="-457200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6341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Extracting fluency measures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Sample script</a:t>
            </a:r>
          </a:p>
          <a:p>
            <a:pPr lvl="1"/>
            <a:r>
              <a:rPr lang="en-GB" dirty="0" smtClean="0"/>
              <a:t>Measures</a:t>
            </a:r>
          </a:p>
          <a:p>
            <a:pPr lvl="2"/>
            <a:r>
              <a:rPr lang="en-GB" dirty="0" smtClean="0"/>
              <a:t>Speech rate, articulation rate, pause rate, and average pause duration</a:t>
            </a:r>
          </a:p>
          <a:p>
            <a:pPr lvl="1"/>
            <a:r>
              <a:rPr lang="en-GB" dirty="0" smtClean="0"/>
              <a:t>Generates a comma delimited text file which can be imported to Excel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Run</a:t>
            </a:r>
          </a:p>
          <a:p>
            <a:pPr lvl="1"/>
            <a:r>
              <a:rPr lang="en-GB" sz="2000" dirty="0"/>
              <a:t>In PRAAT Objects: </a:t>
            </a:r>
          </a:p>
          <a:p>
            <a:pPr lvl="2"/>
            <a:r>
              <a:rPr lang="en-GB" sz="1600" dirty="0"/>
              <a:t>Open / Read from file … / </a:t>
            </a:r>
            <a:r>
              <a:rPr lang="en-GB" sz="1600" dirty="0" smtClean="0"/>
              <a:t>text grids </a:t>
            </a:r>
            <a:r>
              <a:rPr lang="en-GB" sz="1600" dirty="0"/>
              <a:t>to analyse + Open</a:t>
            </a:r>
          </a:p>
          <a:p>
            <a:pPr lvl="2"/>
            <a:r>
              <a:rPr lang="en-GB" sz="1600" dirty="0" smtClean="0"/>
              <a:t>PRAAT </a:t>
            </a:r>
            <a:r>
              <a:rPr lang="en-GB" sz="1600" dirty="0"/>
              <a:t>/ Open PRAAT Script / select script + Open</a:t>
            </a:r>
          </a:p>
          <a:p>
            <a:pPr lvl="1"/>
            <a:r>
              <a:rPr lang="en-GB" sz="2000" dirty="0"/>
              <a:t>In Script: </a:t>
            </a:r>
          </a:p>
          <a:p>
            <a:pPr lvl="2"/>
            <a:r>
              <a:rPr lang="en-GB" sz="1600" dirty="0"/>
              <a:t>Run / Run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3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600" dirty="0"/>
              <a:t>Lennon (1990). Investigating fluency in EFL: A quantitative approach. </a:t>
            </a:r>
            <a:r>
              <a:rPr lang="en-GB" sz="2600" i="1" dirty="0"/>
              <a:t>Language Learning, 40</a:t>
            </a:r>
            <a:r>
              <a:rPr lang="en-GB" sz="2600" dirty="0"/>
              <a:t>, </a:t>
            </a:r>
            <a:r>
              <a:rPr lang="en-GB" sz="2600" dirty="0" smtClean="0"/>
              <a:t>387-412</a:t>
            </a:r>
          </a:p>
          <a:p>
            <a:pPr lvl="2"/>
            <a:endParaRPr lang="en-GB" sz="1800" dirty="0" smtClean="0"/>
          </a:p>
          <a:p>
            <a:r>
              <a:rPr lang="en-GB" sz="2600" dirty="0" err="1"/>
              <a:t>Segalowitz</a:t>
            </a:r>
            <a:r>
              <a:rPr lang="en-GB" sz="2600" dirty="0"/>
              <a:t> (2010)</a:t>
            </a:r>
            <a:r>
              <a:rPr lang="en-GB" sz="2600" i="1" dirty="0"/>
              <a:t>. Cognitive bases of second language fluency.</a:t>
            </a:r>
            <a:r>
              <a:rPr lang="en-GB" sz="2600" dirty="0"/>
              <a:t> London: Routledge.</a:t>
            </a:r>
          </a:p>
          <a:p>
            <a:pPr lvl="2"/>
            <a:endParaRPr lang="en-GB" sz="1800" dirty="0" smtClean="0"/>
          </a:p>
          <a:p>
            <a:r>
              <a:rPr lang="en-GB" sz="2600" dirty="0" err="1" smtClean="0"/>
              <a:t>Kormos</a:t>
            </a:r>
            <a:r>
              <a:rPr lang="en-GB" sz="2600" dirty="0"/>
              <a:t>, J. &amp; </a:t>
            </a:r>
            <a:r>
              <a:rPr lang="en-GB" sz="2600" dirty="0" err="1"/>
              <a:t>Denés</a:t>
            </a:r>
            <a:r>
              <a:rPr lang="en-GB" sz="2600" dirty="0"/>
              <a:t>, M. (2004). Exploring measures and perceptions of fluency in the speech of second language </a:t>
            </a:r>
            <a:r>
              <a:rPr lang="en-GB" sz="2600" dirty="0" smtClean="0"/>
              <a:t>learners. </a:t>
            </a:r>
            <a:r>
              <a:rPr lang="en-GB" sz="2600" i="1" dirty="0" smtClean="0"/>
              <a:t>System, 32</a:t>
            </a:r>
            <a:r>
              <a:rPr lang="en-GB" sz="2600" dirty="0" smtClean="0"/>
              <a:t>(2), 145-164</a:t>
            </a:r>
          </a:p>
          <a:p>
            <a:pPr lvl="2"/>
            <a:endParaRPr lang="en-GB" sz="1800" dirty="0" smtClean="0"/>
          </a:p>
          <a:p>
            <a:r>
              <a:rPr lang="en-GB" sz="2600" dirty="0" smtClean="0"/>
              <a:t>De </a:t>
            </a:r>
            <a:r>
              <a:rPr lang="en-GB" sz="2600" dirty="0"/>
              <a:t>Jong, N. H. &amp; </a:t>
            </a:r>
            <a:r>
              <a:rPr lang="en-GB" sz="2600" dirty="0" err="1"/>
              <a:t>Wempe</a:t>
            </a:r>
            <a:r>
              <a:rPr lang="en-GB" sz="2600" dirty="0"/>
              <a:t>, T. (2009). </a:t>
            </a:r>
            <a:r>
              <a:rPr lang="en-GB" sz="2600" dirty="0" err="1"/>
              <a:t>Praat</a:t>
            </a:r>
            <a:r>
              <a:rPr lang="en-GB" sz="2600" dirty="0"/>
              <a:t> script to detect syllable nuclei and measure speech rate automatically. </a:t>
            </a:r>
            <a:r>
              <a:rPr lang="en-GB" sz="2600" i="1" dirty="0"/>
              <a:t>Behaviour Research Methods, 41</a:t>
            </a:r>
            <a:r>
              <a:rPr lang="en-GB" sz="2600" dirty="0"/>
              <a:t>(2), </a:t>
            </a:r>
            <a:r>
              <a:rPr lang="en-GB" sz="2600" dirty="0" smtClean="0"/>
              <a:t>385-390</a:t>
            </a:r>
          </a:p>
          <a:p>
            <a:pPr lvl="2"/>
            <a:endParaRPr lang="en-GB" sz="1800" dirty="0" smtClean="0"/>
          </a:p>
          <a:p>
            <a:r>
              <a:rPr lang="en-GB" sz="2600" dirty="0" err="1" smtClean="0"/>
              <a:t>Boersma</a:t>
            </a:r>
            <a:r>
              <a:rPr lang="en-GB" sz="2600" dirty="0" smtClean="0"/>
              <a:t>, P. </a:t>
            </a:r>
            <a:r>
              <a:rPr lang="en-GB" sz="2600" dirty="0"/>
              <a:t>&amp; </a:t>
            </a:r>
            <a:r>
              <a:rPr lang="en-GB" sz="2600" dirty="0" err="1" smtClean="0"/>
              <a:t>Weenink</a:t>
            </a:r>
            <a:r>
              <a:rPr lang="en-GB" sz="2600" dirty="0" smtClean="0"/>
              <a:t>, D. </a:t>
            </a:r>
            <a:r>
              <a:rPr lang="en-GB" sz="2600" dirty="0"/>
              <a:t>(2013</a:t>
            </a:r>
            <a:r>
              <a:rPr lang="en-GB" sz="2600" dirty="0" smtClean="0"/>
              <a:t>): </a:t>
            </a:r>
            <a:r>
              <a:rPr lang="en-GB" sz="2600" i="1" dirty="0" err="1" smtClean="0"/>
              <a:t>Praat</a:t>
            </a:r>
            <a:r>
              <a:rPr lang="en-GB" sz="2600" i="1" dirty="0"/>
              <a:t>: doing phonetics by computer</a:t>
            </a:r>
            <a:r>
              <a:rPr lang="en-GB" sz="2600" dirty="0"/>
              <a:t> [Computer program</a:t>
            </a:r>
            <a:r>
              <a:rPr lang="en-GB" sz="2600" dirty="0" smtClean="0"/>
              <a:t>]. Version </a:t>
            </a:r>
            <a:r>
              <a:rPr lang="en-GB" sz="2600" dirty="0"/>
              <a:t>5.3.51, retrieved 2 June 2013 from </a:t>
            </a:r>
            <a:r>
              <a:rPr lang="en-GB" sz="2600" dirty="0">
                <a:hlinkClick r:id="rId2"/>
              </a:rPr>
              <a:t>http://www.praat.org</a:t>
            </a:r>
            <a:r>
              <a:rPr lang="en-GB" sz="2600" dirty="0" smtClean="0">
                <a:hlinkClick r:id="rId2"/>
              </a:rPr>
              <a:t>/</a:t>
            </a:r>
            <a:r>
              <a:rPr lang="en-GB" sz="2600" dirty="0" smtClean="0"/>
              <a:t> </a:t>
            </a:r>
            <a:endParaRPr lang="en-GB" sz="2600" dirty="0"/>
          </a:p>
          <a:p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36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rgbClr val="00B050"/>
                </a:solidFill>
              </a:rPr>
              <a:t>Thank you!</a:t>
            </a:r>
            <a:endParaRPr lang="en-GB" sz="60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0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Programme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 smtClean="0"/>
          </a:p>
          <a:p>
            <a:pPr lvl="1"/>
            <a:endParaRPr lang="en-GB" sz="2400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36226"/>
              </p:ext>
            </p:extLst>
          </p:nvPr>
        </p:nvGraphicFramePr>
        <p:xfrm>
          <a:off x="683568" y="1246728"/>
          <a:ext cx="76772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673"/>
                <a:gridCol w="1389227"/>
                <a:gridCol w="47333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Time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Location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10:00 – 12:00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B/R/012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oral fluency using PRAAT (Zoe Handley, Stewart Cooper, Ann-Marie Hunter)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12:30 – 2:00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Various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Lunch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2:00 – 3:00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D/L/104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Challenges in measuring and assessing second language oral frequency (</a:t>
                      </a:r>
                      <a:r>
                        <a:rPr lang="en-GB" sz="1600" dirty="0" err="1" smtClean="0"/>
                        <a:t>Parvaneh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Tavakoli</a:t>
                      </a:r>
                      <a:r>
                        <a:rPr lang="en-GB" sz="1600" dirty="0" smtClean="0"/>
                        <a:t>)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3:00 – 3:30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D/L/104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Broadening the context for analysing fluency - time and task effects on Mandarin in fluency development during Study Abroad (Clare Wright)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3:30</a:t>
                      </a:r>
                      <a:r>
                        <a:rPr lang="en-GB" sz="1600" baseline="0" dirty="0" smtClean="0"/>
                        <a:t> – 4:45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Norman Rea Gallery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Coffee and</a:t>
                      </a:r>
                      <a:r>
                        <a:rPr lang="en-GB" sz="1600" baseline="0" dirty="0" smtClean="0"/>
                        <a:t> posters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4:45 – 5:15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D/L/104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Investigating fluency across multiple languages and tasks (Amanda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Huensch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5:15</a:t>
                      </a:r>
                      <a:r>
                        <a:rPr lang="en-GB" sz="1600" baseline="0" dirty="0" smtClean="0"/>
                        <a:t> – 5:45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D/L/104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What is oral fluency? (Zoe Handley)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5:45 – 6:00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D/L/104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Summing up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5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6000" b="1" dirty="0" smtClean="0">
                <a:solidFill>
                  <a:srgbClr val="00B050"/>
                </a:solidFill>
              </a:rPr>
              <a:t>Exploring Oral Fluency Using PRAAT</a:t>
            </a:r>
            <a:endParaRPr lang="en-GB" sz="60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i="1" dirty="0" smtClean="0">
                <a:solidFill>
                  <a:schemeClr val="tx1"/>
                </a:solidFill>
              </a:rPr>
              <a:t>Zoe Handley, Department of Education, University of York</a:t>
            </a:r>
          </a:p>
          <a:p>
            <a:r>
              <a:rPr lang="en-GB" sz="2000" i="1" dirty="0" smtClean="0">
                <a:solidFill>
                  <a:schemeClr val="tx1"/>
                </a:solidFill>
              </a:rPr>
              <a:t>Stewart Cooper, Department of Education, University of York</a:t>
            </a:r>
          </a:p>
          <a:p>
            <a:r>
              <a:rPr lang="en-GB" sz="2000" i="1" dirty="0" smtClean="0">
                <a:solidFill>
                  <a:schemeClr val="tx1"/>
                </a:solidFill>
              </a:rPr>
              <a:t>Ann-Marie Hunter, St Mary’s University, London</a:t>
            </a:r>
            <a:endParaRPr lang="en-GB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1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Plan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What is oral fluency?</a:t>
            </a:r>
          </a:p>
          <a:p>
            <a:pPr lvl="1"/>
            <a:r>
              <a:rPr lang="en-GB" sz="2200" dirty="0" smtClean="0"/>
              <a:t>Definitions and common measures</a:t>
            </a:r>
          </a:p>
          <a:p>
            <a:r>
              <a:rPr lang="en-GB" sz="2600" dirty="0" smtClean="0"/>
              <a:t>What is PRAAT?</a:t>
            </a:r>
          </a:p>
          <a:p>
            <a:pPr lvl="1"/>
            <a:r>
              <a:rPr lang="en-GB" sz="2200" dirty="0" smtClean="0"/>
              <a:t>An overview and where to download the software</a:t>
            </a:r>
          </a:p>
          <a:p>
            <a:r>
              <a:rPr lang="en-GB" sz="2600" dirty="0" smtClean="0"/>
              <a:t>Measuring fluency using PRAAT</a:t>
            </a:r>
          </a:p>
          <a:p>
            <a:pPr lvl="1"/>
            <a:r>
              <a:rPr lang="en-GB" sz="2200" dirty="0" smtClean="0"/>
              <a:t>Automatically coding for fluency</a:t>
            </a:r>
          </a:p>
          <a:p>
            <a:pPr lvl="1"/>
            <a:r>
              <a:rPr lang="en-GB" sz="2200" dirty="0" smtClean="0"/>
              <a:t>Hand coding for fluency</a:t>
            </a:r>
          </a:p>
          <a:p>
            <a:pPr lvl="1"/>
            <a:r>
              <a:rPr lang="en-GB" sz="2200" dirty="0" smtClean="0"/>
              <a:t>Scripting to extract measures</a:t>
            </a:r>
          </a:p>
          <a:p>
            <a:pPr marL="457200" lvl="1" indent="0">
              <a:buNone/>
            </a:pPr>
            <a:endParaRPr lang="en-GB" sz="2600" dirty="0" smtClean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88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What is oral fluency?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pPr marL="457200" indent="-457200"/>
            <a:r>
              <a:rPr lang="en-GB" sz="2000" dirty="0"/>
              <a:t>Broad sense: </a:t>
            </a:r>
            <a:endParaRPr lang="en-GB" sz="2000" dirty="0" smtClean="0"/>
          </a:p>
          <a:p>
            <a:pPr marL="857250" lvl="1" indent="-457200"/>
            <a:r>
              <a:rPr lang="en-GB" sz="1600" dirty="0" smtClean="0"/>
              <a:t>“</a:t>
            </a:r>
            <a:r>
              <a:rPr lang="en-GB" sz="1600" dirty="0"/>
              <a:t>the highest point on a scale that measures spoken command of a foreign </a:t>
            </a:r>
            <a:r>
              <a:rPr lang="en-GB" sz="1600" dirty="0" smtClean="0"/>
              <a:t>language”</a:t>
            </a:r>
          </a:p>
          <a:p>
            <a:pPr marL="857250" lvl="1" indent="-457200"/>
            <a:r>
              <a:rPr lang="en-GB" sz="1600" dirty="0" smtClean="0"/>
              <a:t>“</a:t>
            </a:r>
            <a:r>
              <a:rPr lang="en-GB" sz="1600" dirty="0"/>
              <a:t>oral proficiency</a:t>
            </a:r>
            <a:r>
              <a:rPr lang="en-GB" sz="1600" dirty="0" smtClean="0"/>
              <a:t>”</a:t>
            </a:r>
          </a:p>
          <a:p>
            <a:pPr marL="457200" indent="-457200"/>
            <a:r>
              <a:rPr lang="en-GB" sz="2000" b="1" dirty="0" smtClean="0"/>
              <a:t>Narrow </a:t>
            </a:r>
            <a:r>
              <a:rPr lang="en-GB" sz="2000" b="1" dirty="0"/>
              <a:t>sense: </a:t>
            </a:r>
            <a:endParaRPr lang="en-GB" sz="2000" b="1" dirty="0" smtClean="0"/>
          </a:p>
          <a:p>
            <a:pPr marL="857250" lvl="1" indent="-457200"/>
            <a:r>
              <a:rPr lang="en-GB" sz="1600" dirty="0"/>
              <a:t>“speak[s] correctly by not very fluently”</a:t>
            </a:r>
            <a:endParaRPr lang="en-GB" sz="1600" b="1" dirty="0" smtClean="0"/>
          </a:p>
          <a:p>
            <a:pPr marL="857250" lvl="1" indent="-457200"/>
            <a:r>
              <a:rPr lang="en-GB" sz="1600" b="1" dirty="0" smtClean="0"/>
              <a:t>“</a:t>
            </a:r>
            <a:r>
              <a:rPr lang="en-GB" sz="1600" b="1" dirty="0"/>
              <a:t>native-like rapidity”, “flowingly”  </a:t>
            </a:r>
            <a:endParaRPr lang="en-GB" sz="1600" b="1" dirty="0" smtClean="0"/>
          </a:p>
          <a:p>
            <a:pPr marL="400050" lvl="1" indent="0" algn="r">
              <a:buNone/>
            </a:pPr>
            <a:r>
              <a:rPr lang="en-GB" sz="1400" dirty="0" smtClean="0"/>
              <a:t>(Lennon</a:t>
            </a:r>
            <a:r>
              <a:rPr lang="en-GB" sz="1400" dirty="0"/>
              <a:t>, 1990, </a:t>
            </a:r>
            <a:r>
              <a:rPr lang="en-GB" sz="1400" dirty="0" smtClean="0"/>
              <a:t>p. 389 - 390)</a:t>
            </a:r>
            <a:endParaRPr lang="en-GB" sz="1400" dirty="0"/>
          </a:p>
          <a:p>
            <a:pPr marL="457200" indent="-457200"/>
            <a:endParaRPr lang="en-GB" sz="2000" dirty="0" smtClean="0"/>
          </a:p>
          <a:p>
            <a:pPr marL="457200" indent="-457200"/>
            <a:r>
              <a:rPr lang="en-GB" sz="2000" b="1" dirty="0" smtClean="0"/>
              <a:t>Fluency </a:t>
            </a:r>
            <a:r>
              <a:rPr lang="en-GB" sz="2000" b="1" dirty="0"/>
              <a:t>in the narrow </a:t>
            </a:r>
            <a:r>
              <a:rPr lang="en-GB" sz="2000" b="1" dirty="0" smtClean="0"/>
              <a:t>sense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sz="1600" dirty="0"/>
              <a:t>Perceived fluency: “the inferences listeners make about … </a:t>
            </a:r>
            <a:r>
              <a:rPr lang="en-GB" sz="1600" dirty="0" smtClean="0"/>
              <a:t>cognitive </a:t>
            </a:r>
            <a:r>
              <a:rPr lang="en-GB" sz="1600" dirty="0"/>
              <a:t>fluency based on their perceptions of </a:t>
            </a:r>
            <a:r>
              <a:rPr lang="en-GB" sz="1600" dirty="0" smtClean="0"/>
              <a:t>utterance </a:t>
            </a:r>
            <a:r>
              <a:rPr lang="en-GB" sz="1600" dirty="0"/>
              <a:t>fluency”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sz="1600" b="1" dirty="0"/>
              <a:t>Utterance fluency: “the features of utterances that </a:t>
            </a:r>
            <a:r>
              <a:rPr lang="en-GB" sz="1600" b="1" dirty="0" smtClean="0"/>
              <a:t>reflect cognitive </a:t>
            </a:r>
            <a:r>
              <a:rPr lang="en-GB" sz="1600" b="1" dirty="0"/>
              <a:t>fluency”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sz="1600" dirty="0"/>
              <a:t>Cognitive fluency: “efficiency of the operation of the </a:t>
            </a:r>
            <a:r>
              <a:rPr lang="en-GB" sz="1600" dirty="0" smtClean="0"/>
              <a:t>underlying processes</a:t>
            </a:r>
            <a:r>
              <a:rPr lang="en-GB" sz="1600" dirty="0"/>
              <a:t>” </a:t>
            </a:r>
          </a:p>
          <a:p>
            <a:pPr marL="0" lvl="1" indent="0" algn="r">
              <a:buClr>
                <a:srgbClr val="A2347A"/>
              </a:buClr>
              <a:buNone/>
            </a:pPr>
            <a:r>
              <a:rPr lang="en-GB" sz="1400" dirty="0" smtClean="0"/>
              <a:t>(</a:t>
            </a:r>
            <a:r>
              <a:rPr lang="en-GB" sz="1400" dirty="0" err="1"/>
              <a:t>Segalowitz</a:t>
            </a:r>
            <a:r>
              <a:rPr lang="en-GB" sz="1400" dirty="0"/>
              <a:t>, 2010, p. 165)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69122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Common measures of oral fluency</a:t>
            </a:r>
            <a:endParaRPr lang="en-GB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107450"/>
              </p:ext>
            </p:extLst>
          </p:nvPr>
        </p:nvGraphicFramePr>
        <p:xfrm>
          <a:off x="539552" y="1772816"/>
          <a:ext cx="4392488" cy="3228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259228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Type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Measure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Holistic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Pruned speech </a:t>
                      </a:r>
                      <a:r>
                        <a:rPr lang="en-GB" sz="1800" dirty="0" smtClean="0">
                          <a:effectLst/>
                        </a:rPr>
                        <a:t>rate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Speed fluency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Speech rate </a:t>
                      </a:r>
                      <a:endParaRPr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Articulation rate</a:t>
                      </a:r>
                      <a:endParaRPr lang="en-GB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Breakdown fluency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Pauses per minute </a:t>
                      </a:r>
                      <a:endParaRPr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Mean </a:t>
                      </a:r>
                      <a:r>
                        <a:rPr lang="en-GB" sz="1800" dirty="0">
                          <a:effectLst/>
                        </a:rPr>
                        <a:t>length of pauses </a:t>
                      </a:r>
                      <a:endParaRPr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Mean </a:t>
                      </a:r>
                      <a:r>
                        <a:rPr lang="en-GB" sz="1800" dirty="0">
                          <a:effectLst/>
                        </a:rPr>
                        <a:t>length of </a:t>
                      </a:r>
                      <a:r>
                        <a:rPr lang="en-GB" sz="1800" dirty="0" smtClean="0">
                          <a:effectLst/>
                        </a:rPr>
                        <a:t>run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Phonation-time-ratio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Repair fluency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Dysfluencies per minute </a:t>
                      </a:r>
                      <a:endParaRPr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Corrections </a:t>
                      </a:r>
                      <a:r>
                        <a:rPr lang="en-GB" sz="1800" dirty="0">
                          <a:effectLst/>
                        </a:rPr>
                        <a:t>per </a:t>
                      </a:r>
                      <a:r>
                        <a:rPr lang="en-GB" sz="1800" dirty="0" smtClean="0">
                          <a:effectLst/>
                        </a:rPr>
                        <a:t>minute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Repetitions </a:t>
                      </a:r>
                      <a:r>
                        <a:rPr lang="en-GB" sz="1800" dirty="0">
                          <a:effectLst/>
                        </a:rPr>
                        <a:t>per </a:t>
                      </a:r>
                      <a:r>
                        <a:rPr lang="en-GB" sz="1800" dirty="0" smtClean="0">
                          <a:effectLst/>
                        </a:rPr>
                        <a:t>minute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5220072" y="2996952"/>
            <a:ext cx="93610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433864" y="2067813"/>
            <a:ext cx="2314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Measure duration of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Speech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Pauses</a:t>
            </a:r>
          </a:p>
          <a:p>
            <a:endParaRPr lang="en-GB" dirty="0" smtClean="0"/>
          </a:p>
          <a:p>
            <a:r>
              <a:rPr lang="en-GB" dirty="0" smtClean="0"/>
              <a:t>AND</a:t>
            </a:r>
          </a:p>
          <a:p>
            <a:endParaRPr lang="en-GB" dirty="0" smtClean="0"/>
          </a:p>
          <a:p>
            <a:r>
              <a:rPr lang="en-GB" dirty="0" smtClean="0"/>
              <a:t>Count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Syllables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Pauses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6279" y="5034662"/>
            <a:ext cx="37157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GB" sz="1600" dirty="0" err="1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Kormos</a:t>
            </a:r>
            <a:r>
              <a:rPr lang="en-GB" sz="1600" dirty="0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&amp; </a:t>
            </a:r>
            <a:r>
              <a:rPr lang="en-GB" sz="1600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Dènes</a:t>
            </a:r>
            <a:r>
              <a:rPr lang="en-GB" sz="16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GB" sz="1600" dirty="0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2004; </a:t>
            </a:r>
            <a:r>
              <a:rPr lang="en-GB" sz="1600" dirty="0" err="1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Segalowitz</a:t>
            </a:r>
            <a:r>
              <a:rPr lang="en-GB" sz="1600" dirty="0" smtClean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2010)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90608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What is PRAAT?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pPr marL="457200" indent="-457200"/>
            <a:r>
              <a:rPr lang="en-GB" sz="2000" dirty="0"/>
              <a:t>PRAAT is a free computer software package </a:t>
            </a:r>
            <a:r>
              <a:rPr lang="en-GB" sz="2000" dirty="0" smtClean="0"/>
              <a:t>for </a:t>
            </a:r>
            <a:r>
              <a:rPr lang="en-GB" sz="2000" dirty="0"/>
              <a:t>the scientific analysis of speech in </a:t>
            </a:r>
            <a:r>
              <a:rPr lang="en-GB" sz="2000" dirty="0" smtClean="0"/>
              <a:t>phonetics</a:t>
            </a:r>
          </a:p>
          <a:p>
            <a:pPr marL="457200" indent="-457200"/>
            <a:r>
              <a:rPr lang="en-GB" sz="2000" dirty="0" smtClean="0"/>
              <a:t>PRAAT can also be used to generate synthetic speech, and run perceptual experiments</a:t>
            </a:r>
          </a:p>
          <a:p>
            <a:pPr marL="457200" indent="-457200"/>
            <a:endParaRPr lang="en-GB" sz="2000" dirty="0"/>
          </a:p>
          <a:p>
            <a:pPr marL="457200" indent="-457200"/>
            <a:r>
              <a:rPr lang="en-GB" sz="2000" dirty="0" smtClean="0"/>
              <a:t>For more information on the range of functionalities and to download PRAAT:</a:t>
            </a:r>
          </a:p>
          <a:p>
            <a:pPr marL="857250" lvl="1" indent="-457200"/>
            <a:r>
              <a:rPr lang="en-GB" sz="1800" dirty="0">
                <a:hlinkClick r:id="rId2"/>
              </a:rPr>
              <a:t>http://www.fon.hum.uva.nl/praat</a:t>
            </a:r>
            <a:r>
              <a:rPr lang="en-GB" sz="1800" dirty="0" smtClean="0">
                <a:hlinkClick r:id="rId2"/>
              </a:rPr>
              <a:t>/</a:t>
            </a:r>
            <a:r>
              <a:rPr lang="en-GB" sz="1800" dirty="0" smtClean="0"/>
              <a:t> </a:t>
            </a:r>
          </a:p>
          <a:p>
            <a:pPr marL="857250" lvl="1" indent="-457200"/>
            <a:endParaRPr lang="en-GB" sz="1800" dirty="0"/>
          </a:p>
          <a:p>
            <a:pPr marL="857250" lvl="1" indent="-457200"/>
            <a:endParaRPr lang="en-GB" sz="1800" dirty="0" smtClean="0"/>
          </a:p>
          <a:p>
            <a:pPr marL="457200" indent="-457200"/>
            <a:r>
              <a:rPr lang="en-GB" sz="2200" dirty="0" smtClean="0"/>
              <a:t>Referencing PRAAT:</a:t>
            </a:r>
          </a:p>
          <a:p>
            <a:pPr marL="857250" lvl="1" indent="-457200"/>
            <a:r>
              <a:rPr lang="en-GB" sz="1800" dirty="0" smtClean="0"/>
              <a:t>See </a:t>
            </a:r>
            <a:r>
              <a:rPr lang="en-GB" sz="1800" dirty="0" err="1" smtClean="0"/>
              <a:t>Boersma</a:t>
            </a:r>
            <a:r>
              <a:rPr lang="en-GB" sz="1800" dirty="0" smtClean="0"/>
              <a:t> </a:t>
            </a:r>
            <a:r>
              <a:rPr lang="en-GB" sz="1800" dirty="0"/>
              <a:t>&amp; </a:t>
            </a:r>
            <a:r>
              <a:rPr lang="en-GB" sz="1800" dirty="0" err="1" smtClean="0"/>
              <a:t>Weenink</a:t>
            </a:r>
            <a:r>
              <a:rPr lang="en-GB" sz="1800" dirty="0" smtClean="0"/>
              <a:t> (2013)</a:t>
            </a:r>
          </a:p>
          <a:p>
            <a:pPr marL="457200" indent="-457200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6422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Measuring fluency using PRAAT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Overview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Automatically </a:t>
            </a:r>
            <a:r>
              <a:rPr lang="en-GB" sz="2600" dirty="0"/>
              <a:t>coding for fluency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Hand </a:t>
            </a:r>
            <a:r>
              <a:rPr lang="en-GB" sz="2600" dirty="0"/>
              <a:t>coding for fluency</a:t>
            </a:r>
          </a:p>
          <a:p>
            <a:pPr marL="514350" indent="-514350">
              <a:buFont typeface="+mj-lt"/>
              <a:buAutoNum type="arabicPeriod"/>
            </a:pPr>
            <a:endParaRPr lang="en-GB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Extracting fluency measures</a:t>
            </a:r>
            <a:endParaRPr lang="en-GB" sz="2600" dirty="0"/>
          </a:p>
          <a:p>
            <a:pPr marL="457200" indent="-457200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1675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Our approach</a:t>
            </a:r>
            <a:endParaRPr lang="en-GB" b="1" dirty="0">
              <a:solidFill>
                <a:srgbClr val="00B05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96752"/>
            <a:ext cx="8257032" cy="4279392"/>
          </a:xfrm>
        </p:spPr>
      </p:pic>
      <p:sp>
        <p:nvSpPr>
          <p:cNvPr id="4" name="TextBox 3"/>
          <p:cNvSpPr txBox="1"/>
          <p:nvPr/>
        </p:nvSpPr>
        <p:spPr>
          <a:xfrm>
            <a:off x="5292080" y="6021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69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1080</Words>
  <Application>Microsoft Office PowerPoint</Application>
  <PresentationFormat>On-screen Show (4:3)</PresentationFormat>
  <Paragraphs>215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SimSun</vt:lpstr>
      <vt:lpstr>Arial</vt:lpstr>
      <vt:lpstr>Calibri</vt:lpstr>
      <vt:lpstr>Times New Roman</vt:lpstr>
      <vt:lpstr>Office Theme</vt:lpstr>
      <vt:lpstr>Fluency in Oral Interaction Workshop (FLOW)</vt:lpstr>
      <vt:lpstr>Programme</vt:lpstr>
      <vt:lpstr>Exploring Oral Fluency Using PRAAT</vt:lpstr>
      <vt:lpstr>Plan</vt:lpstr>
      <vt:lpstr>What is oral fluency?</vt:lpstr>
      <vt:lpstr>Common measures of oral fluency</vt:lpstr>
      <vt:lpstr>What is PRAAT?</vt:lpstr>
      <vt:lpstr>Measuring fluency using PRAAT</vt:lpstr>
      <vt:lpstr>Our approach</vt:lpstr>
      <vt:lpstr>Automatically coding for fluency</vt:lpstr>
      <vt:lpstr>Automatically coding for fluency</vt:lpstr>
      <vt:lpstr>Discussion</vt:lpstr>
      <vt:lpstr>Hand coding for fluency</vt:lpstr>
      <vt:lpstr>Hand coding for fluency</vt:lpstr>
      <vt:lpstr>Hand coding for fluency</vt:lpstr>
      <vt:lpstr>Extracting fluency measures</vt:lpstr>
      <vt:lpstr>Extracting fluency measures</vt:lpstr>
      <vt:lpstr>References</vt:lpstr>
      <vt:lpstr>Thank you!</vt:lpstr>
    </vt:vector>
  </TitlesOfParts>
  <Company>The University of York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and Assessing Speaking</dc:title>
  <dc:creator>Zoe Handley</dc:creator>
  <cp:lastModifiedBy>Zoe Handley</cp:lastModifiedBy>
  <cp:revision>182</cp:revision>
  <cp:lastPrinted>2015-10-02T11:47:08Z</cp:lastPrinted>
  <dcterms:created xsi:type="dcterms:W3CDTF">2015-09-22T15:06:33Z</dcterms:created>
  <dcterms:modified xsi:type="dcterms:W3CDTF">2017-06-08T08:26:37Z</dcterms:modified>
</cp:coreProperties>
</file>