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57" r:id="rId4"/>
    <p:sldId id="260" r:id="rId5"/>
    <p:sldId id="292" r:id="rId6"/>
    <p:sldId id="264" r:id="rId7"/>
    <p:sldId id="266" r:id="rId8"/>
    <p:sldId id="272" r:id="rId9"/>
    <p:sldId id="276" r:id="rId10"/>
    <p:sldId id="285" r:id="rId11"/>
    <p:sldId id="274" r:id="rId12"/>
    <p:sldId id="275" r:id="rId13"/>
    <p:sldId id="277" r:id="rId14"/>
    <p:sldId id="267" r:id="rId15"/>
    <p:sldId id="269" r:id="rId16"/>
    <p:sldId id="279" r:id="rId17"/>
    <p:sldId id="280" r:id="rId18"/>
    <p:sldId id="282" r:id="rId19"/>
    <p:sldId id="258" r:id="rId20"/>
    <p:sldId id="287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S" lastIdx="9" clrIdx="0"/>
  <p:cmAuthor id="1" name="KATE" initials="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0409" autoAdjust="0"/>
  </p:normalViewPr>
  <p:slideViewPr>
    <p:cSldViewPr>
      <p:cViewPr varScale="1">
        <p:scale>
          <a:sx n="91" d="100"/>
          <a:sy n="91" d="100"/>
        </p:scale>
        <p:origin x="-11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E843E-FB33-461C-99F0-6CA7A3D78F32}" type="datetimeFigureOut">
              <a:rPr lang="de-DE" smtClean="0"/>
              <a:pPr/>
              <a:t>09.07.2013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2FC8-FCD0-481A-8BBD-74800F6A351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7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68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045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30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1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98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05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6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68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68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8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15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15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5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08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7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2FC8-FCD0-481A-8BBD-74800F6A351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59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93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0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55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70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75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89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13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A6B9-23D3-44F3-8709-7FF0816C51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45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unend.blogspot.hu/2013/06/christliche-partei.html" TargetMode="External"/><Relationship Id="rId2" Type="http://schemas.openxmlformats.org/officeDocument/2006/relationships/hyperlink" Target="http://mein.salzburg.com/forum/lichtblicke/2009/07/burger-dialoge-2010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wolkdirekt.com/spannungszeichen-schwarzer-blitz-_-1197281.html" TargetMode="External"/><Relationship Id="rId5" Type="http://schemas.openxmlformats.org/officeDocument/2006/relationships/hyperlink" Target="http://tu-dresden.de/die_tu_dresden/fakultaeten/philosophische_fakultaet/is/mikro/forsch/Kinderstudie/Kinderstudie_Start" TargetMode="External"/><Relationship Id="rId4" Type="http://schemas.openxmlformats.org/officeDocument/2006/relationships/hyperlink" Target="http://www.infozentrum-dresden.de/site/auslaenderarbeit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ampagne@save-me-dresden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ttlement.eu/news/launch-share-pro-asyl-publication-city-says-y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©2012 Scott Bulger, All Rights Reserv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7"/>
            <a:ext cx="4572000" cy="68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571999" y="4725144"/>
            <a:ext cx="4572001" cy="2121349"/>
          </a:xfrm>
        </p:spPr>
        <p:txBody>
          <a:bodyPr>
            <a:normAutofit fontScale="77500" lnSpcReduction="20000"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n-GB" b="0" cap="small" dirty="0" smtClean="0">
                <a:solidFill>
                  <a:schemeClr val="bg1">
                    <a:lumMod val="65000"/>
                  </a:schemeClr>
                </a:solidFill>
              </a:rPr>
              <a:t>Cities </a:t>
            </a:r>
            <a:r>
              <a:rPr lang="en-GB" b="0" cap="small" dirty="0">
                <a:solidFill>
                  <a:schemeClr val="bg1">
                    <a:lumMod val="65000"/>
                  </a:schemeClr>
                </a:solidFill>
              </a:rPr>
              <a:t>as Sanctuary: Improving Protection for Human Rights Defenders and Refugees </a:t>
            </a:r>
            <a:r>
              <a:rPr lang="en-GB" b="0" cap="small" dirty="0" smtClean="0">
                <a:solidFill>
                  <a:schemeClr val="bg1">
                    <a:lumMod val="65000"/>
                  </a:schemeClr>
                </a:solidFill>
              </a:rPr>
              <a:t>in Europe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n-GB" b="0" cap="small" dirty="0" smtClean="0">
                <a:solidFill>
                  <a:schemeClr val="bg1">
                    <a:lumMod val="65000"/>
                  </a:schemeClr>
                </a:solidFill>
              </a:rPr>
              <a:t>Centre </a:t>
            </a:r>
            <a:r>
              <a:rPr lang="en-GB" b="0" cap="small" dirty="0">
                <a:solidFill>
                  <a:schemeClr val="bg1">
                    <a:lumMod val="65000"/>
                  </a:schemeClr>
                </a:solidFill>
              </a:rPr>
              <a:t>for Applied Human Rights, University of York, 9-10 July </a:t>
            </a:r>
            <a:r>
              <a:rPr lang="en-GB" b="0" cap="small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en-GB" b="0" cap="small" dirty="0" smtClean="0">
                <a:solidFill>
                  <a:schemeClr val="bg1">
                    <a:lumMod val="65000"/>
                  </a:schemeClr>
                </a:solidFill>
              </a:rPr>
              <a:t>Sebastian Herwig</a:t>
            </a:r>
            <a:endParaRPr lang="de-DE" b="0" cap="smal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4572000" y="0"/>
            <a:ext cx="4572000" cy="48691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sz="4000" cap="small" dirty="0" smtClean="0"/>
              <a:t>save </a:t>
            </a:r>
            <a:r>
              <a:rPr lang="de-DE" sz="4000" cap="small" dirty="0" err="1" smtClean="0"/>
              <a:t>me</a:t>
            </a:r>
            <a:r>
              <a:rPr lang="de-DE" sz="4000" cap="small" dirty="0" smtClean="0"/>
              <a:t> </a:t>
            </a:r>
            <a:r>
              <a:rPr lang="de-DE" sz="4000" cap="small" dirty="0" err="1" smtClean="0"/>
              <a:t>campaign</a:t>
            </a:r>
            <a:r>
              <a:rPr lang="de-DE" sz="4000" cap="small" dirty="0" smtClean="0"/>
              <a:t> </a:t>
            </a:r>
          </a:p>
          <a:p>
            <a:pPr marL="0" indent="0" algn="r">
              <a:buNone/>
            </a:pPr>
            <a:endParaRPr lang="de-DE" sz="4000" cap="small" dirty="0"/>
          </a:p>
          <a:p>
            <a:pPr marL="0" indent="0" algn="r">
              <a:buNone/>
            </a:pPr>
            <a:r>
              <a:rPr lang="de-DE" sz="4000" cap="small" dirty="0" smtClean="0"/>
              <a:t>In Germany</a:t>
            </a:r>
          </a:p>
          <a:p>
            <a:pPr marL="0" indent="0" algn="r">
              <a:buNone/>
            </a:pPr>
            <a:r>
              <a:rPr lang="de-DE" sz="4000" cap="small" dirty="0" err="1" smtClean="0"/>
              <a:t>and</a:t>
            </a:r>
            <a:r>
              <a:rPr lang="de-DE" sz="4000" cap="small" dirty="0" smtClean="0"/>
              <a:t> in Dresden</a:t>
            </a:r>
            <a:endParaRPr lang="de-DE" sz="4000" cap="small" dirty="0"/>
          </a:p>
        </p:txBody>
      </p:sp>
    </p:spTree>
    <p:extLst>
      <p:ext uri="{BB962C8B-B14F-4D97-AF65-F5344CB8AC3E}">
        <p14:creationId xmlns:p14="http://schemas.microsoft.com/office/powerpoint/2010/main" val="36849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/>
          </a:bodyPr>
          <a:lstStyle/>
          <a:p>
            <a:r>
              <a:rPr lang="en-US" sz="2800" dirty="0"/>
              <a:t>Raising public awareness, garnering </a:t>
            </a:r>
            <a:r>
              <a:rPr lang="en-US" sz="2800" dirty="0" smtClean="0"/>
              <a:t>support</a:t>
            </a:r>
            <a:endParaRPr lang="de-DE" sz="2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3008313" cy="4691063"/>
          </a:xfrm>
        </p:spPr>
        <p:txBody>
          <a:bodyPr>
            <a:normAutofit/>
          </a:bodyPr>
          <a:lstStyle/>
          <a:p>
            <a:r>
              <a:rPr lang="de-DE" sz="2000" dirty="0"/>
              <a:t>The </a:t>
            </a:r>
            <a:r>
              <a:rPr lang="de-DE" sz="2000" dirty="0" err="1"/>
              <a:t>Saxony</a:t>
            </a:r>
            <a:r>
              <a:rPr lang="de-DE" sz="2000" dirty="0"/>
              <a:t> </a:t>
            </a:r>
            <a:r>
              <a:rPr lang="de-DE" sz="2000" dirty="0" err="1"/>
              <a:t>newspaper</a:t>
            </a:r>
            <a:r>
              <a:rPr lang="de-DE" sz="2000" dirty="0"/>
              <a:t> Sächsische Zeitung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 smtClean="0"/>
              <a:t>Dresden’s</a:t>
            </a:r>
            <a:r>
              <a:rPr lang="de-DE" sz="2000" dirty="0" smtClean="0"/>
              <a:t> </a:t>
            </a:r>
            <a:r>
              <a:rPr lang="de-DE" sz="2000" dirty="0" err="1"/>
              <a:t>university</a:t>
            </a:r>
            <a:r>
              <a:rPr lang="de-DE" sz="2000" dirty="0"/>
              <a:t> </a:t>
            </a:r>
            <a:r>
              <a:rPr lang="de-DE" sz="2000" dirty="0" err="1" smtClean="0"/>
              <a:t>magazine</a:t>
            </a:r>
            <a:r>
              <a:rPr lang="de-DE" sz="2000" dirty="0" smtClean="0"/>
              <a:t> </a:t>
            </a:r>
            <a:r>
              <a:rPr lang="en-US" sz="2000" dirty="0" smtClean="0"/>
              <a:t>ran </a:t>
            </a:r>
            <a:r>
              <a:rPr lang="en-US" sz="2000" dirty="0"/>
              <a:t>several high profile stories </a:t>
            </a:r>
            <a:r>
              <a:rPr lang="de-DE" sz="2000" dirty="0"/>
              <a:t>on </a:t>
            </a:r>
            <a:r>
              <a:rPr lang="de-DE" sz="2000" dirty="0" smtClean="0"/>
              <a:t>save </a:t>
            </a:r>
            <a:r>
              <a:rPr lang="de-DE" sz="2000" dirty="0" err="1" smtClean="0"/>
              <a:t>me</a:t>
            </a:r>
            <a:r>
              <a:rPr lang="de-DE" sz="2000" dirty="0" smtClean="0"/>
              <a:t>.</a:t>
            </a:r>
            <a:endParaRPr lang="en-US" sz="2000" dirty="0"/>
          </a:p>
          <a:p>
            <a:endParaRPr lang="de-DE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051721" y="792"/>
            <a:ext cx="7884876" cy="71287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What actors are needed to initiate, develop and sustain such initiatives?</a:t>
            </a:r>
            <a:endParaRPr lang="de-DE" sz="32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/>
              <a:t>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815915" y="689452"/>
            <a:ext cx="422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3: </a:t>
            </a:r>
          </a:p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Preparation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reception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refugees</a:t>
            </a:r>
            <a:endParaRPr lang="de-DE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council</a:t>
            </a:r>
            <a:r>
              <a:rPr lang="de-DE" dirty="0"/>
              <a:t> </a:t>
            </a:r>
            <a:r>
              <a:rPr lang="de-DE" dirty="0" err="1" smtClean="0"/>
              <a:t>resolution</a:t>
            </a:r>
            <a:endParaRPr lang="de-DE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de-DE" dirty="0"/>
              <a:t>Round </a:t>
            </a:r>
            <a:r>
              <a:rPr lang="de-DE" dirty="0" err="1"/>
              <a:t>table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326305" y="2807349"/>
            <a:ext cx="176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 err="1" smtClean="0"/>
              <a:t>Civil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society</a:t>
            </a:r>
            <a:r>
              <a:rPr lang="de-DE" sz="1400" dirty="0" smtClean="0"/>
              <a:t>: </a:t>
            </a:r>
          </a:p>
          <a:p>
            <a:pPr algn="r"/>
            <a:r>
              <a:rPr lang="de-DE" sz="1400" dirty="0" smtClean="0"/>
              <a:t>save </a:t>
            </a:r>
            <a:r>
              <a:rPr lang="de-DE" sz="1400" dirty="0" err="1" smtClean="0"/>
              <a:t>me</a:t>
            </a:r>
            <a:r>
              <a:rPr lang="de-DE" sz="1400" dirty="0" smtClean="0"/>
              <a:t> </a:t>
            </a:r>
            <a:r>
              <a:rPr lang="de-DE" sz="1400" dirty="0" err="1" smtClean="0"/>
              <a:t>representatives</a:t>
            </a:r>
            <a:r>
              <a:rPr lang="de-DE" sz="1400" dirty="0" smtClean="0"/>
              <a:t>, </a:t>
            </a:r>
            <a:r>
              <a:rPr lang="de-DE" sz="1400" dirty="0" err="1" smtClean="0"/>
              <a:t>mentors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3322605" y="2376461"/>
            <a:ext cx="15751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Local public authorities</a:t>
            </a:r>
            <a:r>
              <a:rPr lang="en-US" sz="14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400" dirty="0" err="1"/>
              <a:t>Commissioner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Foreigners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Integration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 smtClean="0"/>
              <a:t>Social welfare office (“</a:t>
            </a:r>
            <a:r>
              <a:rPr lang="en-US" sz="1400" dirty="0" err="1" smtClean="0"/>
              <a:t>Sozialamt</a:t>
            </a:r>
            <a:r>
              <a:rPr lang="en-US" sz="1400" dirty="0" smtClean="0"/>
              <a:t>”)</a:t>
            </a:r>
            <a:endParaRPr lang="de-DE" sz="1400" dirty="0"/>
          </a:p>
        </p:txBody>
      </p:sp>
      <p:sp>
        <p:nvSpPr>
          <p:cNvPr id="6" name="Ellipse 5"/>
          <p:cNvSpPr/>
          <p:nvPr/>
        </p:nvSpPr>
        <p:spPr>
          <a:xfrm>
            <a:off x="5042803" y="2613833"/>
            <a:ext cx="1902711" cy="19027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69" y="4869160"/>
            <a:ext cx="1619928" cy="126377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364088" y="4916271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Organisations </a:t>
            </a:r>
            <a:r>
              <a:rPr lang="en-US" sz="1400" dirty="0" smtClean="0"/>
              <a:t>in charge of reception and integration of refugees, such as </a:t>
            </a:r>
            <a:r>
              <a:rPr lang="en-US" sz="1400" dirty="0"/>
              <a:t>c</a:t>
            </a:r>
            <a:r>
              <a:rPr lang="en-US" sz="1400" dirty="0" smtClean="0"/>
              <a:t>hurch and welfare organisations, local refugee councils etc.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86" y="2505826"/>
            <a:ext cx="945679" cy="155715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70" y="2019459"/>
            <a:ext cx="2263447" cy="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473381"/>
            <a:ext cx="1116124" cy="837693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364088" y="2938758"/>
            <a:ext cx="126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City </a:t>
            </a:r>
            <a:r>
              <a:rPr lang="de-DE" sz="1400" dirty="0" err="1"/>
              <a:t>council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 </a:t>
            </a:r>
            <a:r>
              <a:rPr lang="de-DE" sz="1400" dirty="0" err="1"/>
              <a:t>group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938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051721" y="0"/>
            <a:ext cx="7884876" cy="71287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What actors are needed to initiate, develop and sustain such initiatives?</a:t>
            </a:r>
            <a:endParaRPr lang="de-DE" sz="32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2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707905" y="710164"/>
            <a:ext cx="45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>
                <a:solidFill>
                  <a:srgbClr val="FF0000"/>
                </a:solidFill>
              </a:rPr>
              <a:t>4</a:t>
            </a:r>
            <a:r>
              <a:rPr lang="de-DE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de-DE" dirty="0" err="1" smtClean="0"/>
              <a:t>Reception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integration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refugees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24815" y="2564029"/>
            <a:ext cx="603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Mentors: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smtClean="0"/>
              <a:t>help </a:t>
            </a:r>
            <a:r>
              <a:rPr lang="en-US" dirty="0"/>
              <a:t>refugees find their way around their new </a:t>
            </a:r>
            <a:r>
              <a:rPr lang="en-US" dirty="0" smtClean="0"/>
              <a:t>town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smtClean="0"/>
              <a:t>improve </a:t>
            </a:r>
            <a:r>
              <a:rPr lang="en-US" dirty="0"/>
              <a:t>their </a:t>
            </a:r>
            <a:r>
              <a:rPr lang="en-US" dirty="0" smtClean="0"/>
              <a:t>language skills, find housing</a:t>
            </a:r>
            <a:r>
              <a:rPr lang="en-US" dirty="0"/>
              <a:t>, complete forms and paperwork, and help children with their homework</a:t>
            </a:r>
            <a:endParaRPr lang="de-DE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28" y="1475013"/>
            <a:ext cx="2263447" cy="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2853889" y="4210874"/>
            <a:ext cx="5544110" cy="1557152"/>
            <a:chOff x="3200268" y="4793817"/>
            <a:chExt cx="5544110" cy="1557152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699" y="4793817"/>
              <a:ext cx="945679" cy="1557152"/>
            </a:xfrm>
            <a:prstGeom prst="rect">
              <a:avLst/>
            </a:prstGeom>
          </p:spPr>
        </p:pic>
        <p:grpSp>
          <p:nvGrpSpPr>
            <p:cNvPr id="20" name="Gruppieren 19"/>
            <p:cNvGrpSpPr/>
            <p:nvPr/>
          </p:nvGrpSpPr>
          <p:grpSpPr>
            <a:xfrm>
              <a:off x="3200268" y="4793817"/>
              <a:ext cx="4418172" cy="1557152"/>
              <a:chOff x="3200268" y="4793817"/>
              <a:chExt cx="4418172" cy="1557152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268" y="5087195"/>
                <a:ext cx="1619928" cy="1263774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4838131" y="5534416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&lt;&lt; Expertise  </a:t>
                </a:r>
                <a:r>
                  <a:rPr lang="de-DE" dirty="0"/>
                  <a:t> </a:t>
                </a:r>
                <a:r>
                  <a:rPr lang="de-DE" dirty="0" smtClean="0"/>
                  <a:t>   (Money) &gt;&gt;</a:t>
                </a:r>
                <a:endParaRPr lang="de-DE" dirty="0"/>
              </a:p>
            </p:txBody>
          </p:sp>
          <p:grpSp>
            <p:nvGrpSpPr>
              <p:cNvPr id="23" name="Gruppieren 22"/>
              <p:cNvGrpSpPr/>
              <p:nvPr/>
            </p:nvGrpSpPr>
            <p:grpSpPr>
              <a:xfrm>
                <a:off x="4958931" y="4793817"/>
                <a:ext cx="2659509" cy="1177807"/>
                <a:chOff x="4288755" y="4149080"/>
                <a:chExt cx="2659509" cy="1177807"/>
              </a:xfrm>
            </p:grpSpPr>
            <p:cxnSp>
              <p:nvCxnSpPr>
                <p:cNvPr id="24" name="Gerade Verbindung mit Pfeil 23"/>
                <p:cNvCxnSpPr/>
                <p:nvPr/>
              </p:nvCxnSpPr>
              <p:spPr>
                <a:xfrm>
                  <a:off x="4288755" y="5326887"/>
                  <a:ext cx="2659509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mit Pfeil 24"/>
                <p:cNvCxnSpPr/>
                <p:nvPr/>
              </p:nvCxnSpPr>
              <p:spPr>
                <a:xfrm flipV="1">
                  <a:off x="5618509" y="4149080"/>
                  <a:ext cx="0" cy="11778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Textfeld 5"/>
          <p:cNvSpPr txBox="1"/>
          <p:nvPr/>
        </p:nvSpPr>
        <p:spPr>
          <a:xfrm>
            <a:off x="4565186" y="5373216"/>
            <a:ext cx="275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Constant </a:t>
            </a:r>
            <a:r>
              <a:rPr lang="de-DE" dirty="0" smtClean="0"/>
              <a:t>SUPPORT </a:t>
            </a:r>
            <a:r>
              <a:rPr lang="de-DE" dirty="0" err="1" smtClean="0"/>
              <a:t>needed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1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How is protection best </a:t>
            </a:r>
            <a:r>
              <a:rPr lang="en-GB" sz="3200" i="1" dirty="0">
                <a:solidFill>
                  <a:srgbClr val="FF0000"/>
                </a:solidFill>
              </a:rPr>
              <a:t>framed to generate support </a:t>
            </a:r>
            <a:r>
              <a:rPr lang="en-GB" sz="3200" i="1" dirty="0"/>
              <a:t>from the general public?</a:t>
            </a:r>
            <a:endParaRPr lang="de-DE" sz="32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Be inclusive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 smtClean="0"/>
          </a:p>
          <a:p>
            <a:pPr lvl="1"/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/>
              <a:t>‘</a:t>
            </a:r>
            <a:r>
              <a:rPr lang="de-DE" dirty="0" err="1" smtClean="0"/>
              <a:t>like</a:t>
            </a:r>
            <a:r>
              <a:rPr lang="de-DE" dirty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 smtClean="0"/>
              <a:t>’</a:t>
            </a:r>
          </a:p>
          <a:p>
            <a:pPr lvl="1"/>
            <a:r>
              <a:rPr lang="en-US" dirty="0"/>
              <a:t>‘I join, because… by doing</a:t>
            </a:r>
            <a:r>
              <a:rPr lang="en-US" dirty="0" smtClean="0"/>
              <a:t>…’</a:t>
            </a:r>
          </a:p>
          <a:p>
            <a:endParaRPr lang="en-US" dirty="0" smtClean="0"/>
          </a:p>
          <a:p>
            <a:r>
              <a:rPr lang="en-US" dirty="0" smtClean="0"/>
              <a:t>Guidance: training &amp; coordination</a:t>
            </a:r>
          </a:p>
          <a:p>
            <a:pPr lvl="1"/>
            <a:r>
              <a:rPr lang="en-US" dirty="0" smtClean="0"/>
              <a:t>Don’t overcharge the mentors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/>
              <a:t>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0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2800" i="1" dirty="0" smtClean="0"/>
              <a:t>What </a:t>
            </a:r>
            <a:r>
              <a:rPr lang="en-GB" sz="2800" i="1" dirty="0">
                <a:solidFill>
                  <a:srgbClr val="FF0000"/>
                </a:solidFill>
              </a:rPr>
              <a:t>research </a:t>
            </a:r>
            <a:r>
              <a:rPr lang="en-GB" sz="2800" i="1" dirty="0"/>
              <a:t>will strengthen the capacity of European cities to provide protection</a:t>
            </a:r>
            <a:r>
              <a:rPr lang="en-GB" sz="2800" i="1" dirty="0" smtClean="0"/>
              <a:t>? </a:t>
            </a:r>
            <a:endParaRPr lang="de-DE" sz="3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Monitoring</a:t>
            </a:r>
            <a:r>
              <a:rPr lang="en-US" i="1" dirty="0" smtClean="0"/>
              <a:t> </a:t>
            </a:r>
            <a:r>
              <a:rPr lang="en-US" b="1" dirty="0" smtClean="0"/>
              <a:t>the progress </a:t>
            </a:r>
            <a:r>
              <a:rPr lang="en-US" dirty="0" smtClean="0"/>
              <a:t>of resettled refugees who have been accompanied by mentors.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Did they take their place in society more easily and faster compared to those who did not receive this help? 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/>
              <a:t>4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1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2800" i="1" dirty="0" smtClean="0"/>
              <a:t>Germany: </a:t>
            </a:r>
            <a:r>
              <a:rPr lang="en-GB" sz="2800" i="1" dirty="0" smtClean="0">
                <a:solidFill>
                  <a:srgbClr val="FF0000"/>
                </a:solidFill>
              </a:rPr>
              <a:t>Shortcomings </a:t>
            </a:r>
            <a:r>
              <a:rPr lang="en-GB" sz="2800" i="1" dirty="0" smtClean="0"/>
              <a:t>or what has to be done</a:t>
            </a:r>
            <a:endParaRPr lang="de-DE" sz="3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/>
          </a:bodyPr>
          <a:lstStyle/>
          <a:p>
            <a:pPr marL="57150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Reduce the case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load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social workers</a:t>
            </a:r>
          </a:p>
          <a:p>
            <a:pPr marL="11430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Hire save me managers</a:t>
            </a:r>
          </a:p>
          <a:p>
            <a:pPr marL="97155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Otherwise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no capacities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Patenarbeit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left</a:t>
            </a:r>
          </a:p>
          <a:p>
            <a:pPr marL="97155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information!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Best practice Munich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5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9165893">
            <a:off x="2768686" y="2359505"/>
            <a:ext cx="65515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Money &amp; manpower</a:t>
            </a:r>
            <a:endParaRPr lang="de-DE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2800" i="1" dirty="0" smtClean="0"/>
              <a:t>Germany: </a:t>
            </a:r>
            <a:r>
              <a:rPr lang="en-GB" sz="2800" i="1" dirty="0">
                <a:solidFill>
                  <a:srgbClr val="FF0000"/>
                </a:solidFill>
              </a:rPr>
              <a:t>Shortcomings</a:t>
            </a:r>
            <a:r>
              <a:rPr lang="en-GB" sz="2800" i="1" dirty="0" smtClean="0"/>
              <a:t> or what has to be done</a:t>
            </a:r>
            <a:endParaRPr lang="de-DE" sz="3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Volunteers are additional to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not a replacement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local public authorities</a:t>
            </a:r>
          </a:p>
          <a:p>
            <a:pPr lvl="0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Some problems have to be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tackled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by municipal authorities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“from above”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not by NGOs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Social transfers and services  such as health care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efficient mechanism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accommodation provision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5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9165893">
            <a:off x="2514836" y="2267028"/>
            <a:ext cx="65515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Clarity of </a:t>
            </a:r>
            <a:r>
              <a:rPr lang="en-US" sz="5000" b="1" dirty="0" smtClean="0">
                <a:solidFill>
                  <a:srgbClr val="FF0000"/>
                </a:solidFill>
              </a:rPr>
              <a:t>competences &amp; responsibility</a:t>
            </a:r>
            <a:endParaRPr lang="de-DE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/>
          </a:bodyPr>
          <a:lstStyle/>
          <a:p>
            <a:r>
              <a:rPr lang="de-DE" sz="2800" i="1" dirty="0" err="1" smtClean="0"/>
              <a:t>Sources</a:t>
            </a:r>
            <a:endParaRPr lang="de-DE" sz="3000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IMAGES</a:t>
            </a:r>
            <a:endParaRPr lang="de-DE" dirty="0"/>
          </a:p>
          <a:p>
            <a:r>
              <a:rPr lang="de-DE" dirty="0">
                <a:hlinkClick r:id="rId2"/>
              </a:rPr>
              <a:t>http://www.dw.de/resettlement-gekommen-um-zu-bleiben/a-16294663</a:t>
            </a:r>
          </a:p>
          <a:p>
            <a:r>
              <a:rPr lang="de-DE" dirty="0">
                <a:hlinkClick r:id="rId2"/>
              </a:rPr>
              <a:t>http://mein.salzburg.com/forum/lichtblicke/2009/07/burger-dialoge-2010.html</a:t>
            </a:r>
            <a:endParaRPr lang="de-DE" dirty="0"/>
          </a:p>
          <a:p>
            <a:r>
              <a:rPr lang="de-DE" dirty="0">
                <a:hlinkClick r:id="rId3"/>
              </a:rPr>
              <a:t>http://staunend.blogspot.hu/2013/06/christliche-partei.html</a:t>
            </a:r>
            <a:endParaRPr lang="de-DE" dirty="0"/>
          </a:p>
          <a:p>
            <a:r>
              <a:rPr lang="de-DE" dirty="0">
                <a:hlinkClick r:id="rId4"/>
              </a:rPr>
              <a:t>http://www.infozentrum-dresden.de/site/auslaenderarbeit.php</a:t>
            </a:r>
            <a:endParaRPr lang="de-DE" dirty="0"/>
          </a:p>
          <a:p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tu-dresden.de/die_tu_dresden/fakultaeten/philosophische_fakultaet/is/mikro/forsch/Kinderstudie/Kinderstudie_Start</a:t>
            </a:r>
            <a:endParaRPr lang="de-DE" dirty="0" smtClean="0"/>
          </a:p>
          <a:p>
            <a:r>
              <a:rPr lang="de-DE" dirty="0">
                <a:hlinkClick r:id="rId6"/>
              </a:rPr>
              <a:t>http://www.wolkdirekt.com/spannungszeichen-schwarzer-blitz-_-</a:t>
            </a:r>
            <a:r>
              <a:rPr lang="de-DE" dirty="0" smtClean="0">
                <a:hlinkClick r:id="rId6"/>
              </a:rPr>
              <a:t>1197281.html</a:t>
            </a:r>
            <a:endParaRPr lang="de-DE" dirty="0" smtClean="0"/>
          </a:p>
          <a:p>
            <a:r>
              <a:rPr lang="de-DE" dirty="0" err="1" smtClean="0"/>
              <a:t>Photos</a:t>
            </a:r>
            <a:r>
              <a:rPr lang="de-DE" dirty="0" smtClean="0"/>
              <a:t>: save </a:t>
            </a:r>
            <a:r>
              <a:rPr lang="de-DE" dirty="0" err="1"/>
              <a:t>me</a:t>
            </a:r>
            <a:r>
              <a:rPr lang="de-DE" dirty="0"/>
              <a:t> Dresden</a:t>
            </a:r>
          </a:p>
          <a:p>
            <a:pPr lvl="0"/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9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38" y="476672"/>
            <a:ext cx="3735324" cy="2800875"/>
          </a:xfrm>
        </p:spPr>
      </p:pic>
      <p:sp>
        <p:nvSpPr>
          <p:cNvPr id="7" name="Inhaltsplatzhalt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sz="4500" dirty="0" err="1" smtClean="0"/>
              <a:t>Thank</a:t>
            </a:r>
            <a:r>
              <a:rPr lang="de-DE" sz="4500" dirty="0" smtClean="0"/>
              <a:t> </a:t>
            </a:r>
            <a:r>
              <a:rPr lang="de-DE" sz="4500" dirty="0" err="1" smtClean="0"/>
              <a:t>you</a:t>
            </a:r>
            <a:r>
              <a:rPr lang="de-DE" sz="4500" dirty="0" smtClean="0"/>
              <a:t> </a:t>
            </a:r>
          </a:p>
          <a:p>
            <a:pPr marL="0" indent="0" algn="r">
              <a:buNone/>
            </a:pPr>
            <a:r>
              <a:rPr lang="de-DE" sz="4500" dirty="0" err="1" smtClean="0"/>
              <a:t>for</a:t>
            </a:r>
            <a:r>
              <a:rPr lang="de-DE" sz="4500" dirty="0" smtClean="0"/>
              <a:t> </a:t>
            </a:r>
            <a:r>
              <a:rPr lang="de-DE" sz="4500" dirty="0" err="1" smtClean="0"/>
              <a:t>your</a:t>
            </a:r>
            <a:r>
              <a:rPr lang="de-DE" sz="4500" dirty="0" smtClean="0"/>
              <a:t> </a:t>
            </a:r>
            <a:r>
              <a:rPr lang="de-DE" sz="4500" dirty="0" err="1" smtClean="0"/>
              <a:t>kind</a:t>
            </a:r>
            <a:r>
              <a:rPr lang="de-DE" sz="4500" dirty="0" smtClean="0"/>
              <a:t> </a:t>
            </a:r>
            <a:r>
              <a:rPr lang="de-DE" sz="4500" dirty="0" err="1" smtClean="0"/>
              <a:t>attention</a:t>
            </a:r>
            <a:r>
              <a:rPr lang="de-DE" sz="4500" dirty="0" smtClean="0"/>
              <a:t>!</a:t>
            </a:r>
            <a:endParaRPr lang="de-DE" sz="45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white">
                    <a:shade val="50000"/>
                  </a:prstClr>
                </a:solidFill>
              </a:rPr>
              <a:t>09/07/2013</a:t>
            </a:r>
            <a:endParaRPr lang="de-DE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5374"/>
            <a:ext cx="3736449" cy="249096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663" y="5650417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ym typeface="Wingdings"/>
              </a:rPr>
              <a:t> </a:t>
            </a:r>
            <a:r>
              <a:rPr lang="de-DE" sz="1600" dirty="0" smtClean="0">
                <a:hlinkClick r:id="rId4"/>
              </a:rPr>
              <a:t>kampagne@save-me-dresden.de</a:t>
            </a:r>
            <a:r>
              <a:rPr lang="de-DE" sz="1600" dirty="0" smtClean="0"/>
              <a:t>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885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/>
          </a:bodyPr>
          <a:lstStyle/>
          <a:p>
            <a:r>
              <a:rPr lang="de-DE" sz="3000" i="1" dirty="0" err="1" smtClean="0"/>
              <a:t>Structure</a:t>
            </a:r>
            <a:endParaRPr lang="de-DE" sz="3000" i="1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Background 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actors are needed to initiate, develop and sustain such initiatives?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How is protection best framed to generate support from the general public?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research will strengthen the capacity of European cities to provide protection?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Shortcomings </a:t>
            </a:r>
            <a:r>
              <a:rPr lang="en-GB" dirty="0"/>
              <a:t>in the German </a:t>
            </a:r>
            <a:r>
              <a:rPr lang="en-GB" dirty="0" smtClean="0"/>
              <a:t>protection system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endParaRPr lang="de-DE" sz="300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4293096"/>
            <a:ext cx="3008313" cy="1715790"/>
          </a:xfrm>
        </p:spPr>
        <p:txBody>
          <a:bodyPr>
            <a:normAutofit/>
          </a:bodyPr>
          <a:lstStyle/>
          <a:p>
            <a:r>
              <a:rPr lang="de-DE" sz="1600" b="0" dirty="0"/>
              <a:t>Source: UNHCR, Global Trends 2012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800" dirty="0" smtClean="0"/>
              <a:t>“ Resettlement </a:t>
            </a:r>
            <a:r>
              <a:rPr lang="en-US" sz="1800" dirty="0"/>
              <a:t>needs continued to exceed the number of places available by a ratio of </a:t>
            </a:r>
            <a:r>
              <a:rPr lang="en-US" sz="1800" dirty="0" smtClean="0"/>
              <a:t>1:10.”</a:t>
            </a:r>
            <a:r>
              <a:rPr lang="de-DE" sz="18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1800" dirty="0" smtClean="0"/>
              <a:t>United </a:t>
            </a:r>
            <a:r>
              <a:rPr lang="en-US" sz="1800" dirty="0"/>
              <a:t>States of America (66,300), Canada (9,600), Australia (5,900), Sweden (1,900), and Norway (1,200). </a:t>
            </a:r>
            <a:endParaRPr lang="en-US" sz="1800" dirty="0" smtClean="0"/>
          </a:p>
          <a:p>
            <a:pPr lvl="0">
              <a:buFont typeface="Wingdings" pitchFamily="2" charset="2"/>
              <a:buChar char="Ø"/>
            </a:pPr>
            <a:r>
              <a:rPr lang="en-US" sz="1800" dirty="0" smtClean="0"/>
              <a:t>“The </a:t>
            </a:r>
            <a:r>
              <a:rPr lang="en-US" sz="1800" dirty="0"/>
              <a:t>United States of America and Canada together admitted nearly nine out of ten resettled refugees in 2012</a:t>
            </a:r>
            <a:r>
              <a:rPr lang="en-US" sz="1800" dirty="0" smtClean="0"/>
              <a:t>.”</a:t>
            </a:r>
            <a:endParaRPr lang="de-DE" sz="1800" dirty="0"/>
          </a:p>
          <a:p>
            <a:pPr marL="0" lvl="0" indent="0">
              <a:buNone/>
            </a:pPr>
            <a:endParaRPr lang="de-DE" sz="1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5" b="78309"/>
          <a:stretch/>
        </p:blipFill>
        <p:spPr>
          <a:xfrm>
            <a:off x="3995936" y="2924944"/>
            <a:ext cx="4464496" cy="33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Hire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more staff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case load of a social worker: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 part-time worker in Germany: 130-200 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 full-time worker in the UK: ca.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5371356" cy="3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86137" y="4233490"/>
            <a:ext cx="2744164" cy="1715790"/>
          </a:xfrm>
        </p:spPr>
        <p:txBody>
          <a:bodyPr>
            <a:normAutofit/>
          </a:bodyPr>
          <a:lstStyle/>
          <a:p>
            <a:r>
              <a:rPr lang="en-US" sz="1400" b="0" dirty="0"/>
              <a:t>Available at: </a:t>
            </a:r>
            <a:r>
              <a:rPr lang="en-US" sz="1400" b="0" dirty="0">
                <a:hlinkClick r:id="rId3"/>
              </a:rPr>
              <a:t>http://www.resettlement.eu/news/launch-share-pro-asyl-publication-city-says-yes</a:t>
            </a:r>
            <a:r>
              <a:rPr lang="en-US" sz="1400" b="0" dirty="0"/>
              <a:t>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endParaRPr lang="de-DE" sz="300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8" y="2276872"/>
            <a:ext cx="55086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de-DE" sz="3000" i="1" dirty="0" smtClean="0"/>
              <a:t>Background:</a:t>
            </a:r>
            <a:br>
              <a:rPr lang="de-DE" sz="3000" i="1" dirty="0" smtClean="0"/>
            </a:br>
            <a:r>
              <a:rPr lang="de-DE" sz="3000" i="1" dirty="0" smtClean="0"/>
              <a:t>The German  </a:t>
            </a:r>
            <a:r>
              <a:rPr lang="de-DE" sz="3000" i="1" dirty="0" err="1" smtClean="0">
                <a:solidFill>
                  <a:srgbClr val="FF0000"/>
                </a:solidFill>
              </a:rPr>
              <a:t>resettlement</a:t>
            </a:r>
            <a:r>
              <a:rPr lang="de-DE" sz="3000" i="1" dirty="0" smtClean="0">
                <a:solidFill>
                  <a:srgbClr val="FF0000"/>
                </a:solidFill>
              </a:rPr>
              <a:t> </a:t>
            </a:r>
            <a:r>
              <a:rPr lang="de-DE" sz="3000" i="1" dirty="0" err="1">
                <a:solidFill>
                  <a:srgbClr val="FF0000"/>
                </a:solidFill>
              </a:rPr>
              <a:t>program</a:t>
            </a:r>
            <a:endParaRPr lang="de-DE" sz="3000" i="1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2011: decision to adopt a regular UN resettlement program</a:t>
            </a:r>
          </a:p>
          <a:p>
            <a:endParaRPr lang="en-US" dirty="0" smtClean="0"/>
          </a:p>
          <a:p>
            <a:r>
              <a:rPr lang="en-US" dirty="0" smtClean="0"/>
              <a:t>300 refugees a year for the years 2012 – 14 </a:t>
            </a:r>
          </a:p>
          <a:p>
            <a:pPr lvl="1"/>
            <a:r>
              <a:rPr lang="en-US" dirty="0" smtClean="0"/>
              <a:t>900 in total</a:t>
            </a:r>
          </a:p>
          <a:p>
            <a:endParaRPr lang="en-US" dirty="0"/>
          </a:p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(2012) </a:t>
            </a:r>
            <a:r>
              <a:rPr lang="de-DE" dirty="0" err="1"/>
              <a:t>came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Shousha</a:t>
            </a:r>
            <a:r>
              <a:rPr lang="de-DE" dirty="0"/>
              <a:t> camp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Turkey (</a:t>
            </a:r>
            <a:r>
              <a:rPr lang="de-DE" dirty="0" err="1"/>
              <a:t>Iraqi</a:t>
            </a:r>
            <a:r>
              <a:rPr lang="de-DE" dirty="0"/>
              <a:t> Christians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1</a:t>
            </a:r>
            <a:endParaRPr lang="de-DE" sz="3000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de-DE" sz="3000" i="1" dirty="0" smtClean="0"/>
              <a:t>Background:</a:t>
            </a:r>
            <a:br>
              <a:rPr lang="de-DE" sz="3000" i="1" dirty="0" smtClean="0"/>
            </a:br>
            <a:r>
              <a:rPr lang="de-DE" sz="3000" i="1" dirty="0" smtClean="0"/>
              <a:t>The German  </a:t>
            </a:r>
            <a:r>
              <a:rPr lang="de-DE" sz="3000" i="1" dirty="0" err="1" smtClean="0">
                <a:solidFill>
                  <a:srgbClr val="FF0000"/>
                </a:solidFill>
              </a:rPr>
              <a:t>resettlement</a:t>
            </a:r>
            <a:r>
              <a:rPr lang="de-DE" sz="3000" i="1" dirty="0" smtClean="0">
                <a:solidFill>
                  <a:srgbClr val="FF0000"/>
                </a:solidFill>
              </a:rPr>
              <a:t> </a:t>
            </a:r>
            <a:r>
              <a:rPr lang="de-DE" sz="3000" i="1" dirty="0" err="1" smtClean="0">
                <a:solidFill>
                  <a:srgbClr val="FF0000"/>
                </a:solidFill>
              </a:rPr>
              <a:t>program</a:t>
            </a:r>
            <a:endParaRPr lang="de-DE" sz="3000" i="1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71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Shortcomings: </a:t>
            </a:r>
          </a:p>
          <a:p>
            <a:r>
              <a:rPr lang="en-US" dirty="0" smtClean="0"/>
              <a:t>Those with “desirable“ qualification and religion are </a:t>
            </a:r>
            <a:r>
              <a:rPr lang="en-US" dirty="0" err="1" smtClean="0"/>
              <a:t>prioritised</a:t>
            </a:r>
            <a:r>
              <a:rPr lang="en-US" dirty="0" smtClean="0"/>
              <a:t> instead of the most vulnerable ones.</a:t>
            </a:r>
          </a:p>
          <a:p>
            <a:r>
              <a:rPr lang="en-US" dirty="0" smtClean="0"/>
              <a:t>No refugee status, no permanent residence permit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/>
              <a:t>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824351">
            <a:off x="3942830" y="4955617"/>
            <a:ext cx="442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 smtClean="0"/>
              <a:t>Concept of </a:t>
            </a:r>
            <a:r>
              <a:rPr lang="en-US" sz="2800" dirty="0"/>
              <a:t>resettlement 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20148"/>
          <a:stretch/>
        </p:blipFill>
        <p:spPr>
          <a:xfrm>
            <a:off x="5734422" y="3954069"/>
            <a:ext cx="423081" cy="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/>
          </a:bodyPr>
          <a:lstStyle/>
          <a:p>
            <a:r>
              <a:rPr lang="de-DE" sz="3000" i="1" dirty="0" smtClean="0"/>
              <a:t>Background:</a:t>
            </a:r>
            <a:br>
              <a:rPr lang="de-DE" sz="3000" i="1" dirty="0" smtClean="0"/>
            </a:br>
            <a:r>
              <a:rPr lang="de-DE" sz="3000" i="1" dirty="0" smtClean="0">
                <a:solidFill>
                  <a:srgbClr val="FF0000"/>
                </a:solidFill>
              </a:rPr>
              <a:t>save </a:t>
            </a:r>
            <a:r>
              <a:rPr lang="de-DE" sz="3000" i="1" dirty="0" err="1" smtClean="0">
                <a:solidFill>
                  <a:srgbClr val="FF0000"/>
                </a:solidFill>
              </a:rPr>
              <a:t>me</a:t>
            </a:r>
            <a:r>
              <a:rPr lang="de-DE" sz="3000" i="1" dirty="0" smtClean="0">
                <a:solidFill>
                  <a:srgbClr val="FF0000"/>
                </a:solidFill>
              </a:rPr>
              <a:t> </a:t>
            </a:r>
            <a:r>
              <a:rPr lang="de-DE" sz="3000" i="1" dirty="0" err="1" smtClean="0">
                <a:solidFill>
                  <a:srgbClr val="FF0000"/>
                </a:solidFill>
              </a:rPr>
              <a:t>campaign</a:t>
            </a:r>
            <a:endParaRPr lang="de-DE" sz="3000" i="1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11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resettlement</a:t>
            </a:r>
            <a:r>
              <a:rPr lang="de-DE" dirty="0"/>
              <a:t> programme was </a:t>
            </a:r>
            <a:r>
              <a:rPr lang="de-DE" dirty="0" err="1"/>
              <a:t>adopted</a:t>
            </a:r>
            <a:r>
              <a:rPr lang="de-DE" dirty="0"/>
              <a:t>, …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1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/>
          </a:bodyPr>
          <a:lstStyle/>
          <a:p>
            <a:r>
              <a:rPr lang="de-DE" sz="3000" i="1" dirty="0" smtClean="0"/>
              <a:t>Background:</a:t>
            </a:r>
            <a:br>
              <a:rPr lang="de-DE" sz="3000" i="1" dirty="0" smtClean="0"/>
            </a:br>
            <a:r>
              <a:rPr lang="de-DE" sz="3000" i="1" dirty="0" smtClean="0">
                <a:solidFill>
                  <a:srgbClr val="FF0000"/>
                </a:solidFill>
              </a:rPr>
              <a:t>save </a:t>
            </a:r>
            <a:r>
              <a:rPr lang="de-DE" sz="3000" i="1" dirty="0" err="1" smtClean="0">
                <a:solidFill>
                  <a:srgbClr val="FF0000"/>
                </a:solidFill>
              </a:rPr>
              <a:t>me</a:t>
            </a:r>
            <a:r>
              <a:rPr lang="de-DE" sz="3000" i="1" dirty="0" smtClean="0">
                <a:solidFill>
                  <a:srgbClr val="FF0000"/>
                </a:solidFill>
              </a:rPr>
              <a:t> </a:t>
            </a:r>
            <a:r>
              <a:rPr lang="de-DE" sz="3000" i="1" dirty="0" err="1" smtClean="0">
                <a:solidFill>
                  <a:srgbClr val="FF0000"/>
                </a:solidFill>
              </a:rPr>
              <a:t>campaign</a:t>
            </a:r>
            <a:endParaRPr lang="de-DE" sz="3000" i="1" dirty="0">
              <a:solidFill>
                <a:srgbClr val="FF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resettlement</a:t>
            </a:r>
            <a:r>
              <a:rPr lang="de-DE" dirty="0" smtClean="0"/>
              <a:t> programme was </a:t>
            </a:r>
            <a:r>
              <a:rPr lang="de-DE" dirty="0" err="1" smtClean="0"/>
              <a:t>adopted</a:t>
            </a:r>
            <a:r>
              <a:rPr lang="de-DE" dirty="0" smtClean="0"/>
              <a:t>, …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en-US" dirty="0"/>
              <a:t>51 </a:t>
            </a:r>
            <a:r>
              <a:rPr lang="en-US" b="1" dirty="0"/>
              <a:t>City </a:t>
            </a:r>
            <a:r>
              <a:rPr lang="en-US" b="1" dirty="0" smtClean="0"/>
              <a:t>Councils</a:t>
            </a:r>
          </a:p>
          <a:p>
            <a:r>
              <a:rPr lang="en-US" dirty="0" smtClean="0"/>
              <a:t>over </a:t>
            </a:r>
            <a:r>
              <a:rPr lang="en-US" dirty="0"/>
              <a:t>7,000 </a:t>
            </a:r>
            <a:r>
              <a:rPr lang="en-US" dirty="0" smtClean="0"/>
              <a:t>‘Paten/</a:t>
            </a:r>
            <a:r>
              <a:rPr lang="en-US" dirty="0" err="1" smtClean="0"/>
              <a:t>Patinnen</a:t>
            </a:r>
            <a:r>
              <a:rPr lang="en-US" dirty="0"/>
              <a:t>’ </a:t>
            </a:r>
            <a:r>
              <a:rPr lang="en-US" dirty="0" smtClean="0"/>
              <a:t>(godfathers/-mothers; </a:t>
            </a:r>
            <a:r>
              <a:rPr lang="en-US" b="1" dirty="0" smtClean="0"/>
              <a:t>mentors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had already said </a:t>
            </a:r>
            <a:r>
              <a:rPr lang="en-US" b="1" dirty="0" smtClean="0"/>
              <a:t>Yes!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/>
              <a:buChar char="à"/>
            </a:pPr>
            <a:r>
              <a:rPr lang="de-DE" dirty="0" smtClean="0"/>
              <a:t>'</a:t>
            </a:r>
            <a:r>
              <a:rPr lang="de-DE" dirty="0" err="1" smtClean="0"/>
              <a:t>bottom-up</a:t>
            </a:r>
            <a:r>
              <a:rPr lang="de-DE" dirty="0"/>
              <a:t>' </a:t>
            </a:r>
            <a:r>
              <a:rPr lang="de-DE" dirty="0" err="1" smtClean="0"/>
              <a:t>approach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1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0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051720" y="0"/>
            <a:ext cx="7884876" cy="71287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What actors are needed to initiate, develop and sustain such initiatives?</a:t>
            </a:r>
            <a:endParaRPr lang="de-DE" sz="32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2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128"/>
            <a:ext cx="3096344" cy="12871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72785"/>
            <a:ext cx="2232248" cy="167538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V="1">
            <a:off x="3563888" y="1844824"/>
            <a:ext cx="104411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6660232" y="1844824"/>
            <a:ext cx="1141447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schweifte Klammer rechts 14"/>
          <p:cNvSpPr/>
          <p:nvPr/>
        </p:nvSpPr>
        <p:spPr>
          <a:xfrm rot="16200000">
            <a:off x="5616116" y="2114854"/>
            <a:ext cx="396044" cy="2808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815916" y="99970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1: Initiative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de-DE" dirty="0" smtClean="0"/>
              <a:t>“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yes</a:t>
            </a:r>
            <a:r>
              <a:rPr lang="de-DE" dirty="0" smtClean="0"/>
              <a:t>!“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051720" y="0"/>
            <a:ext cx="7884876" cy="71287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715790"/>
          </a:xfrm>
        </p:spPr>
        <p:txBody>
          <a:bodyPr>
            <a:normAutofit fontScale="90000"/>
          </a:bodyPr>
          <a:lstStyle/>
          <a:p>
            <a:r>
              <a:rPr lang="en-GB" sz="3200" i="1" dirty="0"/>
              <a:t>What actors are needed to initiate, develop and sustain such initiatives?</a:t>
            </a:r>
            <a:endParaRPr lang="de-DE" sz="32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>
          <a:xfrm>
            <a:off x="467544" y="2138840"/>
            <a:ext cx="3008313" cy="4691063"/>
          </a:xfrm>
        </p:spPr>
        <p:txBody>
          <a:bodyPr>
            <a:normAutofit/>
          </a:bodyPr>
          <a:lstStyle/>
          <a:p>
            <a:r>
              <a:rPr lang="de-DE" sz="30000" dirty="0" smtClean="0"/>
              <a:t>2</a:t>
            </a:r>
            <a:endParaRPr lang="de-DE" sz="30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save me campaign - Germany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128"/>
            <a:ext cx="3096344" cy="12871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77901"/>
            <a:ext cx="2232248" cy="167538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3419872" y="2420888"/>
            <a:ext cx="1332148" cy="1943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815916" y="99970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2: Agenda-setting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err="1"/>
              <a:t>Mobilising</a:t>
            </a:r>
            <a:r>
              <a:rPr lang="en-US" dirty="0"/>
              <a:t> local </a:t>
            </a:r>
            <a:r>
              <a:rPr lang="en-US" dirty="0" smtClean="0"/>
              <a:t>support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dirty="0" smtClean="0"/>
              <a:t>Alliance-building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6850860" y="2364097"/>
            <a:ext cx="1461194" cy="2057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860032" y="24208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Targets are: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085946" y="3517935"/>
            <a:ext cx="1962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Civil society:</a:t>
            </a:r>
            <a:endParaRPr lang="en-US" sz="1400" dirty="0" smtClean="0"/>
          </a:p>
          <a:p>
            <a:r>
              <a:rPr lang="en-US" sz="1400" dirty="0" smtClean="0"/>
              <a:t>Recruitment of interested people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8164" y="342098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City </a:t>
            </a:r>
            <a:r>
              <a:rPr lang="en-US" sz="1400" b="1" dirty="0" err="1" smtClean="0"/>
              <a:t>councillors</a:t>
            </a:r>
            <a:r>
              <a:rPr lang="en-US" sz="1400" dirty="0" smtClean="0"/>
              <a:t>: lobbying “open-minded” </a:t>
            </a:r>
            <a:r>
              <a:rPr lang="en-US" sz="1400" i="1" dirty="0" smtClean="0"/>
              <a:t>and</a:t>
            </a:r>
            <a:r>
              <a:rPr lang="en-US" sz="1400" dirty="0" smtClean="0"/>
              <a:t> influential ones</a:t>
            </a:r>
            <a:endParaRPr lang="en-US" sz="1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0" y="212813"/>
            <a:ext cx="2263447" cy="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t="9203" r="1"/>
          <a:stretch/>
        </p:blipFill>
        <p:spPr>
          <a:xfrm>
            <a:off x="5317160" y="3429000"/>
            <a:ext cx="3814745" cy="3309582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09/07/2013</a:t>
            </a:r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118963" cy="354389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6266" b="5524"/>
          <a:stretch/>
        </p:blipFill>
        <p:spPr>
          <a:xfrm>
            <a:off x="5841242" y="12255"/>
            <a:ext cx="2906034" cy="3298239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59604" y="35332"/>
            <a:ext cx="578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Raising public awareness and  garnering support </a:t>
            </a:r>
          </a:p>
          <a:p>
            <a:r>
              <a:rPr lang="en-US" dirty="0" smtClean="0"/>
              <a:t>through events and activities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" y="5445224"/>
            <a:ext cx="2263447" cy="78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 rot="20686578">
            <a:off x="100423" y="4153315"/>
            <a:ext cx="264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The </a:t>
            </a:r>
            <a:r>
              <a:rPr lang="de-DE" sz="1600" b="1" i="1" dirty="0">
                <a:solidFill>
                  <a:schemeClr val="bg1"/>
                </a:solidFill>
              </a:rPr>
              <a:t>Save </a:t>
            </a:r>
            <a:r>
              <a:rPr lang="de-DE" sz="1600" b="1" i="1" dirty="0" err="1">
                <a:solidFill>
                  <a:schemeClr val="bg1"/>
                </a:solidFill>
              </a:rPr>
              <a:t>Me</a:t>
            </a:r>
            <a:r>
              <a:rPr lang="de-DE" sz="1600" b="1" i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lifebuoys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918</Words>
  <Application>Microsoft Office PowerPoint</Application>
  <PresentationFormat>On-screen Show (4:3)</PresentationFormat>
  <Paragraphs>192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Larissa</vt:lpstr>
      <vt:lpstr> </vt:lpstr>
      <vt:lpstr>Structure</vt:lpstr>
      <vt:lpstr>Background: The German  resettlement program</vt:lpstr>
      <vt:lpstr>Background: The German  resettlement program</vt:lpstr>
      <vt:lpstr>Background: save me campaign</vt:lpstr>
      <vt:lpstr>Background: save me campaign</vt:lpstr>
      <vt:lpstr>What actors are needed to initiate, develop and sustain such initiatives?</vt:lpstr>
      <vt:lpstr>What actors are needed to initiate, develop and sustain such initiatives?</vt:lpstr>
      <vt:lpstr>PowerPoint Presentation</vt:lpstr>
      <vt:lpstr>Raising public awareness, garnering support</vt:lpstr>
      <vt:lpstr>What actors are needed to initiate, develop and sustain such initiatives?</vt:lpstr>
      <vt:lpstr>What actors are needed to initiate, develop and sustain such initiatives?</vt:lpstr>
      <vt:lpstr>PowerPoint Presentation</vt:lpstr>
      <vt:lpstr>How is protection best framed to generate support from the general public?</vt:lpstr>
      <vt:lpstr>What research will strengthen the capacity of European cities to provide protection? </vt:lpstr>
      <vt:lpstr>Germany: Shortcomings or what has to be done</vt:lpstr>
      <vt:lpstr>Germany: Shortcomings or what has to be done</vt:lpstr>
      <vt:lpstr>Sources</vt:lpstr>
      <vt:lpstr>PowerPoint Presentation</vt:lpstr>
      <vt:lpstr>Source: UNHCR, Global Trends 2012</vt:lpstr>
      <vt:lpstr>PowerPoint Presentation</vt:lpstr>
      <vt:lpstr>PowerPoint Presentation</vt:lpstr>
      <vt:lpstr>Available at: http://www.resettlement.eu/news/launch-share-pro-asyl-publication-city-says-yes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me campaign</dc:title>
  <dc:creator>ismail - [2010]</dc:creator>
  <cp:lastModifiedBy>Paul Gready</cp:lastModifiedBy>
  <cp:revision>96</cp:revision>
  <dcterms:created xsi:type="dcterms:W3CDTF">2013-07-04T09:19:45Z</dcterms:created>
  <dcterms:modified xsi:type="dcterms:W3CDTF">2013-07-09T13:57:17Z</dcterms:modified>
</cp:coreProperties>
</file>